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322" r:id="rId46"/>
    <p:sldId id="309" r:id="rId47"/>
    <p:sldId id="321" r:id="rId48"/>
    <p:sldId id="310" r:id="rId49"/>
    <p:sldId id="311" r:id="rId50"/>
    <p:sldId id="312" r:id="rId51"/>
    <p:sldId id="313" r:id="rId52"/>
    <p:sldId id="314" r:id="rId53"/>
    <p:sldId id="315" r:id="rId54"/>
    <p:sldId id="317" r:id="rId55"/>
    <p:sldId id="318" r:id="rId56"/>
    <p:sldId id="31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4255" y="280880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etc/fstab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dirty="0" smtClean="0">
                <a:solidFill>
                  <a:schemeClr val="accent1"/>
                </a:solidFill>
              </a:rPr>
              <a:t>– Contains </a:t>
            </a:r>
            <a:r>
              <a:rPr lang="en-US" dirty="0">
                <a:solidFill>
                  <a:schemeClr val="accent3"/>
                </a:solidFill>
              </a:rPr>
              <a:t>file system mounting</a:t>
            </a:r>
            <a:r>
              <a:rPr lang="en-US" dirty="0">
                <a:solidFill>
                  <a:schemeClr val="accent1"/>
                </a:solidFill>
              </a:rPr>
              <a:t> information and we can edit this file to mount file system permanently and delete mount points.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255" y="358801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Open Sans"/>
              </a:rPr>
              <a:t>/etc/mtab</a:t>
            </a:r>
            <a:r>
              <a:rPr lang="en-US" dirty="0" smtClean="0">
                <a:latin typeface="Open Sans"/>
              </a:rPr>
              <a:t> 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–</a:t>
            </a:r>
            <a:r>
              <a:rPr lang="en-US" dirty="0" smtClean="0">
                <a:latin typeface="Open San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Contains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all mounted device </a:t>
            </a:r>
            <a:r>
              <a:rPr lang="en-US" dirty="0">
                <a:solidFill>
                  <a:schemeClr val="accent1"/>
                </a:solidFill>
                <a:latin typeface="Open Sans"/>
              </a:rPr>
              <a:t>status like what devices are mounted, where they mounted and properties of mount points.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591589"/>
            <a:ext cx="9465027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more details you can check “man proc”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1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links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5756" y="914400"/>
            <a:ext cx="9139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hard links -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>
                <a:solidFill>
                  <a:schemeClr val="accent3"/>
                </a:solidFill>
              </a:rPr>
              <a:t>hard link</a:t>
            </a:r>
            <a:r>
              <a:rPr lang="en-US" dirty="0">
                <a:solidFill>
                  <a:schemeClr val="accent1"/>
                </a:solidFill>
              </a:rPr>
              <a:t> is merely an </a:t>
            </a:r>
            <a:r>
              <a:rPr lang="en-US" dirty="0">
                <a:solidFill>
                  <a:schemeClr val="accent3"/>
                </a:solidFill>
              </a:rPr>
              <a:t>additional</a:t>
            </a:r>
            <a:r>
              <a:rPr lang="en-US" dirty="0">
                <a:solidFill>
                  <a:schemeClr val="accent1"/>
                </a:solidFill>
              </a:rPr>
              <a:t> name for an </a:t>
            </a:r>
            <a:r>
              <a:rPr lang="en-US" dirty="0">
                <a:solidFill>
                  <a:schemeClr val="accent3"/>
                </a:solidFill>
              </a:rPr>
              <a:t>existing</a:t>
            </a:r>
            <a:r>
              <a:rPr lang="en-US" dirty="0">
                <a:solidFill>
                  <a:schemeClr val="accent1"/>
                </a:solidFill>
              </a:rPr>
              <a:t> file on </a:t>
            </a:r>
            <a:r>
              <a:rPr lang="en-US" dirty="0" smtClean="0">
                <a:solidFill>
                  <a:schemeClr val="accent1"/>
                </a:solidFill>
              </a:rPr>
              <a:t>Linux. </a:t>
            </a:r>
            <a:r>
              <a:rPr lang="en-US" dirty="0">
                <a:solidFill>
                  <a:schemeClr val="accent1"/>
                </a:solidFill>
              </a:rPr>
              <a:t>In Linux </a:t>
            </a:r>
            <a:r>
              <a:rPr lang="en-US" dirty="0">
                <a:solidFill>
                  <a:schemeClr val="accent3"/>
                </a:solidFill>
              </a:rPr>
              <a:t>when you perform </a:t>
            </a:r>
            <a:r>
              <a:rPr lang="en-US" dirty="0" smtClean="0">
                <a:solidFill>
                  <a:schemeClr val="accent3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listing</a:t>
            </a:r>
            <a:r>
              <a:rPr lang="en-US" dirty="0">
                <a:solidFill>
                  <a:schemeClr val="accent1"/>
                </a:solidFill>
              </a:rPr>
              <a:t> in a directory the listing is actually is </a:t>
            </a:r>
            <a:r>
              <a:rPr lang="en-US" dirty="0">
                <a:solidFill>
                  <a:schemeClr val="accent3"/>
                </a:solidFill>
              </a:rPr>
              <a:t>a list of references that map to an </a:t>
            </a:r>
            <a:r>
              <a:rPr lang="en-US" dirty="0" smtClean="0">
                <a:solidFill>
                  <a:schemeClr val="accent3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Inode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</a:t>
            </a:r>
            <a:r>
              <a:rPr lang="en-US" dirty="0">
                <a:solidFill>
                  <a:schemeClr val="accent3"/>
                </a:solidFill>
              </a:rPr>
              <a:t>data </a:t>
            </a:r>
            <a:r>
              <a:rPr lang="en-US" dirty="0" smtClean="0">
                <a:solidFill>
                  <a:schemeClr val="accent3"/>
                </a:solidFill>
              </a:rPr>
              <a:t>structure</a:t>
            </a:r>
            <a:r>
              <a:rPr lang="en-US" dirty="0">
                <a:solidFill>
                  <a:schemeClr val="accent1"/>
                </a:solidFill>
              </a:rPr>
              <a:t> which </a:t>
            </a:r>
            <a:r>
              <a:rPr lang="en-US" dirty="0" smtClean="0">
                <a:solidFill>
                  <a:schemeClr val="accent3"/>
                </a:solidFill>
              </a:rPr>
              <a:t>describes a filesystem object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such as a file or a </a:t>
            </a:r>
            <a:r>
              <a:rPr lang="en-US" dirty="0" smtClean="0">
                <a:solidFill>
                  <a:schemeClr val="accent1"/>
                </a:solidFill>
              </a:rPr>
              <a:t>directory. </a:t>
            </a:r>
            <a:r>
              <a:rPr lang="en-US" dirty="0">
                <a:solidFill>
                  <a:schemeClr val="accent1"/>
                </a:solidFill>
              </a:rPr>
              <a:t>Each inode stores the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accent1"/>
                </a:solidFill>
              </a:rPr>
              <a:t> and disk </a:t>
            </a:r>
            <a:r>
              <a:rPr lang="en-US" dirty="0" smtClean="0">
                <a:solidFill>
                  <a:schemeClr val="accent3"/>
                </a:solidFill>
              </a:rPr>
              <a:t>block location(s</a:t>
            </a:r>
            <a:r>
              <a:rPr lang="en-US" dirty="0">
                <a:solidFill>
                  <a:schemeClr val="accent3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of the object’s 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 Filesystem object attributes may include </a:t>
            </a:r>
            <a:r>
              <a:rPr lang="en-US" dirty="0">
                <a:solidFill>
                  <a:schemeClr val="accent3"/>
                </a:solidFill>
              </a:rPr>
              <a:t>metadata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times of last </a:t>
            </a:r>
            <a:r>
              <a:rPr lang="en-US" dirty="0" smtClean="0">
                <a:solidFill>
                  <a:schemeClr val="accent3"/>
                </a:solidFill>
              </a:rPr>
              <a:t>change,access</a:t>
            </a:r>
            <a:r>
              <a:rPr lang="en-US" dirty="0">
                <a:solidFill>
                  <a:schemeClr val="accent3"/>
                </a:solidFill>
              </a:rPr>
              <a:t>, modification</a:t>
            </a:r>
            <a:r>
              <a:rPr lang="en-US" dirty="0">
                <a:solidFill>
                  <a:schemeClr val="accent1"/>
                </a:solidFill>
              </a:rPr>
              <a:t>), as well as </a:t>
            </a:r>
            <a:r>
              <a:rPr lang="en-US" dirty="0">
                <a:solidFill>
                  <a:schemeClr val="accent3"/>
                </a:solidFill>
              </a:rPr>
              <a:t>owner</a:t>
            </a:r>
            <a:r>
              <a:rPr lang="en-US" dirty="0">
                <a:solidFill>
                  <a:schemeClr val="accent1"/>
                </a:solidFill>
              </a:rPr>
              <a:t> and </a:t>
            </a:r>
            <a:r>
              <a:rPr lang="en-US" dirty="0">
                <a:solidFill>
                  <a:schemeClr val="accent3"/>
                </a:solidFill>
              </a:rPr>
              <a:t>permission data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1009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hard links can not be make for directories.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40990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hard link of a file and copy of a file.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756" y="914400"/>
            <a:ext cx="9139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</a:t>
            </a:r>
            <a:r>
              <a:rPr lang="en-US" dirty="0" smtClean="0">
                <a:solidFill>
                  <a:schemeClr val="accent6"/>
                </a:solidFill>
              </a:rPr>
              <a:t>oft link -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 special kind of file </a:t>
            </a:r>
            <a:r>
              <a:rPr lang="en-US" dirty="0">
                <a:solidFill>
                  <a:schemeClr val="accent3"/>
                </a:solidFill>
              </a:rPr>
              <a:t>that points to another file</a:t>
            </a:r>
            <a:r>
              <a:rPr lang="en-US" dirty="0">
                <a:solidFill>
                  <a:schemeClr val="accent1"/>
                </a:solidFill>
              </a:rPr>
              <a:t>, much like a shortcut. Unlike a hard link, a symbolic link </a:t>
            </a:r>
            <a:r>
              <a:rPr lang="en-US" dirty="0">
                <a:solidFill>
                  <a:schemeClr val="accent3"/>
                </a:solidFill>
              </a:rPr>
              <a:t>does not contain the data </a:t>
            </a:r>
            <a:r>
              <a:rPr lang="en-US" dirty="0">
                <a:solidFill>
                  <a:schemeClr val="accent1"/>
                </a:solidFill>
              </a:rPr>
              <a:t>in the target file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905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oft links can be linkesd to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, or to files on </a:t>
            </a:r>
            <a:r>
              <a:rPr lang="en-US" dirty="0">
                <a:solidFill>
                  <a:schemeClr val="accent3"/>
                </a:solidFill>
              </a:rPr>
              <a:t>remote </a:t>
            </a:r>
            <a:r>
              <a:rPr lang="en-US" dirty="0" smtClean="0">
                <a:solidFill>
                  <a:schemeClr val="accent3"/>
                </a:solidFill>
              </a:rPr>
              <a:t>computers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networked through NFS.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when </a:t>
            </a:r>
            <a:r>
              <a:rPr lang="en-US" dirty="0">
                <a:solidFill>
                  <a:schemeClr val="accent1"/>
                </a:solidFill>
              </a:rPr>
              <a:t>you </a:t>
            </a:r>
            <a:r>
              <a:rPr lang="en-US" dirty="0">
                <a:solidFill>
                  <a:schemeClr val="accent3"/>
                </a:solidFill>
              </a:rPr>
              <a:t>delete</a:t>
            </a:r>
            <a:r>
              <a:rPr lang="en-US" dirty="0">
                <a:solidFill>
                  <a:schemeClr val="accent1"/>
                </a:solidFill>
              </a:rPr>
              <a:t> a target file, symbolic links to that file become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unusable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2649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ln -s &lt;target&gt; &lt;destination&gt;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810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Create a soft link of a directory and copy a file in it.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[username]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Downloads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Documents</a:t>
            </a:r>
          </a:p>
          <a:p>
            <a:r>
              <a:rPr lang="en-US" dirty="0">
                <a:solidFill>
                  <a:schemeClr val="accent1"/>
                </a:solidFill>
              </a:rPr>
              <a:t>	 ├── </a:t>
            </a:r>
            <a:r>
              <a:rPr lang="en-US" dirty="0" smtClean="0">
                <a:solidFill>
                  <a:schemeClr val="accent1"/>
                </a:solidFill>
              </a:rPr>
              <a:t>Desktop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Pictures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Public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videos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directories of the common users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Usually shown as </a:t>
            </a:r>
            <a:r>
              <a:rPr lang="en-US" dirty="0" smtClean="0">
                <a:solidFill>
                  <a:schemeClr val="accent3"/>
                </a:solidFill>
              </a:rPr>
              <a:t>~</a:t>
            </a:r>
            <a:r>
              <a:rPr lang="en-US" dirty="0" smtClean="0">
                <a:solidFill>
                  <a:schemeClr val="accent1"/>
                </a:solidFill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Custom configuration are mostly here like</a:t>
            </a:r>
            <a:r>
              <a:rPr lang="en-US" dirty="0" smtClean="0">
                <a:solidFill>
                  <a:schemeClr val="accent3"/>
                </a:solidFill>
              </a:rPr>
              <a:t>: .vimrc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.bashrc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66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administrative user's home </a:t>
            </a:r>
            <a:r>
              <a:rPr lang="en-US" dirty="0">
                <a:solidFill>
                  <a:schemeClr val="accent1"/>
                </a:solidFill>
              </a:rPr>
              <a:t>directory. Mind the difference between 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root directory </a:t>
            </a:r>
            <a:r>
              <a:rPr lang="en-US" dirty="0">
                <a:solidFill>
                  <a:schemeClr val="accent3"/>
                </a:solidFill>
              </a:rPr>
              <a:t>and /root</a:t>
            </a:r>
            <a:r>
              <a:rPr lang="en-US" dirty="0">
                <a:solidFill>
                  <a:schemeClr val="accent1"/>
                </a:solidFill>
              </a:rPr>
              <a:t>, the home directory of the root user.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/run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is a </a:t>
            </a:r>
            <a:r>
              <a:rPr lang="en-US" i="1" dirty="0" err="1">
                <a:solidFill>
                  <a:schemeClr val="accent1"/>
                </a:solidFill>
              </a:rPr>
              <a:t>tmpfs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temporary file system</a:t>
            </a:r>
            <a:r>
              <a:rPr lang="en-US" dirty="0">
                <a:solidFill>
                  <a:schemeClr val="accent1"/>
                </a:solidFill>
              </a:rPr>
              <a:t>) available early in </a:t>
            </a:r>
            <a:r>
              <a:rPr lang="en-US" dirty="0">
                <a:solidFill>
                  <a:schemeClr val="accent3"/>
                </a:solidFill>
              </a:rPr>
              <a:t>the boot process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>
                <a:solidFill>
                  <a:schemeClr val="accent3"/>
                </a:solidFill>
              </a:rPr>
              <a:t>ephemeral </a:t>
            </a:r>
            <a:r>
              <a:rPr lang="en-US" dirty="0" smtClean="0">
                <a:solidFill>
                  <a:schemeClr val="accent3"/>
                </a:solidFill>
              </a:rPr>
              <a:t>run-time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currently logged-in users and running daemons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data is stored. Files under this directory are </a:t>
            </a:r>
            <a:r>
              <a:rPr lang="en-US" dirty="0">
                <a:solidFill>
                  <a:schemeClr val="accent3"/>
                </a:solidFill>
              </a:rPr>
              <a:t>removed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truncated</a:t>
            </a:r>
            <a:r>
              <a:rPr lang="en-US" dirty="0">
                <a:solidFill>
                  <a:schemeClr val="accent1"/>
                </a:solidFill>
              </a:rPr>
              <a:t> at the beginning of the boot process.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fdisk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chroot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ifconfig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mkfs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/sbin is </a:t>
            </a:r>
            <a:r>
              <a:rPr lang="en-US" dirty="0">
                <a:solidFill>
                  <a:schemeClr val="accent3"/>
                </a:solidFill>
              </a:rPr>
              <a:t>similar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>
                <a:solidFill>
                  <a:schemeClr val="accent3"/>
                </a:solidFill>
              </a:rPr>
              <a:t>/bin</a:t>
            </a:r>
            <a:r>
              <a:rPr lang="en-US" dirty="0">
                <a:solidFill>
                  <a:schemeClr val="accent1"/>
                </a:solidFill>
              </a:rPr>
              <a:t>, but it contains applications that </a:t>
            </a:r>
            <a:r>
              <a:rPr lang="en-US" dirty="0">
                <a:solidFill>
                  <a:schemeClr val="accent3"/>
                </a:solidFill>
              </a:rPr>
              <a:t>only the superuser </a:t>
            </a:r>
            <a:r>
              <a:rPr lang="en-US" dirty="0" smtClean="0">
                <a:solidFill>
                  <a:schemeClr val="accent1"/>
                </a:solidFill>
              </a:rPr>
              <a:t>will </a:t>
            </a:r>
            <a:r>
              <a:rPr lang="en-US" dirty="0">
                <a:solidFill>
                  <a:schemeClr val="accent1"/>
                </a:solidFill>
              </a:rPr>
              <a:t>need. You can use these applications with the </a:t>
            </a:r>
            <a:r>
              <a:rPr lang="en-US" dirty="0" smtClean="0">
                <a:solidFill>
                  <a:schemeClr val="accent1"/>
                </a:solidFill>
              </a:rPr>
              <a:t>sudo  command.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Files in /sbin are usually used to </a:t>
            </a:r>
            <a:r>
              <a:rPr lang="en-US" dirty="0" smtClean="0">
                <a:solidFill>
                  <a:schemeClr val="accent3"/>
                </a:solidFill>
              </a:rPr>
              <a:t>configure</a:t>
            </a:r>
            <a:r>
              <a:rPr lang="en-US" dirty="0" smtClean="0">
                <a:solidFill>
                  <a:schemeClr val="accent1"/>
                </a:solidFill>
              </a:rPr>
              <a:t>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2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9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/snap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/snap</a:t>
            </a:r>
            <a:r>
              <a:rPr lang="en-US" dirty="0">
                <a:solidFill>
                  <a:schemeClr val="accent1"/>
                </a:solidFill>
              </a:rPr>
              <a:t> directory contains all the files and the software installed from snaps.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3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/srv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/srv</a:t>
            </a:r>
            <a:r>
              <a:rPr lang="en-US" dirty="0">
                <a:solidFill>
                  <a:schemeClr val="accent1"/>
                </a:solidFill>
              </a:rPr>
              <a:t> directory contains </a:t>
            </a:r>
            <a:r>
              <a:rPr lang="en-US" dirty="0">
                <a:solidFill>
                  <a:schemeClr val="accent3"/>
                </a:solidFill>
              </a:rPr>
              <a:t>data for servers</a:t>
            </a:r>
            <a:r>
              <a:rPr lang="en-US" dirty="0">
                <a:solidFill>
                  <a:schemeClr val="accent1"/>
                </a:solidFill>
              </a:rPr>
              <a:t>. If you are running a web server from your Linux box, your HTML files for your sites would go </a:t>
            </a:r>
            <a:r>
              <a:rPr lang="en-US" dirty="0">
                <a:solidFill>
                  <a:schemeClr val="accent3"/>
                </a:solidFill>
              </a:rPr>
              <a:t>into </a:t>
            </a:r>
            <a:r>
              <a:rPr lang="en-US" i="1" dirty="0">
                <a:solidFill>
                  <a:schemeClr val="accent3"/>
                </a:solidFill>
              </a:rPr>
              <a:t>/srv/http</a:t>
            </a:r>
            <a:r>
              <a:rPr lang="en-US" dirty="0">
                <a:solidFill>
                  <a:schemeClr val="accent1"/>
                </a:solidFill>
              </a:rPr>
              <a:t> (or </a:t>
            </a:r>
            <a:r>
              <a:rPr lang="en-US" i="1" dirty="0">
                <a:solidFill>
                  <a:schemeClr val="accent1"/>
                </a:solidFill>
              </a:rPr>
              <a:t>/srv/www</a:t>
            </a:r>
            <a:r>
              <a:rPr lang="en-US" dirty="0">
                <a:solidFill>
                  <a:schemeClr val="accent1"/>
                </a:solidFill>
              </a:rPr>
              <a:t>). If you were running an FTP server, your files would go into </a:t>
            </a:r>
            <a:r>
              <a:rPr lang="en-US" i="1" dirty="0">
                <a:solidFill>
                  <a:schemeClr val="accent1"/>
                </a:solidFill>
              </a:rPr>
              <a:t>/srv/ftp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98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sys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├── block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bus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class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firmware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hypervisor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kernel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power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3"/>
                </a:solidFill>
              </a:rPr>
              <a:t>addition to /proc</a:t>
            </a:r>
            <a:r>
              <a:rPr lang="en-US" dirty="0">
                <a:solidFill>
                  <a:schemeClr val="accent1"/>
                </a:solidFill>
              </a:rPr>
              <a:t>, the kernel also exports information to another </a:t>
            </a:r>
            <a:r>
              <a:rPr lang="en-US" dirty="0">
                <a:solidFill>
                  <a:schemeClr val="accent3"/>
                </a:solidFill>
              </a:rPr>
              <a:t>virtual file system called sysfs</a:t>
            </a:r>
            <a:r>
              <a:rPr lang="en-US" dirty="0">
                <a:solidFill>
                  <a:schemeClr val="accent1"/>
                </a:solidFill>
              </a:rPr>
              <a:t>. sysfs is used by programs such as udev to access device and device driver information.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2325469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Block –</a:t>
            </a:r>
            <a:r>
              <a:rPr lang="en-US" dirty="0" smtClean="0">
                <a:solidFill>
                  <a:schemeClr val="accent1"/>
                </a:solidFill>
              </a:rPr>
              <a:t> directory contains </a:t>
            </a:r>
            <a:r>
              <a:rPr lang="en-US" dirty="0" smtClean="0">
                <a:solidFill>
                  <a:schemeClr val="accent3"/>
                </a:solidFill>
              </a:rPr>
              <a:t>entries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for each block device </a:t>
            </a:r>
            <a:r>
              <a:rPr lang="en-US" dirty="0" smtClean="0">
                <a:solidFill>
                  <a:schemeClr val="accent1"/>
                </a:solidFill>
              </a:rPr>
              <a:t>in the system. </a:t>
            </a:r>
            <a:r>
              <a:rPr lang="en-US" dirty="0" smtClean="0">
                <a:solidFill>
                  <a:schemeClr val="accent3"/>
                </a:solidFill>
              </a:rPr>
              <a:t>Symbolic links </a:t>
            </a:r>
            <a:r>
              <a:rPr lang="en-US" dirty="0" smtClean="0">
                <a:solidFill>
                  <a:schemeClr val="accent1"/>
                </a:solidFill>
              </a:rPr>
              <a:t>point to the physical device that the device maps to in the physical device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Module – </a:t>
            </a:r>
            <a:r>
              <a:rPr lang="en-US" dirty="0" smtClean="0">
                <a:solidFill>
                  <a:schemeClr val="accent1"/>
                </a:solidFill>
              </a:rPr>
              <a:t>this directory </a:t>
            </a:r>
            <a:r>
              <a:rPr lang="en-US" dirty="0">
                <a:solidFill>
                  <a:schemeClr val="accent1"/>
                </a:solidFill>
              </a:rPr>
              <a:t>contains subdirectories for each module that is loaded into the </a:t>
            </a:r>
            <a:r>
              <a:rPr lang="en-US" dirty="0" smtClean="0">
                <a:solidFill>
                  <a:schemeClr val="accent1"/>
                </a:solidFill>
              </a:rPr>
              <a:t>kernel.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/tmp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</a:rPr>
              <a:t>/tmp</a:t>
            </a:r>
            <a:r>
              <a:rPr lang="en-US" dirty="0">
                <a:solidFill>
                  <a:schemeClr val="accent1"/>
                </a:solidFill>
              </a:rPr>
              <a:t> contains </a:t>
            </a:r>
            <a:r>
              <a:rPr lang="en-US" dirty="0">
                <a:solidFill>
                  <a:schemeClr val="accent3"/>
                </a:solidFill>
              </a:rPr>
              <a:t>temporary files, </a:t>
            </a:r>
            <a:r>
              <a:rPr lang="en-US" dirty="0">
                <a:solidFill>
                  <a:schemeClr val="accent1"/>
                </a:solidFill>
              </a:rPr>
              <a:t>usually placed there by applications that you are running.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67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/usr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games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include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libexec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share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src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directory was where users’ </a:t>
            </a:r>
            <a:r>
              <a:rPr lang="en-US" dirty="0">
                <a:solidFill>
                  <a:schemeClr val="accent3"/>
                </a:solidFill>
              </a:rPr>
              <a:t>home </a:t>
            </a:r>
            <a:r>
              <a:rPr lang="en-US" dirty="0">
                <a:solidFill>
                  <a:schemeClr val="accent1"/>
                </a:solidFill>
              </a:rPr>
              <a:t>directories</a:t>
            </a:r>
            <a:r>
              <a:rPr lang="en-US" dirty="0">
                <a:solidFill>
                  <a:schemeClr val="accent3"/>
                </a:solidFill>
              </a:rPr>
              <a:t> were</a:t>
            </a:r>
            <a:r>
              <a:rPr lang="en-US" dirty="0">
                <a:solidFill>
                  <a:schemeClr val="accent1"/>
                </a:solidFill>
              </a:rPr>
              <a:t> originally kept back in the early days of </a:t>
            </a:r>
            <a:r>
              <a:rPr lang="en-US" dirty="0" smtClean="0">
                <a:solidFill>
                  <a:schemeClr val="accent1"/>
                </a:solidFill>
              </a:rPr>
              <a:t>UNIX. These </a:t>
            </a:r>
            <a:r>
              <a:rPr lang="en-US" dirty="0">
                <a:solidFill>
                  <a:schemeClr val="accent1"/>
                </a:solidFill>
              </a:rPr>
              <a:t>days,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contains a mish-mash of directories which in turn contain </a:t>
            </a:r>
            <a:r>
              <a:rPr lang="en-US" dirty="0">
                <a:solidFill>
                  <a:schemeClr val="accent3"/>
                </a:solidFill>
              </a:rPr>
              <a:t>applications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documentation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wallpapers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icons</a:t>
            </a:r>
            <a:r>
              <a:rPr lang="en-US" dirty="0">
                <a:solidFill>
                  <a:schemeClr val="accent1"/>
                </a:solidFill>
              </a:rPr>
              <a:t> and a long list of other stuff that need to be </a:t>
            </a:r>
            <a:r>
              <a:rPr lang="en-US" dirty="0">
                <a:solidFill>
                  <a:schemeClr val="accent3"/>
                </a:solidFill>
              </a:rPr>
              <a:t>shared by applications and services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will also find </a:t>
            </a:r>
            <a:r>
              <a:rPr lang="en-US" i="1" dirty="0">
                <a:solidFill>
                  <a:schemeClr val="accent3"/>
                </a:solidFill>
              </a:rPr>
              <a:t>bin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i="1" dirty="0">
                <a:solidFill>
                  <a:schemeClr val="accent3"/>
                </a:solidFill>
              </a:rPr>
              <a:t>sbin</a:t>
            </a:r>
            <a:r>
              <a:rPr lang="en-US" dirty="0">
                <a:solidFill>
                  <a:schemeClr val="accent1"/>
                </a:solidFill>
              </a:rPr>
              <a:t> and </a:t>
            </a:r>
            <a:r>
              <a:rPr lang="en-US" i="1" dirty="0">
                <a:solidFill>
                  <a:schemeClr val="accent1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in 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i="1" dirty="0" smtClean="0">
                <a:solidFill>
                  <a:schemeClr val="accent1"/>
                </a:solidFill>
              </a:rPr>
              <a:t>usr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Originally, </a:t>
            </a:r>
            <a:r>
              <a:rPr lang="en-US" dirty="0">
                <a:solidFill>
                  <a:schemeClr val="accent3"/>
                </a:solidFill>
              </a:rPr>
              <a:t>the /bin </a:t>
            </a:r>
            <a:r>
              <a:rPr lang="en-US" dirty="0">
                <a:solidFill>
                  <a:schemeClr val="accent1"/>
                </a:solidFill>
              </a:rPr>
              <a:t>directory (hanging off of root) would </a:t>
            </a:r>
            <a:r>
              <a:rPr lang="en-US" dirty="0">
                <a:solidFill>
                  <a:schemeClr val="accent3"/>
                </a:solidFill>
              </a:rPr>
              <a:t>contain very basic commands, like ls, mv and </a:t>
            </a:r>
            <a:r>
              <a:rPr lang="en-US" dirty="0" smtClean="0">
                <a:solidFill>
                  <a:schemeClr val="accent3"/>
                </a:solidFill>
              </a:rPr>
              <a:t>rm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/usr/bin </a:t>
            </a:r>
            <a:r>
              <a:rPr lang="en-US" dirty="0">
                <a:solidFill>
                  <a:schemeClr val="accent1"/>
                </a:solidFill>
              </a:rPr>
              <a:t>on the other hand would contain stuff the </a:t>
            </a:r>
            <a:r>
              <a:rPr lang="en-US" dirty="0">
                <a:solidFill>
                  <a:schemeClr val="accent3"/>
                </a:solidFill>
              </a:rPr>
              <a:t>users would install and run</a:t>
            </a:r>
            <a:r>
              <a:rPr lang="en-US" dirty="0">
                <a:solidFill>
                  <a:schemeClr val="accent1"/>
                </a:solidFill>
              </a:rPr>
              <a:t> to use the system as a </a:t>
            </a:r>
            <a:r>
              <a:rPr lang="en-US" dirty="0" smtClean="0">
                <a:solidFill>
                  <a:schemeClr val="accent1"/>
                </a:solidFill>
              </a:rPr>
              <a:t>workstation</a:t>
            </a:r>
            <a:r>
              <a:rPr lang="en-US" dirty="0">
                <a:solidFill>
                  <a:schemeClr val="accent1"/>
                </a:solidFill>
              </a:rPr>
              <a:t>, things like word processors, web browsers, and other apps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1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backups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cache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crash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lock -&gt; /run/lock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mail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metrics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run -&gt; /run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spool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tmp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Storage for all </a:t>
            </a:r>
            <a:r>
              <a:rPr lang="en-US" dirty="0" smtClean="0">
                <a:solidFill>
                  <a:schemeClr val="accent3"/>
                </a:solidFill>
              </a:rPr>
              <a:t>variable</a:t>
            </a:r>
            <a:r>
              <a:rPr lang="en-US" dirty="0" smtClean="0">
                <a:solidFill>
                  <a:schemeClr val="accent1"/>
                </a:solidFill>
              </a:rPr>
              <a:t> files and </a:t>
            </a:r>
            <a:r>
              <a:rPr lang="en-US" dirty="0" smtClean="0">
                <a:solidFill>
                  <a:schemeClr val="accent3"/>
                </a:solidFill>
              </a:rPr>
              <a:t>temporary</a:t>
            </a:r>
            <a:r>
              <a:rPr lang="en-US" dirty="0" smtClean="0">
                <a:solidFill>
                  <a:schemeClr val="accent1"/>
                </a:solidFill>
              </a:rPr>
              <a:t> files created by users, such as </a:t>
            </a:r>
            <a:r>
              <a:rPr lang="en-US" dirty="0" smtClean="0">
                <a:solidFill>
                  <a:schemeClr val="accent3"/>
                </a:solidFill>
              </a:rPr>
              <a:t>log</a:t>
            </a:r>
            <a:r>
              <a:rPr lang="en-US" dirty="0" smtClean="0">
                <a:solidFill>
                  <a:schemeClr val="accent1"/>
                </a:solidFill>
              </a:rPr>
              <a:t> files, the </a:t>
            </a:r>
            <a:r>
              <a:rPr lang="en-US" dirty="0" smtClean="0">
                <a:solidFill>
                  <a:schemeClr val="accent3"/>
                </a:solidFill>
              </a:rPr>
              <a:t>mail queue</a:t>
            </a:r>
            <a:r>
              <a:rPr lang="en-US" dirty="0" smtClean="0">
                <a:solidFill>
                  <a:schemeClr val="accent1"/>
                </a:solidFill>
              </a:rPr>
              <a:t>, the </a:t>
            </a:r>
            <a:r>
              <a:rPr lang="en-US" dirty="0" smtClean="0">
                <a:solidFill>
                  <a:schemeClr val="accent3"/>
                </a:solidFill>
              </a:rPr>
              <a:t>print spooler area</a:t>
            </a:r>
            <a:r>
              <a:rPr lang="en-US" dirty="0" smtClean="0">
                <a:solidFill>
                  <a:schemeClr val="accent1"/>
                </a:solidFill>
              </a:rPr>
              <a:t>, space for temporary storage of files downloaded from the Internet, </a:t>
            </a:r>
            <a:r>
              <a:rPr lang="en-US" dirty="0">
                <a:solidFill>
                  <a:schemeClr val="accent1"/>
                </a:solidFill>
              </a:rPr>
              <a:t>or to keep an image of a CD before burning 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lib –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are modified as programs run.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</a:t>
            </a:r>
            <a:r>
              <a:rPr lang="en-US" dirty="0" smtClean="0">
                <a:solidFill>
                  <a:schemeClr val="accent6"/>
                </a:solidFill>
              </a:rPr>
              <a:t>ock – </a:t>
            </a:r>
            <a:r>
              <a:rPr lang="en-US" dirty="0" smtClean="0">
                <a:solidFill>
                  <a:schemeClr val="accent1"/>
                </a:solidFill>
              </a:rPr>
              <a:t>lock files to </a:t>
            </a:r>
            <a:r>
              <a:rPr lang="en-US" dirty="0" smtClean="0">
                <a:solidFill>
                  <a:schemeClr val="accent3"/>
                </a:solidFill>
              </a:rPr>
              <a:t>track resources </a:t>
            </a:r>
            <a:r>
              <a:rPr lang="en-US" dirty="0" smtClean="0">
                <a:solidFill>
                  <a:schemeClr val="accent1"/>
                </a:solidFill>
              </a:rPr>
              <a:t>in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opt – </a:t>
            </a:r>
            <a:r>
              <a:rPr lang="en-US" dirty="0" smtClean="0">
                <a:solidFill>
                  <a:schemeClr val="accent1"/>
                </a:solidFill>
              </a:rPr>
              <a:t>like lib but for </a:t>
            </a:r>
            <a:r>
              <a:rPr lang="en-US" dirty="0" smtClean="0">
                <a:solidFill>
                  <a:schemeClr val="accent3"/>
                </a:solidFill>
              </a:rPr>
              <a:t>vendors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3179</TotalTime>
  <Words>3098</Words>
  <Application>Microsoft Office PowerPoint</Application>
  <PresentationFormat>Widescreen</PresentationFormat>
  <Paragraphs>474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169</cp:revision>
  <dcterms:created xsi:type="dcterms:W3CDTF">2020-02-01T18:39:08Z</dcterms:created>
  <dcterms:modified xsi:type="dcterms:W3CDTF">2020-02-12T14:30:34Z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