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0" r:id="rId4"/>
    <p:sldId id="264" r:id="rId5"/>
    <p:sldId id="258" r:id="rId6"/>
    <p:sldId id="260" r:id="rId7"/>
    <p:sldId id="271" r:id="rId8"/>
    <p:sldId id="261" r:id="rId9"/>
    <p:sldId id="262" r:id="rId10"/>
    <p:sldId id="265" r:id="rId11"/>
    <p:sldId id="263" r:id="rId12"/>
    <p:sldId id="267" r:id="rId13"/>
    <p:sldId id="268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120" d="100"/>
          <a:sy n="120" d="100"/>
        </p:scale>
        <p:origin x="120" y="2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429000"/>
            <a:ext cx="10058400" cy="914400"/>
          </a:xfrm>
        </p:spPr>
        <p:txBody>
          <a:bodyPr/>
          <a:lstStyle/>
          <a:p>
            <a:r>
              <a:rPr lang="en-US" dirty="0" smtClean="0"/>
              <a:t>amirkabir_linux_festival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19600"/>
            <a:ext cx="10058400" cy="685800"/>
          </a:xfrm>
        </p:spPr>
        <p:txBody>
          <a:bodyPr/>
          <a:lstStyle/>
          <a:p>
            <a:r>
              <a:rPr lang="en-US" dirty="0" smtClean="0"/>
              <a:t>introduction_to_linux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</a:t>
            </a:r>
            <a:r>
              <a:rPr lang="en-US" dirty="0" smtClean="0">
                <a:solidFill>
                  <a:schemeClr val="accent5"/>
                </a:solidFill>
              </a:rPr>
              <a:t>ree_or_opensource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4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990600"/>
            <a:ext cx="100577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A program is free software, for a particular user,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run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the program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as you wish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, for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any purpose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modify the program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to suit your needs. 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lvl="1"/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redistribute copies, either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gratis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or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for a fee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distribute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modified versions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of the program, so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that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 community can benefit from your improvements.</a:t>
            </a:r>
            <a:endParaRPr lang="en-US" b="0" i="0" dirty="0">
              <a:solidFill>
                <a:schemeClr val="accent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40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533400"/>
            <a:ext cx="990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Copyleft And GPL  (GBU General Public License):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1" y="1416630"/>
            <a:ext cx="9601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instead of a means for restricting a program, it becomes a </a:t>
            </a:r>
            <a:r>
              <a:rPr lang="en-US" dirty="0">
                <a:solidFill>
                  <a:schemeClr val="accent3"/>
                </a:solidFill>
              </a:rPr>
              <a:t>means for keeping the program </a:t>
            </a:r>
            <a:r>
              <a:rPr lang="en-US" dirty="0" smtClean="0">
                <a:solidFill>
                  <a:schemeClr val="accent3"/>
                </a:solidFill>
              </a:rPr>
              <a:t>free</a:t>
            </a:r>
            <a:r>
              <a:rPr lang="fa-IR" dirty="0" smtClean="0">
                <a:solidFill>
                  <a:schemeClr val="accent1"/>
                </a:solidFill>
              </a:rPr>
              <a:t>.</a:t>
            </a:r>
            <a:r>
              <a:rPr lang="en-US" dirty="0" smtClean="0">
                <a:solidFill>
                  <a:schemeClr val="accent1"/>
                </a:solidFill>
              </a:rPr>
              <a:t> The </a:t>
            </a:r>
            <a:r>
              <a:rPr lang="en-US" dirty="0" smtClean="0">
                <a:solidFill>
                  <a:schemeClr val="accent3"/>
                </a:solidFill>
              </a:rPr>
              <a:t>central idea </a:t>
            </a:r>
            <a:r>
              <a:rPr lang="en-US" dirty="0" smtClean="0">
                <a:solidFill>
                  <a:schemeClr val="accent1"/>
                </a:solidFill>
              </a:rPr>
              <a:t>of copyleft is that we give everyone </a:t>
            </a:r>
            <a:r>
              <a:rPr lang="en-US" dirty="0" smtClean="0">
                <a:solidFill>
                  <a:schemeClr val="accent3"/>
                </a:solidFill>
              </a:rPr>
              <a:t>permission</a:t>
            </a:r>
            <a:r>
              <a:rPr lang="en-US" dirty="0" smtClean="0">
                <a:solidFill>
                  <a:schemeClr val="accent1"/>
                </a:solidFill>
              </a:rPr>
              <a:t> to </a:t>
            </a:r>
            <a:r>
              <a:rPr lang="en-US" dirty="0" smtClean="0">
                <a:solidFill>
                  <a:schemeClr val="accent3"/>
                </a:solidFill>
              </a:rPr>
              <a:t>run </a:t>
            </a:r>
            <a:r>
              <a:rPr lang="en-US" dirty="0" smtClean="0">
                <a:solidFill>
                  <a:schemeClr val="accent1"/>
                </a:solidFill>
              </a:rPr>
              <a:t>the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program, </a:t>
            </a:r>
            <a:r>
              <a:rPr lang="en-US" dirty="0">
                <a:solidFill>
                  <a:schemeClr val="accent3"/>
                </a:solidFill>
              </a:rPr>
              <a:t>copy</a:t>
            </a:r>
            <a:r>
              <a:rPr lang="en-US" dirty="0">
                <a:solidFill>
                  <a:schemeClr val="accent1"/>
                </a:solidFill>
              </a:rPr>
              <a:t> the program, </a:t>
            </a:r>
            <a:r>
              <a:rPr lang="en-US" dirty="0">
                <a:solidFill>
                  <a:schemeClr val="accent3"/>
                </a:solidFill>
              </a:rPr>
              <a:t>modify</a:t>
            </a:r>
            <a:r>
              <a:rPr lang="en-US" dirty="0">
                <a:solidFill>
                  <a:schemeClr val="accent1"/>
                </a:solidFill>
              </a:rPr>
              <a:t> the program, and </a:t>
            </a:r>
            <a:r>
              <a:rPr lang="en-US" dirty="0">
                <a:solidFill>
                  <a:schemeClr val="accent3"/>
                </a:solidFill>
              </a:rPr>
              <a:t>distribute modified </a:t>
            </a:r>
            <a:r>
              <a:rPr lang="en-US" dirty="0" smtClean="0">
                <a:solidFill>
                  <a:schemeClr val="accent1"/>
                </a:solidFill>
              </a:rPr>
              <a:t>versions </a:t>
            </a:r>
            <a:r>
              <a:rPr lang="en-US" dirty="0" smtClean="0">
                <a:solidFill>
                  <a:schemeClr val="accent3"/>
                </a:solidFill>
              </a:rPr>
              <a:t>but </a:t>
            </a:r>
            <a:r>
              <a:rPr lang="en-US" dirty="0">
                <a:solidFill>
                  <a:schemeClr val="accent3"/>
                </a:solidFill>
              </a:rPr>
              <a:t>not permission to add restrictions of their own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2" y="1013505"/>
            <a:ext cx="4027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1"/>
                </a:solidFill>
              </a:rPr>
              <a:t>GPL was written by Stallman in </a:t>
            </a:r>
            <a:r>
              <a:rPr lang="fa-IR" altLang="en-US" dirty="0" smtClean="0">
                <a:solidFill>
                  <a:schemeClr val="accent1"/>
                </a:solidFill>
              </a:rPr>
              <a:t>1989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1" y="2819400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Microsoft Sans Serif" panose="020B0604020202020204" pitchFamily="34" charset="0"/>
              </a:rPr>
              <a:t>Basic features of the GNU Public </a:t>
            </a:r>
            <a:r>
              <a:rPr lang="en-US" dirty="0" smtClean="0">
                <a:solidFill>
                  <a:schemeClr val="accent6"/>
                </a:solidFill>
                <a:latin typeface="Microsoft Sans Serif" panose="020B0604020202020204" pitchFamily="34" charset="0"/>
              </a:rPr>
              <a:t>License include </a:t>
            </a:r>
            <a:r>
              <a:rPr lang="en-US" dirty="0">
                <a:solidFill>
                  <a:schemeClr val="accent6"/>
                </a:solidFill>
                <a:latin typeface="Microsoft Sans Serif" panose="020B0604020202020204" pitchFamily="34" charset="0"/>
              </a:rPr>
              <a:t>the following: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2" y="3352800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Author Rights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The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original </a:t>
            </a:r>
            <a:r>
              <a:rPr lang="en-US" b="1" dirty="0">
                <a:solidFill>
                  <a:schemeClr val="accent3"/>
                </a:solidFill>
                <a:latin typeface="Microsoft Sans Serif" panose="020B0604020202020204" pitchFamily="34" charset="0"/>
              </a:rPr>
              <a:t>author 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retains the </a:t>
            </a:r>
            <a:r>
              <a:rPr lang="en-US" b="1" dirty="0">
                <a:solidFill>
                  <a:schemeClr val="accent3"/>
                </a:solidFill>
                <a:latin typeface="Microsoft Sans Serif" panose="020B0604020202020204" pitchFamily="34" charset="0"/>
              </a:rPr>
              <a:t>rights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 to his or her software.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9189" y="3752612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Free Distribution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Source code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must be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included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 with the distribution.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9189" y="4202668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Copyright Maintained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The Original GNU agreement maintained 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9189" y="5219224"/>
            <a:ext cx="100577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Stallman </a:t>
            </a:r>
            <a:r>
              <a:rPr lang="en-US" dirty="0">
                <a:solidFill>
                  <a:schemeClr val="accent2"/>
                </a:solidFill>
              </a:rPr>
              <a:t>explains</a:t>
            </a:r>
            <a:r>
              <a:rPr lang="en-US" dirty="0">
                <a:solidFill>
                  <a:schemeClr val="accent1"/>
                </a:solidFill>
              </a:rPr>
              <a:t>: "The two terms describe almost the same category of software, but they stand for views based on fundamentally different values. Open source is a development methodology; free software is a social movement."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1088" y="4685824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Microsoft Sans Serif" panose="020B0604020202020204" pitchFamily="34" charset="0"/>
              </a:rPr>
              <a:t>Open Source: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425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minix (</a:t>
            </a:r>
            <a:r>
              <a:rPr lang="en-US" sz="2800" dirty="0" smtClean="0"/>
              <a:t>minimal</a:t>
            </a:r>
            <a:r>
              <a:rPr lang="en-US" sz="2200" dirty="0" smtClean="0"/>
              <a:t> </a:t>
            </a:r>
            <a:r>
              <a:rPr lang="en-US" sz="2800" dirty="0" smtClean="0"/>
              <a:t>unix</a:t>
            </a:r>
            <a:r>
              <a:rPr lang="en-US" sz="2800" dirty="0" smtClean="0"/>
              <a:t>):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8610600" cy="762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MINIX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chemeClr val="accent3"/>
                </a:solidFill>
              </a:rPr>
              <a:t>unix base </a:t>
            </a:r>
            <a:r>
              <a:rPr lang="en-US" dirty="0" smtClean="0"/>
              <a:t>OS </a:t>
            </a:r>
            <a:r>
              <a:rPr lang="en-US" dirty="0"/>
              <a:t>originally </a:t>
            </a:r>
            <a:r>
              <a:rPr lang="en-US" dirty="0" smtClean="0"/>
              <a:t>developed </a:t>
            </a:r>
            <a:r>
              <a:rPr lang="en-US" dirty="0"/>
              <a:t>in 1987 by Andrew S. Tanenbaum as a teaching tool for his </a:t>
            </a:r>
            <a:r>
              <a:rPr lang="en-US" dirty="0" smtClean="0"/>
              <a:t>textbook.</a:t>
            </a:r>
            <a:r>
              <a:rPr lang="en-US" dirty="0"/>
              <a:t> 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637" y="419100"/>
            <a:ext cx="12954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237" y="2057401"/>
            <a:ext cx="18288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124903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uring </a:t>
            </a:r>
            <a:r>
              <a:rPr lang="en-US" dirty="0">
                <a:solidFill>
                  <a:schemeClr val="accent1"/>
                </a:solidFill>
              </a:rPr>
              <a:t>the early 1990s, MINIX was popular among </a:t>
            </a:r>
            <a:r>
              <a:rPr lang="en-US" dirty="0">
                <a:solidFill>
                  <a:schemeClr val="accent3"/>
                </a:solidFill>
              </a:rPr>
              <a:t>hobbyists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developers</a:t>
            </a:r>
            <a:r>
              <a:rPr lang="en-US" dirty="0">
                <a:solidFill>
                  <a:schemeClr val="accent1"/>
                </a:solidFill>
              </a:rPr>
              <a:t> because of its </a:t>
            </a:r>
            <a:r>
              <a:rPr lang="en-US" dirty="0">
                <a:solidFill>
                  <a:schemeClr val="accent3"/>
                </a:solidFill>
              </a:rPr>
              <a:t>inexpensive</a:t>
            </a:r>
            <a:r>
              <a:rPr lang="en-US" dirty="0">
                <a:solidFill>
                  <a:schemeClr val="accent1"/>
                </a:solidFill>
              </a:rPr>
              <a:t> proprietary license. </a:t>
            </a:r>
            <a:r>
              <a:rPr lang="en-US" dirty="0" smtClean="0">
                <a:solidFill>
                  <a:schemeClr val="accent1"/>
                </a:solidFill>
              </a:rPr>
              <a:t>However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8525" y="4191000"/>
            <a:ext cx="3320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-apple-system"/>
              </a:rPr>
              <a:t>MINIX uses a </a:t>
            </a:r>
            <a:r>
              <a:rPr lang="en-US" dirty="0" smtClean="0">
                <a:solidFill>
                  <a:schemeClr val="accent3"/>
                </a:solidFill>
                <a:latin typeface="-apple-system"/>
              </a:rPr>
              <a:t>micro-kernel </a:t>
            </a:r>
            <a:r>
              <a:rPr lang="en-US" dirty="0" smtClean="0">
                <a:solidFill>
                  <a:schemeClr val="accent1"/>
                </a:solidFill>
                <a:latin typeface="-apple-system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9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8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history_of_linux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8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the_old_days: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828800"/>
            <a:ext cx="11201400" cy="2590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Imagine computers as </a:t>
            </a:r>
            <a:r>
              <a:rPr lang="en-US" dirty="0">
                <a:solidFill>
                  <a:schemeClr val="accent3"/>
                </a:solidFill>
              </a:rPr>
              <a:t>big as houses</a:t>
            </a:r>
            <a:r>
              <a:rPr lang="en-US" dirty="0"/>
              <a:t>, even stadiums. While the sizes of those computers posed </a:t>
            </a:r>
            <a:r>
              <a:rPr lang="en-US" dirty="0" smtClean="0"/>
              <a:t>substantial problems</a:t>
            </a:r>
            <a:r>
              <a:rPr lang="en-US" dirty="0"/>
              <a:t>, there was one thing that made this </a:t>
            </a:r>
            <a:r>
              <a:rPr lang="en-US" dirty="0" smtClean="0"/>
              <a:t>even </a:t>
            </a:r>
            <a:r>
              <a:rPr lang="en-US" dirty="0"/>
              <a:t>worse: </a:t>
            </a:r>
            <a:r>
              <a:rPr lang="en-US" dirty="0">
                <a:solidFill>
                  <a:schemeClr val="accent3"/>
                </a:solidFill>
              </a:rPr>
              <a:t>every computer had a different operating system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Software </a:t>
            </a:r>
            <a:r>
              <a:rPr lang="en-US" dirty="0"/>
              <a:t>was </a:t>
            </a:r>
            <a:r>
              <a:rPr lang="en-US" dirty="0">
                <a:solidFill>
                  <a:schemeClr val="accent3"/>
                </a:solidFill>
              </a:rPr>
              <a:t>always customized </a:t>
            </a:r>
            <a:r>
              <a:rPr lang="en-US" dirty="0"/>
              <a:t>to serve a </a:t>
            </a:r>
            <a:r>
              <a:rPr lang="en-US" dirty="0">
                <a:solidFill>
                  <a:schemeClr val="accent3"/>
                </a:solidFill>
              </a:rPr>
              <a:t>specific purpose</a:t>
            </a:r>
            <a:r>
              <a:rPr lang="en-US" dirty="0"/>
              <a:t>, and software for </a:t>
            </a:r>
            <a:r>
              <a:rPr lang="en-US" dirty="0">
                <a:solidFill>
                  <a:schemeClr val="accent3"/>
                </a:solidFill>
              </a:rPr>
              <a:t>one given system didn't run </a:t>
            </a:r>
            <a:r>
              <a:rPr lang="en-US" dirty="0" smtClean="0">
                <a:solidFill>
                  <a:schemeClr val="accent3"/>
                </a:solidFill>
              </a:rPr>
              <a:t>on another </a:t>
            </a:r>
            <a:r>
              <a:rPr lang="en-US" dirty="0">
                <a:solidFill>
                  <a:schemeClr val="accent3"/>
                </a:solidFill>
              </a:rPr>
              <a:t>system</a:t>
            </a:r>
            <a:r>
              <a:rPr lang="en-US" dirty="0"/>
              <a:t>. Being able to work </a:t>
            </a:r>
            <a:r>
              <a:rPr lang="en-US" dirty="0">
                <a:solidFill>
                  <a:schemeClr val="accent3"/>
                </a:solidFill>
              </a:rPr>
              <a:t>with one system</a:t>
            </a:r>
            <a:r>
              <a:rPr lang="en-US" dirty="0"/>
              <a:t> didn't automatically mean that you could </a:t>
            </a:r>
            <a:r>
              <a:rPr lang="en-US" dirty="0">
                <a:solidFill>
                  <a:schemeClr val="accent3"/>
                </a:solidFill>
              </a:rPr>
              <a:t>work </a:t>
            </a:r>
            <a:r>
              <a:rPr lang="en-US" dirty="0" smtClean="0">
                <a:solidFill>
                  <a:schemeClr val="accent3"/>
                </a:solidFill>
              </a:rPr>
              <a:t>with another</a:t>
            </a:r>
            <a:r>
              <a:rPr lang="en-US" dirty="0"/>
              <a:t>. It was difficult, both for the users and the </a:t>
            </a:r>
            <a:r>
              <a:rPr lang="en-US" dirty="0">
                <a:solidFill>
                  <a:schemeClr val="accent3"/>
                </a:solidFill>
              </a:rPr>
              <a:t>system administrators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early_operating_systems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8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multics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11201400" cy="15065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Multics</a:t>
            </a:r>
            <a:r>
              <a:rPr lang="en-US" dirty="0" smtClean="0"/>
              <a:t> (Multiplexed </a:t>
            </a:r>
            <a:r>
              <a:rPr lang="en-US" dirty="0"/>
              <a:t>Information and Computing Service) was a </a:t>
            </a:r>
            <a:r>
              <a:rPr lang="en-US" dirty="0" smtClean="0"/>
              <a:t>mainframe</a:t>
            </a:r>
            <a:r>
              <a:rPr lang="en-US" dirty="0"/>
              <a:t> </a:t>
            </a:r>
            <a:r>
              <a:rPr lang="en-US" dirty="0">
                <a:solidFill>
                  <a:schemeClr val="accent3"/>
                </a:solidFill>
              </a:rPr>
              <a:t>time-sharing</a:t>
            </a:r>
            <a:r>
              <a:rPr lang="en-US" dirty="0"/>
              <a:t> </a:t>
            </a:r>
            <a:r>
              <a:rPr lang="en-US" dirty="0" smtClean="0"/>
              <a:t>operating system</a:t>
            </a:r>
            <a:r>
              <a:rPr lang="en-US" dirty="0"/>
              <a:t> that was developed in the 1963-1969 period through the collaboration of the </a:t>
            </a:r>
            <a:r>
              <a:rPr lang="en-US" dirty="0">
                <a:solidFill>
                  <a:schemeClr val="accent3"/>
                </a:solidFill>
              </a:rPr>
              <a:t>Massachusetts Institute of Technology</a:t>
            </a:r>
            <a:r>
              <a:rPr lang="en-US" dirty="0"/>
              <a:t> (MIT), </a:t>
            </a:r>
            <a:r>
              <a:rPr lang="en-US" dirty="0">
                <a:solidFill>
                  <a:schemeClr val="accent3"/>
                </a:solidFill>
              </a:rPr>
              <a:t>General Electric</a:t>
            </a:r>
            <a:r>
              <a:rPr lang="en-US" dirty="0"/>
              <a:t> (GE), and </a:t>
            </a:r>
            <a:r>
              <a:rPr lang="en-US" dirty="0">
                <a:solidFill>
                  <a:schemeClr val="accent3"/>
                </a:solidFill>
              </a:rPr>
              <a:t>Bell </a:t>
            </a:r>
            <a:r>
              <a:rPr lang="en-US" dirty="0" smtClean="0">
                <a:solidFill>
                  <a:schemeClr val="accent3"/>
                </a:solidFill>
              </a:rPr>
              <a:t>Labs</a:t>
            </a:r>
            <a:r>
              <a:rPr lang="en-US" dirty="0" smtClean="0"/>
              <a:t> (AT&amp;T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03225"/>
            <a:ext cx="1588272" cy="1327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3541836"/>
            <a:ext cx="1059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The operating system was written in 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PL/I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and ran on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GE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hardware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unix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11201400" cy="457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1970, </a:t>
            </a:r>
            <a:r>
              <a:rPr lang="en-US" dirty="0">
                <a:solidFill>
                  <a:schemeClr val="accent3"/>
                </a:solidFill>
              </a:rPr>
              <a:t>Bell Labs </a:t>
            </a:r>
            <a:r>
              <a:rPr lang="en-US" dirty="0"/>
              <a:t>had </a:t>
            </a:r>
            <a:r>
              <a:rPr lang="en-US" dirty="0">
                <a:solidFill>
                  <a:schemeClr val="accent3"/>
                </a:solidFill>
              </a:rPr>
              <a:t>withdrawn</a:t>
            </a:r>
            <a:r>
              <a:rPr lang="en-US" dirty="0"/>
              <a:t> from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3"/>
                </a:solidFill>
              </a:rPr>
              <a:t>Multics</a:t>
            </a:r>
            <a:r>
              <a:rPr lang="en-US" dirty="0" smtClean="0"/>
              <a:t> project.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685800"/>
            <a:ext cx="1213899" cy="68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942" y="3124200"/>
            <a:ext cx="2708910" cy="1981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" y="31242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Ken Thompson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	“</a:t>
            </a:r>
            <a:r>
              <a:rPr lang="en-US" dirty="0">
                <a:solidFill>
                  <a:schemeClr val="accent1"/>
                </a:solidFill>
              </a:rPr>
              <a:t>I did the first of two or three versions of UNIX all alone. And Dennis 	became an evangelist. Then there was a rewrite in a </a:t>
            </a:r>
            <a:r>
              <a:rPr lang="en-US" dirty="0">
                <a:solidFill>
                  <a:schemeClr val="accent3"/>
                </a:solidFill>
              </a:rPr>
              <a:t>higher-level 	language</a:t>
            </a:r>
            <a:r>
              <a:rPr lang="en-US" dirty="0">
                <a:solidFill>
                  <a:schemeClr val="accent1"/>
                </a:solidFill>
              </a:rPr>
              <a:t> that would come to be called </a:t>
            </a:r>
            <a:r>
              <a:rPr lang="en-US" dirty="0">
                <a:solidFill>
                  <a:schemeClr val="accent3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. He worked mostly on the 	</a:t>
            </a:r>
            <a:r>
              <a:rPr lang="en-US" dirty="0">
                <a:solidFill>
                  <a:schemeClr val="accent3"/>
                </a:solidFill>
              </a:rPr>
              <a:t>language</a:t>
            </a:r>
            <a:r>
              <a:rPr lang="en-US" dirty="0">
                <a:solidFill>
                  <a:schemeClr val="accent1"/>
                </a:solidFill>
              </a:rPr>
              <a:t> and on the </a:t>
            </a:r>
            <a:r>
              <a:rPr lang="en-US" dirty="0">
                <a:solidFill>
                  <a:schemeClr val="accent3"/>
                </a:solidFill>
              </a:rPr>
              <a:t>I/O system</a:t>
            </a:r>
            <a:r>
              <a:rPr lang="en-US" dirty="0">
                <a:solidFill>
                  <a:schemeClr val="accent1"/>
                </a:solidFill>
              </a:rPr>
              <a:t>, and I worked on all the </a:t>
            </a:r>
            <a:r>
              <a:rPr lang="en-US" dirty="0">
                <a:solidFill>
                  <a:schemeClr val="accent3"/>
                </a:solidFill>
              </a:rPr>
              <a:t>rest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of the 	operating system</a:t>
            </a:r>
            <a:r>
              <a:rPr lang="en-US" dirty="0">
                <a:solidFill>
                  <a:schemeClr val="accent1"/>
                </a:solidFill>
              </a:rPr>
              <a:t>. That was for the </a:t>
            </a:r>
            <a:r>
              <a:rPr lang="en-US" dirty="0" smtClean="0">
                <a:solidFill>
                  <a:schemeClr val="accent1"/>
                </a:solidFill>
              </a:rPr>
              <a:t>PDP-11, </a:t>
            </a:r>
            <a:r>
              <a:rPr lang="en-US" dirty="0">
                <a:solidFill>
                  <a:schemeClr val="accent1"/>
                </a:solidFill>
              </a:rPr>
              <a:t>which was serendipitous, 	because that was the computer that took over the academic community.”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5562600"/>
            <a:ext cx="423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UNIX is the first free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82091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1135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Written in the </a:t>
            </a:r>
            <a:r>
              <a:rPr lang="en-US" dirty="0">
                <a:solidFill>
                  <a:schemeClr val="accent3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programming language </a:t>
            </a:r>
            <a:r>
              <a:rPr lang="en-US" dirty="0">
                <a:solidFill>
                  <a:schemeClr val="accent1"/>
                </a:solidFill>
              </a:rPr>
              <a:t>instead of in </a:t>
            </a:r>
            <a:r>
              <a:rPr lang="en-US" dirty="0">
                <a:solidFill>
                  <a:schemeClr val="accent3"/>
                </a:solidFill>
              </a:rPr>
              <a:t>assembly </a:t>
            </a:r>
            <a:r>
              <a:rPr lang="en-US" dirty="0">
                <a:solidFill>
                  <a:schemeClr val="accent1"/>
                </a:solidFill>
              </a:rPr>
              <a:t>code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Simple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elegant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Able to </a:t>
            </a:r>
            <a:r>
              <a:rPr lang="en-US" dirty="0">
                <a:solidFill>
                  <a:schemeClr val="accent3"/>
                </a:solidFill>
              </a:rPr>
              <a:t>recycle code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UNIX on the other hand needed only a </a:t>
            </a:r>
            <a:r>
              <a:rPr lang="en-US" dirty="0" smtClean="0">
                <a:solidFill>
                  <a:schemeClr val="accent3"/>
                </a:solidFill>
              </a:rPr>
              <a:t>small piece </a:t>
            </a:r>
            <a:r>
              <a:rPr lang="en-US" dirty="0">
                <a:solidFill>
                  <a:schemeClr val="accent1"/>
                </a:solidFill>
              </a:rPr>
              <a:t>of that special code, which is now </a:t>
            </a:r>
            <a:r>
              <a:rPr lang="en-US" dirty="0">
                <a:solidFill>
                  <a:schemeClr val="accent3"/>
                </a:solidFill>
              </a:rPr>
              <a:t>commonly named </a:t>
            </a:r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kernel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928" y="3124200"/>
            <a:ext cx="10721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NimbusRomNo9L"/>
              </a:rPr>
              <a:t>software vendors were quick to adapt, </a:t>
            </a:r>
            <a:r>
              <a:rPr lang="en-US" dirty="0" smtClean="0">
                <a:solidFill>
                  <a:schemeClr val="accent1"/>
                </a:solidFill>
              </a:rPr>
              <a:t>since </a:t>
            </a:r>
            <a:r>
              <a:rPr lang="en-US" dirty="0">
                <a:solidFill>
                  <a:schemeClr val="accent1"/>
                </a:solidFill>
              </a:rPr>
              <a:t>they could </a:t>
            </a:r>
            <a:r>
              <a:rPr lang="en-US" dirty="0">
                <a:solidFill>
                  <a:schemeClr val="accent3"/>
                </a:solidFill>
              </a:rPr>
              <a:t>sell ten times more software </a:t>
            </a:r>
            <a:r>
              <a:rPr lang="en-US" dirty="0">
                <a:solidFill>
                  <a:schemeClr val="accent1"/>
                </a:solidFill>
              </a:rPr>
              <a:t>almost </a:t>
            </a:r>
            <a:r>
              <a:rPr lang="en-US" dirty="0" smtClean="0">
                <a:solidFill>
                  <a:schemeClr val="accent1"/>
                </a:solidFill>
              </a:rPr>
              <a:t>effortlessly</a:t>
            </a:r>
          </a:p>
        </p:txBody>
      </p:sp>
      <p:sp>
        <p:nvSpPr>
          <p:cNvPr id="6" name="Rectangle 5"/>
          <p:cNvSpPr/>
          <p:nvPr/>
        </p:nvSpPr>
        <p:spPr>
          <a:xfrm>
            <a:off x="547977" y="3886200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 users working on different systems without the </a:t>
            </a:r>
            <a:r>
              <a:rPr lang="en-US" dirty="0">
                <a:solidFill>
                  <a:schemeClr val="accent3"/>
                </a:solidFill>
              </a:rPr>
              <a:t>need for </a:t>
            </a:r>
            <a:r>
              <a:rPr lang="en-US" dirty="0" smtClean="0">
                <a:solidFill>
                  <a:schemeClr val="accent3"/>
                </a:solidFill>
              </a:rPr>
              <a:t>extra education </a:t>
            </a:r>
            <a:r>
              <a:rPr lang="en-US" dirty="0">
                <a:solidFill>
                  <a:schemeClr val="accent1"/>
                </a:solidFill>
              </a:rPr>
              <a:t>to use another computer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80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bsd: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11201400" cy="6095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BSD (Berkeley Software Distribution) was the first major variant of unix created at University of California at Berkeley.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3400" y="3124200"/>
            <a:ext cx="1074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 BSD and Bell Labs versions of UNIX headed off in  </a:t>
            </a:r>
            <a:r>
              <a:rPr lang="en-US" dirty="0" smtClean="0">
                <a:solidFill>
                  <a:schemeClr val="accent1"/>
                </a:solidFill>
              </a:rPr>
              <a:t>separate directions</a:t>
            </a:r>
            <a:r>
              <a:rPr lang="en-US" dirty="0">
                <a:solidFill>
                  <a:schemeClr val="accent1"/>
                </a:solidFill>
              </a:rPr>
              <a:t>. BSD continued forward in the </a:t>
            </a:r>
            <a:r>
              <a:rPr lang="en-US" dirty="0" smtClean="0">
                <a:solidFill>
                  <a:schemeClr val="accent1"/>
                </a:solidFill>
              </a:rPr>
              <a:t>free-ﬂowing</a:t>
            </a:r>
            <a:r>
              <a:rPr lang="en-US" dirty="0">
                <a:solidFill>
                  <a:schemeClr val="accent1"/>
                </a:solidFill>
              </a:rPr>
              <a:t>, share-the-code manner that </a:t>
            </a:r>
            <a:r>
              <a:rPr lang="en-US" dirty="0" smtClean="0">
                <a:solidFill>
                  <a:schemeClr val="accent1"/>
                </a:solidFill>
              </a:rPr>
              <a:t>was the </a:t>
            </a:r>
            <a:r>
              <a:rPr lang="en-US" dirty="0">
                <a:solidFill>
                  <a:schemeClr val="accent1"/>
                </a:solidFill>
              </a:rPr>
              <a:t>hallmark of the early Bell Labs UNIX, whereas AT&amp;T started steering UNIX </a:t>
            </a:r>
            <a:r>
              <a:rPr lang="en-US" dirty="0" smtClean="0">
                <a:solidFill>
                  <a:schemeClr val="accent1"/>
                </a:solidFill>
              </a:rPr>
              <a:t>toward  commercialization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4267200"/>
            <a:ext cx="14077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FreeBSD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NetBSD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OpneBSD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33401"/>
            <a:ext cx="1143000" cy="1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9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gnu: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001000" cy="6095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GNU (GNU </a:t>
            </a:r>
            <a:r>
              <a:rPr lang="en-US" dirty="0"/>
              <a:t>is Not </a:t>
            </a:r>
            <a:r>
              <a:rPr lang="en-US" dirty="0" smtClean="0"/>
              <a:t>UNIX) was started in 1983 by Richard Stallman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7200" y="2730321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GNU was intended to become a recoding of the entire UNIX operating system that could </a:t>
            </a:r>
            <a:r>
              <a:rPr lang="en-US" dirty="0" smtClean="0">
                <a:solidFill>
                  <a:schemeClr val="accent1"/>
                </a:solidFill>
              </a:rPr>
              <a:t>be freely </a:t>
            </a:r>
            <a:r>
              <a:rPr lang="en-US" dirty="0">
                <a:solidFill>
                  <a:schemeClr val="accent1"/>
                </a:solidFill>
              </a:rPr>
              <a:t>distributed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514350"/>
            <a:ext cx="1371600" cy="1104900"/>
          </a:xfrm>
          <a:prstGeom prst="rect">
            <a:avLst/>
          </a:prstGeom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2057400"/>
            <a:ext cx="2133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6096000"/>
            <a:ext cx="4919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https://www.gnu.org/gnu/thegnuproject.html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1" y="35052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By 1990, the GNU system was almost complete; the only major missing component was the kernel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Initially the components required for kernel development were written: editors, shell, compiler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51467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GNU Hurd is a collection of servers (i.e., a herd of GNUs) that run on top of Mach, and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do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 various jobs of the Unix 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5362376"/>
            <a:ext cx="3337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accent1"/>
                </a:solidFill>
              </a:rPr>
              <a:t>GNU/Hurd was </a:t>
            </a:r>
            <a:r>
              <a:rPr lang="en-US" altLang="en-US" dirty="0">
                <a:solidFill>
                  <a:schemeClr val="accent1"/>
                </a:solidFill>
              </a:rPr>
              <a:t>not successful</a:t>
            </a:r>
            <a:endParaRPr lang="en-US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45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897</TotalTime>
  <Words>682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-apple-system</vt:lpstr>
      <vt:lpstr>Arial</vt:lpstr>
      <vt:lpstr>Candara</vt:lpstr>
      <vt:lpstr>Consolas</vt:lpstr>
      <vt:lpstr>Microsoft Sans Serif</vt:lpstr>
      <vt:lpstr>NimbusRomNo9L</vt:lpstr>
      <vt:lpstr>Tahoma</vt:lpstr>
      <vt:lpstr>Times New Roman</vt:lpstr>
      <vt:lpstr>Tech Computer 16x9</vt:lpstr>
      <vt:lpstr>amirkabir_linux_festival</vt:lpstr>
      <vt:lpstr>history_of_linux</vt:lpstr>
      <vt:lpstr>the_old_days:</vt:lpstr>
      <vt:lpstr>early_operating_systems</vt:lpstr>
      <vt:lpstr>multics:</vt:lpstr>
      <vt:lpstr>unix:</vt:lpstr>
      <vt:lpstr>PowerPoint Presentation</vt:lpstr>
      <vt:lpstr>bsd:</vt:lpstr>
      <vt:lpstr>gnu:</vt:lpstr>
      <vt:lpstr>free_or_opensource</vt:lpstr>
      <vt:lpstr>PowerPoint Presentation</vt:lpstr>
      <vt:lpstr>PowerPoint Presentation</vt:lpstr>
      <vt:lpstr>minix (minimal unix):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amirkabir_linux_festival</dc:title>
  <dc:creator>Windows User</dc:creator>
  <cp:lastModifiedBy>Windows User</cp:lastModifiedBy>
  <cp:revision>49</cp:revision>
  <dcterms:created xsi:type="dcterms:W3CDTF">2020-02-01T18:39:08Z</dcterms:created>
  <dcterms:modified xsi:type="dcterms:W3CDTF">2020-02-02T18:53:23Z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