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B80944-3A13-4068-9B34-CBEDE818F93E}">
  <a:tblStyle styleId="{B3B80944-3A13-4068-9B34-CBEDE818F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ize.com/post/linux-cut-command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the-basics-of-using-the-sed-stream-editor-to-manipulate-text-in-linu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c38040b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c38040b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e870537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e870537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e870537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e870537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e87053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e87053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bible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e870537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e870537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bible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https://linuxize.com/post/linux-cut-command/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e870537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e870537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https://www.digitalocean.com/community/tutorials/the-basics-of-using-the-sed-stream-editor-to-manipulate-text-in-linux</a:t>
            </a:r>
            <a:br>
              <a:rPr lang="en"/>
            </a:br>
            <a:r>
              <a:rPr lang="en"/>
              <a:t>Linux bible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e870537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e870537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and tain man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2118762"/>
            <a:ext cx="9141600" cy="2385600"/>
          </a:xfrm>
          <a:prstGeom prst="rect">
            <a:avLst/>
          </a:prstGeom>
          <a:solidFill>
            <a:srgbClr val="262626">
              <a:alpha val="74509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306782"/>
            <a:ext cx="9141600" cy="197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971800" y="-457200"/>
            <a:ext cx="3200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5157751" y="1728749"/>
            <a:ext cx="42291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1671676" y="-185700"/>
            <a:ext cx="4229100" cy="5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143000" y="3442097"/>
            <a:ext cx="6858000" cy="11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4528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114528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474573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474573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14300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74345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001940" y="1200150"/>
            <a:ext cx="23421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70309" y="571500"/>
            <a:ext cx="48006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000779" y="2571750"/>
            <a:ext cx="2343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98464" y="12001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85938" y="582930"/>
            <a:ext cx="48006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998464" y="25717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1" name="Google Shape;61;p10" descr="An empty placeholder to add an image. Click on the placeholder and select the image that you wish to add."/>
          <p:cNvSpPr/>
          <p:nvPr/>
        </p:nvSpPr>
        <p:spPr>
          <a:xfrm>
            <a:off x="483068" y="480060"/>
            <a:ext cx="5006400" cy="4183500"/>
          </a:xfrm>
          <a:prstGeom prst="rect">
            <a:avLst/>
          </a:prstGeom>
          <a:solidFill>
            <a:srgbClr val="000000"/>
          </a:solid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Amirkabir_linux_festival</a:t>
            </a:r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 tools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Standard streams are preconnected channels between a computer and it’s environment, i.e. keyboard &amp; monitor.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There are 3 I/O connections; stdin, stdout, stderr.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In linux shells, the default stdin is </a:t>
            </a:r>
            <a:r>
              <a:rPr lang="en" b="1">
                <a:solidFill>
                  <a:schemeClr val="accent1"/>
                </a:solidFill>
              </a:rPr>
              <a:t>user’s keyboard</a:t>
            </a:r>
            <a:r>
              <a:rPr lang="en" b="1">
                <a:solidFill>
                  <a:schemeClr val="lt2"/>
                </a:solidFill>
              </a:rPr>
              <a:t>, </a:t>
            </a:r>
            <a:r>
              <a:rPr lang="en">
                <a:solidFill>
                  <a:schemeClr val="lt2"/>
                </a:solidFill>
              </a:rPr>
              <a:t>and default stdout and stderr is </a:t>
            </a:r>
            <a:r>
              <a:rPr lang="en" b="1">
                <a:solidFill>
                  <a:schemeClr val="accent1"/>
                </a:solidFill>
              </a:rPr>
              <a:t>screen (terminal)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 can change this behaviour with </a:t>
            </a:r>
            <a:r>
              <a:rPr lang="en" b="1">
                <a:solidFill>
                  <a:schemeClr val="accent6"/>
                </a:solidFill>
              </a:rPr>
              <a:t>redirection</a:t>
            </a:r>
            <a:r>
              <a:rPr lang="en">
                <a:solidFill>
                  <a:schemeClr val="lt2"/>
                </a:solidFill>
              </a:rPr>
              <a:t> and </a:t>
            </a:r>
            <a:r>
              <a:rPr lang="en" b="1">
                <a:solidFill>
                  <a:schemeClr val="accent6"/>
                </a:solidFill>
              </a:rPr>
              <a:t>pipelines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linux, text streams are treated like files, both files and text streams work with streams of data. The File Descriptor used to identify </a:t>
            </a:r>
            <a:r>
              <a:rPr lang="en" b="1">
                <a:solidFill>
                  <a:schemeClr val="accent1"/>
                </a:solidFill>
              </a:rPr>
              <a:t>stdin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lang="en" b="1">
                <a:solidFill>
                  <a:schemeClr val="accent6"/>
                </a:solidFill>
              </a:rPr>
              <a:t>stdout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lang="en" b="1">
                <a:solidFill>
                  <a:schemeClr val="accent3"/>
                </a:solidFill>
              </a:rPr>
              <a:t>stderr</a:t>
            </a:r>
            <a:r>
              <a:rPr lang="en">
                <a:solidFill>
                  <a:schemeClr val="lt2"/>
                </a:solidFill>
              </a:rPr>
              <a:t> are </a:t>
            </a:r>
            <a:r>
              <a:rPr lang="en" b="1">
                <a:solidFill>
                  <a:schemeClr val="accent1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lang="en" b="1">
                <a:solidFill>
                  <a:schemeClr val="accent6"/>
                </a:solidFill>
              </a:rPr>
              <a:t>1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lang="en" b="1">
                <a:solidFill>
                  <a:schemeClr val="accent3"/>
                </a:solidFill>
              </a:rPr>
              <a:t>2</a:t>
            </a:r>
            <a:r>
              <a:rPr lang="en">
                <a:solidFill>
                  <a:schemeClr val="lt2"/>
                </a:solidFill>
              </a:rPr>
              <a:t> respectively.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Some commands specify standard input with </a:t>
            </a:r>
            <a:r>
              <a:rPr lang="en" b="1">
                <a:solidFill>
                  <a:schemeClr val="accent1"/>
                </a:solidFill>
              </a:rPr>
              <a:t>- character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streams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{B3B80944-3A13-4068-9B34-CBEDE818F93E}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Redirection symbol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Description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, 1&gt; (1 is fd of stdout)</a:t>
                      </a:r>
                      <a:br>
                        <a:rPr lang="en">
                          <a:solidFill>
                            <a:schemeClr val="lt2"/>
                          </a:solidFill>
                        </a:rPr>
                      </a:br>
                      <a:r>
                        <a:rPr lang="en">
                          <a:solidFill>
                            <a:schemeClr val="lt2"/>
                          </a:solidFill>
                        </a:rPr>
                        <a:t>2&gt; (2 is fd of stderr)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 the </a:t>
                      </a:r>
                      <a:r>
                        <a:rPr lang="en" b="1">
                          <a:solidFill>
                            <a:schemeClr val="accent6"/>
                          </a:solidFill>
                        </a:rPr>
                        <a:t>standard output/error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a file or device,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overwriting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it’s content.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 the </a:t>
                      </a:r>
                      <a:r>
                        <a:rPr lang="en" b="1">
                          <a:solidFill>
                            <a:schemeClr val="accent6"/>
                          </a:solidFill>
                        </a:rPr>
                        <a:t>standard output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a file or device,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appending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the end of the file.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&gt;&amp;1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When used for </a:t>
                      </a:r>
                      <a:r>
                        <a:rPr lang="en" b="1">
                          <a:solidFill>
                            <a:schemeClr val="accent3"/>
                          </a:solidFill>
                        </a:rPr>
                        <a:t>stderr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, redirects the </a:t>
                      </a:r>
                      <a:r>
                        <a:rPr lang="en" b="1">
                          <a:solidFill>
                            <a:schemeClr val="accent6"/>
                          </a:solidFill>
                        </a:rPr>
                        <a:t>standard error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the target of </a:t>
                      </a:r>
                      <a:r>
                        <a:rPr lang="en" b="1">
                          <a:solidFill>
                            <a:schemeClr val="accent1"/>
                          </a:solidFill>
                        </a:rPr>
                        <a:t>stdout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&lt;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Redirecting </a:t>
                      </a:r>
                      <a:r>
                        <a:rPr lang="en" b="1">
                          <a:solidFill>
                            <a:schemeClr val="accent6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from a file or device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streams (redirection)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streams (pipes)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Piping in linux is used when we want to give </a:t>
            </a:r>
            <a:r>
              <a:rPr lang="en" u="sng">
                <a:solidFill>
                  <a:schemeClr val="accent6"/>
                </a:solidFill>
              </a:rPr>
              <a:t>output of a command</a:t>
            </a:r>
            <a:r>
              <a:rPr lang="en"/>
              <a:t> as </a:t>
            </a:r>
            <a:r>
              <a:rPr lang="en" u="sng">
                <a:solidFill>
                  <a:schemeClr val="accent6"/>
                </a:solidFill>
              </a:rPr>
              <a:t>the input of another command</a:t>
            </a:r>
            <a:r>
              <a:rPr lang="en"/>
              <a:t>, the syntax for piping is : </a:t>
            </a:r>
            <a:r>
              <a:rPr lang="en">
                <a:solidFill>
                  <a:schemeClr val="accent1"/>
                </a:solidFill>
              </a:rPr>
              <a:t>command1 | command2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Tip: in terminal, the shortcut Ctrl+D is used to end current stream.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text manipulation tools (grep)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Grep (general regular expression parser), is the best choice for pattern matching in linux. You can think of it as a </a:t>
            </a:r>
            <a:r>
              <a:rPr lang="en" b="1" u="sng"/>
              <a:t>useful search tool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what does this command do ?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accent1"/>
                </a:solidFill>
              </a:rPr>
              <a:t>cat /etc/passwd | grep /home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useful grep options: 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1524925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{B3B80944-3A13-4068-9B34-CBEDE818F93E}</a:tableStyleId>
              </a:tblPr>
              <a:tblGrid>
                <a:gridCol w="30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-i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case insensitive search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search recursively in files of a folder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prints the ones that did not match pattern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specify an expression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text manipulation tools (cut)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cut</a:t>
            </a:r>
            <a:r>
              <a:rPr lang="en"/>
              <a:t> command can extract fields from a line of text or from files.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Syntax: </a:t>
            </a:r>
            <a:r>
              <a:rPr lang="en" i="1">
                <a:solidFill>
                  <a:schemeClr val="accent6"/>
                </a:solidFill>
              </a:rPr>
              <a:t>cut OPTIONS… [FILE]...</a:t>
            </a:r>
            <a:endParaRPr i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must specify one and only one of these options when using cut.</a:t>
            </a:r>
            <a:endParaRPr/>
          </a:p>
          <a:p>
            <a:pPr marL="457200" lvl="0" indent="-317500" algn="l" rtl="0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-f, --fields=LIST		// select by specifying a field, a set or a range of fields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-b, --bytes=LIST		// </a:t>
            </a:r>
            <a:r>
              <a:rPr lang="en" sz="1400"/>
              <a:t>Select by specifying a byte, a set of bytes, or a range of bytes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-c, --characters=LIST	//</a:t>
            </a:r>
            <a:r>
              <a:rPr lang="en"/>
              <a:t>Select by specifying a character, a set of characters, or a range of characters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also specify the field delimiter with </a:t>
            </a:r>
            <a:r>
              <a:rPr lang="en" b="1">
                <a:solidFill>
                  <a:schemeClr val="accent1"/>
                </a:solidFill>
              </a:rPr>
              <a:t>-d</a:t>
            </a:r>
            <a:r>
              <a:rPr lang="en"/>
              <a:t> option with delimiter character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Note that default delimiter for cut command is </a:t>
            </a:r>
            <a:r>
              <a:rPr lang="en" b="1">
                <a:solidFill>
                  <a:schemeClr val="accent1"/>
                </a:solidFill>
              </a:rPr>
              <a:t>TAB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1"/>
                </a:solidFill>
              </a:rPr>
              <a:t>Example</a:t>
            </a:r>
            <a:r>
              <a:rPr lang="en" sz="1400"/>
              <a:t>: what is the output of command ‘</a:t>
            </a:r>
            <a:r>
              <a:rPr lang="en" sz="1400">
                <a:solidFill>
                  <a:schemeClr val="accent6"/>
                </a:solidFill>
              </a:rPr>
              <a:t>echo “20,9831047,smf8,CE” | cut -d, -f3</a:t>
            </a:r>
            <a:r>
              <a:rPr lang="en" sz="1400"/>
              <a:t>’ ?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text manipulation tools (sed)</a:t>
            </a:r>
            <a:endParaRPr sz="14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sed</a:t>
            </a:r>
            <a:r>
              <a:rPr lang="en"/>
              <a:t> command is a simple </a:t>
            </a:r>
            <a:r>
              <a:rPr lang="en" b="1" u="sng"/>
              <a:t>scriptable editor</a:t>
            </a:r>
            <a:r>
              <a:rPr lang="en"/>
              <a:t>, so it can perform only simple edits, such as removing lines that have text matching a certain pattern, replacing one pattern of characters with another, and so on. </a:t>
            </a:r>
            <a:r>
              <a:rPr lang="en" b="1">
                <a:solidFill>
                  <a:schemeClr val="accent3"/>
                </a:solidFill>
              </a:rPr>
              <a:t>Sed works line by line in a file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r>
              <a:rPr lang="en">
                <a:solidFill>
                  <a:schemeClr val="accent6"/>
                </a:solidFill>
              </a:rPr>
              <a:t> sed [OPTION]... {script-only-if-no-other-script} [input-file]...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suppress printing of the pattern being processed, use </a:t>
            </a:r>
            <a:r>
              <a:rPr lang="en" b="1">
                <a:solidFill>
                  <a:schemeClr val="accent1"/>
                </a:solidFill>
              </a:rPr>
              <a:t>-n</a:t>
            </a:r>
            <a:r>
              <a:rPr lang="en"/>
              <a:t> option.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Commonly used commands in sed are </a:t>
            </a:r>
            <a:r>
              <a:rPr lang="en">
                <a:solidFill>
                  <a:schemeClr val="accent3"/>
                </a:solidFill>
              </a:rPr>
              <a:t>p (for printing)</a:t>
            </a:r>
            <a:r>
              <a:rPr lang="en"/>
              <a:t>,</a:t>
            </a:r>
            <a:r>
              <a:rPr lang="en">
                <a:solidFill>
                  <a:schemeClr val="accent3"/>
                </a:solidFill>
              </a:rPr>
              <a:t> d (for deleting)</a:t>
            </a:r>
            <a:r>
              <a:rPr lang="en"/>
              <a:t>,</a:t>
            </a:r>
            <a:r>
              <a:rPr lang="en">
                <a:solidFill>
                  <a:schemeClr val="accent3"/>
                </a:solidFill>
              </a:rPr>
              <a:t> s (for substitution)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g (for actions to take place in a global scale)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i (case insensitive)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use regex inside sed commands.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What is the below command doing ?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accent1"/>
                </a:solidFill>
              </a:rPr>
              <a:t>sed -n ‘s/mac/linux/gip’ file.txt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Useful text manipulation tools (head &amp; tail)</a:t>
            </a:r>
            <a:endParaRPr sz="2100"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It is used to show head (top) or tail (bottom) of a file.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Syntax:        </a:t>
            </a:r>
            <a:r>
              <a:rPr lang="en">
                <a:solidFill>
                  <a:schemeClr val="accent6"/>
                </a:solidFill>
              </a:rPr>
              <a:t>head [OPTION]... [FILE]...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6"/>
                </a:solidFill>
              </a:rPr>
              <a:t>tail [OPTION]... [FILE]...</a:t>
            </a:r>
            <a:endParaRPr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specify the amount of text by </a:t>
            </a:r>
            <a:r>
              <a:rPr lang="en">
                <a:solidFill>
                  <a:schemeClr val="accent1"/>
                </a:solidFill>
              </a:rPr>
              <a:t>-c</a:t>
            </a:r>
            <a:r>
              <a:rPr lang="en"/>
              <a:t> option followed by number of bytes.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Or you can use </a:t>
            </a:r>
            <a:r>
              <a:rPr lang="en">
                <a:solidFill>
                  <a:schemeClr val="accent1"/>
                </a:solidFill>
              </a:rPr>
              <a:t>-n</a:t>
            </a:r>
            <a:r>
              <a:rPr lang="en"/>
              <a:t> option specifying the amount of lines to be displayed.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If you use a </a:t>
            </a:r>
            <a:r>
              <a:rPr lang="en">
                <a:solidFill>
                  <a:schemeClr val="accent6"/>
                </a:solidFill>
              </a:rPr>
              <a:t>leading -</a:t>
            </a:r>
            <a:r>
              <a:rPr lang="en"/>
              <a:t> with </a:t>
            </a:r>
            <a:r>
              <a:rPr lang="en">
                <a:solidFill>
                  <a:schemeClr val="accent1"/>
                </a:solidFill>
              </a:rPr>
              <a:t>-c </a:t>
            </a:r>
            <a:r>
              <a:rPr lang="en"/>
              <a:t>or</a:t>
            </a:r>
            <a:r>
              <a:rPr lang="en">
                <a:solidFill>
                  <a:schemeClr val="accent1"/>
                </a:solidFill>
              </a:rPr>
              <a:t> -n</a:t>
            </a:r>
            <a:r>
              <a:rPr lang="en"/>
              <a:t> options, it will display </a:t>
            </a:r>
            <a:r>
              <a:rPr lang="en" u="sng"/>
              <a:t>all of the file except the amount you specified after </a:t>
            </a:r>
            <a:r>
              <a:rPr lang="en" u="sng">
                <a:solidFill>
                  <a:schemeClr val="accent6"/>
                </a:solidFill>
              </a:rPr>
              <a:t>- character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How can we generate a 16 byte random value ?</a:t>
            </a:r>
            <a:br>
              <a:rPr lang="en"/>
            </a:br>
            <a:r>
              <a:rPr lang="en"/>
              <a:t>Ans: </a:t>
            </a:r>
            <a:r>
              <a:rPr lang="en">
                <a:solidFill>
                  <a:schemeClr val="accent1"/>
                </a:solidFill>
              </a:rPr>
              <a:t>head -c16 /dev/random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Candara</vt:lpstr>
      <vt:lpstr>Arial</vt:lpstr>
      <vt:lpstr>Tech Computer 16x9</vt:lpstr>
      <vt:lpstr>Amirkabir_linux_festival</vt:lpstr>
      <vt:lpstr>Standard streams</vt:lpstr>
      <vt:lpstr>Standard streams (redirection)</vt:lpstr>
      <vt:lpstr>Standard streams (pipes)</vt:lpstr>
      <vt:lpstr>Useful text manipulation tools (grep)</vt:lpstr>
      <vt:lpstr>Useful text manipulation tools (cut)</vt:lpstr>
      <vt:lpstr>Useful text manipulation tools (sed)</vt:lpstr>
      <vt:lpstr>Useful text manipulation tools (head &amp; tail)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cp:lastModifiedBy>farshid nooshi</cp:lastModifiedBy>
  <cp:revision>1</cp:revision>
  <dcterms:modified xsi:type="dcterms:W3CDTF">2021-02-17T18:21:04Z</dcterms:modified>
</cp:coreProperties>
</file>