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aR6Tg6ofIswv+fcMmY3eTLNs9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andara-regular.fntdata"/><Relationship Id="rId21" Type="http://schemas.openxmlformats.org/officeDocument/2006/relationships/slide" Target="slides/slide16.xml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ix.stackexchange.com/questions/21251/execute-vs-read-bit-how-do-directory-permissions-in-linux-work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mputerhope.com/unix/uumask.htm" TargetMode="External"/><Relationship Id="rId3" Type="http://schemas.openxmlformats.org/officeDocument/2006/relationships/hyperlink" Target="https://www.guru99.com/file-permissions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8fc0d8f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https://unix.stackexchange.com/questions/21251/execute-vs-read-bit-how-do-directory-permissions-in-linux-work</a:t>
            </a:r>
            <a:br>
              <a:rPr lang="en-US"/>
            </a:br>
            <a:r>
              <a:rPr lang="en-US"/>
              <a:t>video</a:t>
            </a:r>
            <a:br>
              <a:rPr lang="en-US"/>
            </a:br>
            <a:endParaRPr/>
          </a:p>
        </p:txBody>
      </p:sp>
      <p:sp>
        <p:nvSpPr>
          <p:cNvPr id="172" name="Google Shape;172;g6e8fc0d8f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 : </a:t>
            </a:r>
            <a:br>
              <a:rPr lang="en-US"/>
            </a:br>
            <a:r>
              <a:rPr lang="en-US"/>
              <a:t>thelinuxacademy course</a:t>
            </a:r>
            <a:br>
              <a:rPr lang="en-US"/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https://www.computerhope.com/unix/uumask.htm</a:t>
            </a:r>
            <a:br>
              <a:rPr lang="en-US"/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https://www.guru99.com/file-permissions.html</a:t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937ce9e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937ce9e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6e937ce9e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937ce9e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937ce9e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6e937ce9e0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937ce9e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937ce9e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e937ce9e0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937ce9e0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937ce9e0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e937ce9e0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937ce9e0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e937ce9e0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e937ce9e0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e937ce9e0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e937ce9e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e937ce9e0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/>
          <p:nvPr/>
        </p:nvSpPr>
        <p:spPr>
          <a:xfrm>
            <a:off x="0" y="2825016"/>
            <a:ext cx="12188952" cy="3180930"/>
          </a:xfrm>
          <a:prstGeom prst="rect">
            <a:avLst/>
          </a:prstGeom>
          <a:solidFill>
            <a:srgbClr val="262626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25"/>
          <p:cNvSpPr/>
          <p:nvPr/>
        </p:nvSpPr>
        <p:spPr>
          <a:xfrm>
            <a:off x="0" y="3075709"/>
            <a:ext cx="12188952" cy="26392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25"/>
          <p:cNvSpPr txBox="1"/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subTitle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" type="body"/>
          </p:nvPr>
        </p:nvSpPr>
        <p:spPr>
          <a:xfrm rot="5400000">
            <a:off x="3962400" y="-6096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 rot="5400000">
            <a:off x="6877050" y="2305049"/>
            <a:ext cx="5638801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 rot="5400000">
            <a:off x="2228850" y="-247650"/>
            <a:ext cx="5638801" cy="7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1524000" y="1828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1524000" y="4589463"/>
            <a:ext cx="9144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63246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15270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15270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0"/>
          <p:cNvSpPr txBox="1"/>
          <p:nvPr>
            <p:ph idx="4" type="body"/>
          </p:nvPr>
        </p:nvSpPr>
        <p:spPr>
          <a:xfrm>
            <a:off x="63276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002587" y="1600200"/>
            <a:ext cx="312261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760412" y="7620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001039" y="3429000"/>
            <a:ext cx="312416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7997952" y="16002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781251" y="777240"/>
            <a:ext cx="6400800" cy="530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2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7997952" y="34290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descr="An empty placeholder to add an image. Click on the placeholder and select the image that you wish to add." id="65" name="Google Shape;65;p33"/>
          <p:cNvSpPr/>
          <p:nvPr/>
        </p:nvSpPr>
        <p:spPr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066800" y="3429000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/>
              <a:t>amirkabir_linux_festival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143000" y="44196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File &amp; directory permissions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457200" y="2057400"/>
            <a:ext cx="112014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chemeClr val="accent3"/>
                </a:solidFill>
              </a:rPr>
              <a:t>In linux, permissions are divided into 3 groups.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		Owner</a:t>
            </a:r>
            <a:br>
              <a:rPr lang="en-US">
                <a:solidFill>
                  <a:schemeClr val="accent3"/>
                </a:solidFill>
              </a:rPr>
            </a:br>
            <a:r>
              <a:rPr lang="en-US">
                <a:solidFill>
                  <a:schemeClr val="accent3"/>
                </a:solidFill>
              </a:rPr>
              <a:t>		Group</a:t>
            </a:r>
            <a:br>
              <a:rPr lang="en-US">
                <a:solidFill>
                  <a:schemeClr val="accent3"/>
                </a:solidFill>
              </a:rPr>
            </a:br>
            <a:r>
              <a:rPr lang="en-US">
                <a:solidFill>
                  <a:schemeClr val="accent3"/>
                </a:solidFill>
              </a:rPr>
              <a:t>		Others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409375" y="3563996"/>
            <a:ext cx="105918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User (Owner) : By default, the user who created the file is it’s owner</a:t>
            </a:r>
            <a:br>
              <a:rPr lang="en-US" sz="1800">
                <a:solidFill>
                  <a:schemeClr val="accent1"/>
                </a:solidFill>
              </a:rPr>
            </a:br>
            <a:br>
              <a:rPr lang="en-US" sz="1800">
                <a:solidFill>
                  <a:schemeClr val="accent1"/>
                </a:solidFill>
              </a:rPr>
            </a:br>
            <a:r>
              <a:rPr lang="en-US" sz="1800">
                <a:solidFill>
                  <a:schemeClr val="accent1"/>
                </a:solidFill>
              </a:rPr>
              <a:t>Group: These types of permissions are applied to the group that is assigned to the file.</a:t>
            </a:r>
            <a:endParaRPr sz="1800">
              <a:solidFill>
                <a:schemeClr val="accen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FFFF"/>
                </a:solidFill>
              </a:rPr>
              <a:t>It is possible for a group to have multiple users</a:t>
            </a:r>
            <a:r>
              <a:rPr b="1" lang="en-US" sz="1800">
                <a:solidFill>
                  <a:srgbClr val="00FFFF"/>
                </a:solidFill>
              </a:rPr>
              <a:t>.</a:t>
            </a:r>
            <a:endParaRPr b="1" sz="1800">
              <a:solidFill>
                <a:srgbClr val="00FFF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FFF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Others: Pretty self-explanatory. </a:t>
            </a:r>
            <a:endParaRPr sz="1800">
              <a:solidFill>
                <a:schemeClr val="accen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533400" y="8382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onsolas"/>
              <a:buNone/>
            </a:pPr>
            <a:r>
              <a:rPr lang="en-US" sz="2520"/>
              <a:t>Permissions:</a:t>
            </a:r>
            <a:endParaRPr sz="2520"/>
          </a:p>
        </p:txBody>
      </p:sp>
      <p:sp>
        <p:nvSpPr>
          <p:cNvPr id="151" name="Google Shape;151;p6"/>
          <p:cNvSpPr txBox="1"/>
          <p:nvPr/>
        </p:nvSpPr>
        <p:spPr>
          <a:xfrm>
            <a:off x="3692050" y="3825950"/>
            <a:ext cx="1769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Candara"/>
                <a:ea typeface="Candara"/>
                <a:cs typeface="Candara"/>
                <a:sym typeface="Candara"/>
              </a:rPr>
              <a:t>Symbol </a:t>
            </a:r>
            <a:endParaRPr sz="2400">
              <a:solidFill>
                <a:schemeClr val="accent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6953000" y="3825950"/>
            <a:ext cx="1769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Candara"/>
                <a:ea typeface="Candara"/>
                <a:cs typeface="Candara"/>
                <a:sym typeface="Candara"/>
              </a:rPr>
              <a:t>Permission</a:t>
            </a:r>
            <a:endParaRPr sz="2400">
              <a:solidFill>
                <a:schemeClr val="accent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3672900" y="459112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r</a:t>
            </a:r>
            <a:endParaRPr b="1" sz="18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3672900" y="5308300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w</a:t>
            </a:r>
            <a:endParaRPr b="1" sz="18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3672900" y="602547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 b="1" sz="18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7201700" y="459112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Read</a:t>
            </a:r>
            <a:endParaRPr b="1" sz="18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7201700" y="525092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Write</a:t>
            </a:r>
            <a:endParaRPr b="1" sz="18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7201700" y="602547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Execute</a:t>
            </a:r>
            <a:endParaRPr b="1" sz="18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59" name="Google Shape;159;p6"/>
          <p:cNvCxnSpPr/>
          <p:nvPr/>
        </p:nvCxnSpPr>
        <p:spPr>
          <a:xfrm flipH="1" rot="10800000">
            <a:off x="2381650" y="3252025"/>
            <a:ext cx="554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Google Shape;1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75" y="1466925"/>
            <a:ext cx="8950849" cy="2042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6"/>
          <p:cNvCxnSpPr/>
          <p:nvPr/>
        </p:nvCxnSpPr>
        <p:spPr>
          <a:xfrm>
            <a:off x="1836450" y="3433250"/>
            <a:ext cx="612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6"/>
          <p:cNvCxnSpPr/>
          <p:nvPr/>
        </p:nvCxnSpPr>
        <p:spPr>
          <a:xfrm>
            <a:off x="2475150" y="3174350"/>
            <a:ext cx="612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6"/>
          <p:cNvCxnSpPr/>
          <p:nvPr/>
        </p:nvCxnSpPr>
        <p:spPr>
          <a:xfrm>
            <a:off x="3087450" y="3433250"/>
            <a:ext cx="612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6"/>
          <p:cNvSpPr txBox="1"/>
          <p:nvPr/>
        </p:nvSpPr>
        <p:spPr>
          <a:xfrm>
            <a:off x="396875" y="3971450"/>
            <a:ext cx="12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User Owner</a:t>
            </a:r>
            <a:endParaRPr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339500" y="2640950"/>
            <a:ext cx="108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Group</a:t>
            </a:r>
            <a:endParaRPr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968275" y="3971450"/>
            <a:ext cx="108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Others</a:t>
            </a:r>
            <a:endParaRPr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67" name="Google Shape;167;p6"/>
          <p:cNvCxnSpPr/>
          <p:nvPr/>
        </p:nvCxnSpPr>
        <p:spPr>
          <a:xfrm>
            <a:off x="1023450" y="2859900"/>
            <a:ext cx="1616400" cy="191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6"/>
          <p:cNvCxnSpPr>
            <a:stCxn id="164" idx="0"/>
          </p:cNvCxnSpPr>
          <p:nvPr/>
        </p:nvCxnSpPr>
        <p:spPr>
          <a:xfrm flipH="1" rot="10800000">
            <a:off x="1032875" y="3558350"/>
            <a:ext cx="1138500" cy="413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6"/>
          <p:cNvCxnSpPr>
            <a:stCxn id="166" idx="0"/>
          </p:cNvCxnSpPr>
          <p:nvPr/>
        </p:nvCxnSpPr>
        <p:spPr>
          <a:xfrm flipH="1" rot="10800000">
            <a:off x="2508725" y="3510350"/>
            <a:ext cx="829500" cy="461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e8fc0d8f6_0_15"/>
          <p:cNvSpPr txBox="1"/>
          <p:nvPr>
            <p:ph type="title"/>
          </p:nvPr>
        </p:nvSpPr>
        <p:spPr>
          <a:xfrm>
            <a:off x="533400" y="8382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onsolas"/>
              <a:buNone/>
            </a:pPr>
            <a:r>
              <a:rPr lang="en-US" sz="2520"/>
              <a:t>File vs Directory permission:</a:t>
            </a:r>
            <a:endParaRPr sz="2520"/>
          </a:p>
        </p:txBody>
      </p:sp>
      <p:sp>
        <p:nvSpPr>
          <p:cNvPr id="175" name="Google Shape;175;g6e8fc0d8f6_0_15"/>
          <p:cNvSpPr txBox="1"/>
          <p:nvPr/>
        </p:nvSpPr>
        <p:spPr>
          <a:xfrm>
            <a:off x="554750" y="170255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Permission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6" name="Google Shape;176;g6e8fc0d8f6_0_15"/>
          <p:cNvSpPr txBox="1"/>
          <p:nvPr/>
        </p:nvSpPr>
        <p:spPr>
          <a:xfrm>
            <a:off x="3567025" y="170255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Directory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7" name="Google Shape;177;g6e8fc0d8f6_0_15"/>
          <p:cNvSpPr txBox="1"/>
          <p:nvPr/>
        </p:nvSpPr>
        <p:spPr>
          <a:xfrm>
            <a:off x="6579300" y="170255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File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8" name="Google Shape;178;g6e8fc0d8f6_0_15"/>
          <p:cNvSpPr txBox="1"/>
          <p:nvPr/>
        </p:nvSpPr>
        <p:spPr>
          <a:xfrm>
            <a:off x="3567025" y="23026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Allows reading of dir’s files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9" name="Google Shape;179;g6e8fc0d8f6_0_15"/>
          <p:cNvSpPr txBox="1"/>
          <p:nvPr/>
        </p:nvSpPr>
        <p:spPr>
          <a:xfrm>
            <a:off x="6579300" y="23026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Allows file to be read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0" name="Google Shape;180;g6e8fc0d8f6_0_15"/>
          <p:cNvSpPr txBox="1"/>
          <p:nvPr/>
        </p:nvSpPr>
        <p:spPr>
          <a:xfrm>
            <a:off x="533400" y="23217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r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1" name="Google Shape;181;g6e8fc0d8f6_0_15"/>
          <p:cNvSpPr txBox="1"/>
          <p:nvPr/>
        </p:nvSpPr>
        <p:spPr>
          <a:xfrm>
            <a:off x="3567025" y="33694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Allows </a:t>
            </a: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modification</a:t>
            </a: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of folder’s content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2" name="Google Shape;182;g6e8fc0d8f6_0_15"/>
          <p:cNvSpPr txBox="1"/>
          <p:nvPr/>
        </p:nvSpPr>
        <p:spPr>
          <a:xfrm>
            <a:off x="6579300" y="33694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Allows file modification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3" name="Google Shape;183;g6e8fc0d8f6_0_15"/>
          <p:cNvSpPr txBox="1"/>
          <p:nvPr/>
        </p:nvSpPr>
        <p:spPr>
          <a:xfrm>
            <a:off x="533400" y="33885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w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4" name="Google Shape;184;g6e8fc0d8f6_0_15"/>
          <p:cNvSpPr txBox="1"/>
          <p:nvPr/>
        </p:nvSpPr>
        <p:spPr>
          <a:xfrm>
            <a:off x="3567025" y="44362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Allows user’s </a:t>
            </a:r>
            <a:r>
              <a:rPr b="1"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entrance </a:t>
            </a: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into dir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5" name="Google Shape;185;g6e8fc0d8f6_0_15"/>
          <p:cNvSpPr txBox="1"/>
          <p:nvPr/>
        </p:nvSpPr>
        <p:spPr>
          <a:xfrm>
            <a:off x="6579300" y="44362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Allows file to be executed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6" name="Google Shape;186;g6e8fc0d8f6_0_15"/>
          <p:cNvSpPr txBox="1"/>
          <p:nvPr/>
        </p:nvSpPr>
        <p:spPr>
          <a:xfrm>
            <a:off x="533400" y="44553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7" name="Google Shape;187;g6e8fc0d8f6_0_15"/>
          <p:cNvSpPr txBox="1"/>
          <p:nvPr/>
        </p:nvSpPr>
        <p:spPr>
          <a:xfrm>
            <a:off x="8321450" y="5978050"/>
            <a:ext cx="3558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3"/>
                </a:solidFill>
                <a:latin typeface="Candara"/>
                <a:ea typeface="Candara"/>
                <a:cs typeface="Candara"/>
                <a:sym typeface="Candara"/>
              </a:rPr>
              <a:t>What permission(s) do we need to delete a file ?</a:t>
            </a:r>
            <a:endParaRPr sz="1700">
              <a:solidFill>
                <a:schemeClr val="accent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8" name="Google Shape;188;g6e8fc0d8f6_0_15"/>
          <p:cNvSpPr txBox="1"/>
          <p:nvPr/>
        </p:nvSpPr>
        <p:spPr>
          <a:xfrm>
            <a:off x="3567025" y="54268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No permission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9" name="Google Shape;189;g6e8fc0d8f6_0_15"/>
          <p:cNvSpPr txBox="1"/>
          <p:nvPr/>
        </p:nvSpPr>
        <p:spPr>
          <a:xfrm>
            <a:off x="6579300" y="54268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No permission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0" name="Google Shape;190;g6e8fc0d8f6_0_15"/>
          <p:cNvSpPr txBox="1"/>
          <p:nvPr/>
        </p:nvSpPr>
        <p:spPr>
          <a:xfrm>
            <a:off x="533400" y="54459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-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121920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onsolas"/>
              <a:buNone/>
            </a:pPr>
            <a:r>
              <a:rPr lang="en-US" sz="2520"/>
              <a:t>Modifying permissions:</a:t>
            </a:r>
            <a:endParaRPr sz="2520"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1222248" y="1524000"/>
            <a:ext cx="4343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Absolute (Numeric) mode</a:t>
            </a:r>
            <a:endParaRPr/>
          </a:p>
        </p:txBody>
      </p:sp>
      <p:sp>
        <p:nvSpPr>
          <p:cNvPr id="197" name="Google Shape;197;p7"/>
          <p:cNvSpPr txBox="1"/>
          <p:nvPr>
            <p:ph idx="2" type="body"/>
          </p:nvPr>
        </p:nvSpPr>
        <p:spPr>
          <a:xfrm>
            <a:off x="1222248" y="2209800"/>
            <a:ext cx="43434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for each owner type there are 3 permissions represented with:           	 --- (read)(write)(execute).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each permission have either 0 or 1 value.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total value of 3 bit number --- represented in octal base is that owner type’s permission.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>
                <a:solidFill>
                  <a:schemeClr val="accent6"/>
                </a:solidFill>
              </a:rPr>
              <a:t>Example :</a:t>
            </a:r>
            <a:br>
              <a:rPr lang="en-US">
                <a:solidFill>
                  <a:schemeClr val="accent6"/>
                </a:solidFill>
              </a:rPr>
            </a:br>
            <a:r>
              <a:rPr lang="en-US">
                <a:solidFill>
                  <a:schemeClr val="accent6"/>
                </a:solidFill>
              </a:rPr>
              <a:t>755 : 111 101 101 , rwx r-x r-x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8" name="Google Shape;198;p7"/>
          <p:cNvSpPr txBox="1"/>
          <p:nvPr>
            <p:ph idx="3" type="body"/>
          </p:nvPr>
        </p:nvSpPr>
        <p:spPr>
          <a:xfrm>
            <a:off x="6022848" y="1524000"/>
            <a:ext cx="4343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Symbolic mode</a:t>
            </a:r>
            <a:endParaRPr/>
          </a:p>
        </p:txBody>
      </p:sp>
      <p:sp>
        <p:nvSpPr>
          <p:cNvPr id="199" name="Google Shape;199;p7"/>
          <p:cNvSpPr txBox="1"/>
          <p:nvPr>
            <p:ph idx="4" type="body"/>
          </p:nvPr>
        </p:nvSpPr>
        <p:spPr>
          <a:xfrm>
            <a:off x="6022848" y="2209800"/>
            <a:ext cx="43434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use permissions and ownership symbols to modify permissions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ownerships: </a:t>
            </a:r>
            <a:r>
              <a:rPr lang="en-US" sz="1800"/>
              <a:t>u(user), g(group), o(other), a(all)</a:t>
            </a:r>
            <a:endParaRPr sz="1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/>
              <a:t>permissions: r(read), w(write), x(execute)</a:t>
            </a:r>
            <a:endParaRPr sz="1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/>
              <a:t>operations: +(add), -(subtract), =(set)</a:t>
            </a:r>
            <a:endParaRPr sz="1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</a:rPr>
              <a:t>Examples: </a:t>
            </a:r>
            <a:endParaRPr sz="15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6"/>
                </a:solidFill>
              </a:rPr>
              <a:t>o+w	(will add write permission for others)</a:t>
            </a:r>
            <a:endParaRPr sz="17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g-w </a:t>
            </a:r>
            <a:r>
              <a:rPr lang="en-US" sz="1700">
                <a:solidFill>
                  <a:schemeClr val="accent6"/>
                </a:solidFill>
              </a:rPr>
              <a:t>(will revoke write permission for groups)</a:t>
            </a:r>
            <a:endParaRPr sz="17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6"/>
                </a:solidFill>
              </a:rPr>
              <a:t>u=rw (will set user’s permission to rw-)</a:t>
            </a:r>
            <a:endParaRPr sz="17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533400" y="8382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onsolas"/>
              <a:buNone/>
            </a:pPr>
            <a:r>
              <a:rPr lang="en-US" sz="2520"/>
              <a:t>chmod</a:t>
            </a:r>
            <a:r>
              <a:rPr lang="en-US" sz="2520"/>
              <a:t>:</a:t>
            </a:r>
            <a:endParaRPr sz="2520"/>
          </a:p>
        </p:txBody>
      </p:sp>
      <p:sp>
        <p:nvSpPr>
          <p:cNvPr id="205" name="Google Shape;205;p8"/>
          <p:cNvSpPr txBox="1"/>
          <p:nvPr>
            <p:ph idx="1" type="body"/>
          </p:nvPr>
        </p:nvSpPr>
        <p:spPr>
          <a:xfrm>
            <a:off x="457200" y="2057400"/>
            <a:ext cx="11201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Permission modification is with ‘chmod’ command in linux. </a:t>
            </a: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usage syntax: chmod permission file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example commands: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		</a:t>
            </a:r>
            <a:r>
              <a:rPr lang="en-US">
                <a:solidFill>
                  <a:schemeClr val="accent5"/>
                </a:solidFill>
              </a:rPr>
              <a:t>chmod 644 bar.txt     </a:t>
            </a:r>
            <a:br>
              <a:rPr lang="en-US">
                <a:solidFill>
                  <a:schemeClr val="accent5"/>
                </a:solidFill>
              </a:rPr>
            </a:br>
            <a:br>
              <a:rPr lang="en-US">
                <a:solidFill>
                  <a:schemeClr val="accent5"/>
                </a:solidFill>
              </a:rPr>
            </a:br>
            <a:br>
              <a:rPr lang="en-US">
                <a:solidFill>
                  <a:schemeClr val="accent5"/>
                </a:solidFill>
              </a:rPr>
            </a:br>
            <a:br>
              <a:rPr lang="en-US">
                <a:solidFill>
                  <a:schemeClr val="accent5"/>
                </a:solidFill>
              </a:rPr>
            </a:br>
            <a:r>
              <a:rPr lang="en-US">
                <a:solidFill>
                  <a:schemeClr val="accent5"/>
                </a:solidFill>
              </a:rPr>
              <a:t>		chmod g+x,o+x bar.txt</a:t>
            </a:r>
            <a:br>
              <a:rPr lang="en-US">
                <a:solidFill>
                  <a:schemeClr val="accent5"/>
                </a:solidFill>
              </a:rPr>
            </a:br>
            <a:br>
              <a:rPr lang="en-US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accent5"/>
                </a:solidFill>
              </a:rPr>
              <a:t>		chmod a=rw bar.txt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 txBox="1"/>
          <p:nvPr/>
        </p:nvSpPr>
        <p:spPr>
          <a:xfrm>
            <a:off x="6676250" y="3825925"/>
            <a:ext cx="46677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// 644 in binary format is 110 100 100 so file’s permissions will become -</a:t>
            </a:r>
            <a:r>
              <a:rPr b="1"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rw-r--r--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6676250" y="4968925"/>
            <a:ext cx="4667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// -rw-r-xr-x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6676250" y="5959525"/>
            <a:ext cx="4667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-rw-rw-rw-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Changing ownership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‘chown’ is used for changing ownership (user, group) of a file. </a:t>
            </a:r>
            <a:r>
              <a:rPr b="1" lang="en-US"/>
              <a:t>chown</a:t>
            </a:r>
            <a:r>
              <a:rPr lang="en-US"/>
              <a:t> requires root privileges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syntax:  </a:t>
            </a:r>
            <a:r>
              <a:rPr i="1" lang="en-US"/>
              <a:t>chown user:group filename</a:t>
            </a:r>
            <a:endParaRPr i="1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examples: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400" y="3428999"/>
            <a:ext cx="7864925" cy="31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/>
          <p:cNvSpPr txBox="1"/>
          <p:nvPr/>
        </p:nvSpPr>
        <p:spPr>
          <a:xfrm>
            <a:off x="928100" y="4130750"/>
            <a:ext cx="18939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‘chgrp’ is used to only change group owner of a file</a:t>
            </a:r>
            <a:endParaRPr sz="20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default permissions ?</a:t>
            </a:r>
            <a:endParaRPr/>
          </a:p>
        </p:txBody>
      </p:sp>
      <p:sp>
        <p:nvSpPr>
          <p:cNvPr id="222" name="Google Shape;222;p10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a file is created, it’s default permissions are 666.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permissions for folders are 777.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Creation masks </a:t>
            </a:r>
            <a:r>
              <a:rPr lang="en-US" sz="1800"/>
              <a:t>change the final permissions. it is subtracted from initial permissions.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change these creation masks with </a:t>
            </a:r>
            <a:r>
              <a:rPr b="1" lang="en-US"/>
              <a:t>‘umask’</a:t>
            </a:r>
            <a:r>
              <a:rPr lang="en-US"/>
              <a:t> command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umask -S [symbolic permissions]  will set default permissions 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umask [numeric permissions] will subtract given octal number from initial permissions.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533400" y="8382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onsolas"/>
              <a:buNone/>
            </a:pPr>
            <a:r>
              <a:rPr lang="en-US" sz="2520"/>
              <a:t>What we will learn:</a:t>
            </a:r>
            <a:endParaRPr sz="2520"/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533400" y="1828800"/>
            <a:ext cx="11201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users and groups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Understanding permissions and ownership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File vs directory permissions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Changing permissions and ownership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Masks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937ce9e0_0_0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and groups:Overall view</a:t>
            </a:r>
            <a:endParaRPr/>
          </a:p>
        </p:txBody>
      </p:sp>
      <p:sp>
        <p:nvSpPr>
          <p:cNvPr id="99" name="Google Shape;99;g6e937ce9e0_0_0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the information about a system’s users are stored inside a database file located at </a:t>
            </a:r>
            <a:r>
              <a:rPr b="1" lang="en-US">
                <a:solidFill>
                  <a:schemeClr val="accent1"/>
                </a:solidFill>
              </a:rPr>
              <a:t>/etc/paswwd</a:t>
            </a:r>
            <a:br>
              <a:rPr b="1" lang="en-US">
                <a:solidFill>
                  <a:schemeClr val="accent1"/>
                </a:solidFill>
              </a:rPr>
            </a:b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i="1" lang="en-US">
                <a:solidFill>
                  <a:schemeClr val="accent1"/>
                </a:solidFill>
              </a:rPr>
              <a:t>passwd</a:t>
            </a:r>
            <a:r>
              <a:rPr b="1" i="1" lang="en-US"/>
              <a:t> </a:t>
            </a:r>
            <a:r>
              <a:rPr lang="en-US"/>
              <a:t>and </a:t>
            </a:r>
            <a:r>
              <a:rPr b="1" i="1" lang="en-US">
                <a:solidFill>
                  <a:schemeClr val="accent1"/>
                </a:solidFill>
              </a:rPr>
              <a:t>chpasswd</a:t>
            </a:r>
            <a:r>
              <a:rPr b="1" i="1" lang="en-US"/>
              <a:t> </a:t>
            </a:r>
            <a:r>
              <a:rPr lang="en-US"/>
              <a:t>commands are used to change or set a user’s password.</a:t>
            </a:r>
            <a:br>
              <a:rPr b="1" i="1"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i="1" lang="en-US">
                <a:solidFill>
                  <a:schemeClr val="accent1"/>
                </a:solidFill>
              </a:rPr>
              <a:t>useradd</a:t>
            </a:r>
            <a:r>
              <a:rPr lang="en-US"/>
              <a:t> and </a:t>
            </a:r>
            <a:r>
              <a:rPr b="1" i="1" lang="en-US">
                <a:solidFill>
                  <a:schemeClr val="accent1"/>
                </a:solidFill>
              </a:rPr>
              <a:t>usermod</a:t>
            </a:r>
            <a:r>
              <a:rPr b="1" i="1" lang="en-US"/>
              <a:t> </a:t>
            </a:r>
            <a:r>
              <a:rPr lang="en-US"/>
              <a:t>commands are used to create and modify a user in linux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i="1" lang="en-US">
                <a:solidFill>
                  <a:schemeClr val="accent1"/>
                </a:solidFill>
              </a:rPr>
              <a:t>userdel</a:t>
            </a:r>
            <a:r>
              <a:rPr b="1" i="1" lang="en-US"/>
              <a:t> </a:t>
            </a:r>
            <a:r>
              <a:rPr lang="en-US"/>
              <a:t>is used to delete users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i="1" lang="en-US">
                <a:solidFill>
                  <a:schemeClr val="accent1"/>
                </a:solidFill>
              </a:rPr>
              <a:t>groups </a:t>
            </a:r>
            <a:r>
              <a:rPr lang="en-US">
                <a:solidFill>
                  <a:schemeClr val="lt2"/>
                </a:solidFill>
              </a:rPr>
              <a:t>command is used to see the groups that the user is a part of.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937ce9e0_0_8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/etc/passwd</a:t>
            </a:r>
            <a:endParaRPr/>
          </a:p>
        </p:txBody>
      </p:sp>
      <p:sp>
        <p:nvSpPr>
          <p:cNvPr id="106" name="Google Shape;106;g6e937ce9e0_0_8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System use this file to store user’s information.</a:t>
            </a:r>
            <a:br>
              <a:rPr lang="en-US"/>
            </a:br>
            <a:br>
              <a:rPr lang="en-US"/>
            </a:br>
            <a:r>
              <a:rPr lang="en-US"/>
              <a:t>Users are stored with the following format: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[username]:[pass]:[UID]:[GID]:[Comment]:[Home Dir]:[Default bash]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smf8</a:t>
            </a:r>
            <a:r>
              <a:rPr lang="en-US"/>
              <a:t>:	</a:t>
            </a:r>
            <a:r>
              <a:rPr lang="en-US">
                <a:solidFill>
                  <a:schemeClr val="accent1"/>
                </a:solidFill>
              </a:rPr>
              <a:t>x	</a:t>
            </a:r>
            <a:r>
              <a:rPr lang="en-US"/>
              <a:t>:</a:t>
            </a:r>
            <a:r>
              <a:rPr lang="en-US">
                <a:solidFill>
                  <a:schemeClr val="accent1"/>
                </a:solidFill>
              </a:rPr>
              <a:t>1000	</a:t>
            </a:r>
            <a:r>
              <a:rPr lang="en-US"/>
              <a:t>:	</a:t>
            </a:r>
            <a:r>
              <a:rPr lang="en-US">
                <a:solidFill>
                  <a:schemeClr val="accent1"/>
                </a:solidFill>
              </a:rPr>
              <a:t>1000	</a:t>
            </a:r>
            <a:r>
              <a:rPr lang="en-US"/>
              <a:t>:</a:t>
            </a:r>
            <a:r>
              <a:rPr lang="en-US">
                <a:solidFill>
                  <a:schemeClr val="accent1"/>
                </a:solidFill>
              </a:rPr>
              <a:t>Mohammad</a:t>
            </a:r>
            <a:r>
              <a:rPr lang="en-US"/>
              <a:t>:	</a:t>
            </a:r>
            <a:r>
              <a:rPr lang="en-US">
                <a:solidFill>
                  <a:schemeClr val="accent1"/>
                </a:solidFill>
              </a:rPr>
              <a:t>/home/smf8	</a:t>
            </a:r>
            <a:r>
              <a:rPr lang="en-US"/>
              <a:t>:	</a:t>
            </a:r>
            <a:r>
              <a:rPr lang="en-US">
                <a:solidFill>
                  <a:schemeClr val="accent1"/>
                </a:solidFill>
              </a:rPr>
              <a:t>/bin/bash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if there is a x in place of password field, User password is located in </a:t>
            </a:r>
            <a:r>
              <a:rPr b="1" i="1" lang="en-US">
                <a:solidFill>
                  <a:schemeClr val="accent1"/>
                </a:solidFill>
              </a:rPr>
              <a:t>/etc/shadow</a:t>
            </a:r>
            <a:r>
              <a:rPr lang="en-US">
                <a:solidFill>
                  <a:schemeClr val="lt2"/>
                </a:solidFill>
              </a:rPr>
              <a:t> file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UID and GID for root user is set to 0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937ce9e0_0_19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useradd</a:t>
            </a:r>
            <a:endParaRPr/>
          </a:p>
        </p:txBody>
      </p:sp>
      <p:sp>
        <p:nvSpPr>
          <p:cNvPr id="113" name="Google Shape;113;g6e937ce9e0_0_19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create a new user or update default new user information.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In debian systems, it is recommended to use </a:t>
            </a:r>
            <a:r>
              <a:rPr b="1" i="1" lang="en-US">
                <a:solidFill>
                  <a:schemeClr val="accent1"/>
                </a:solidFill>
              </a:rPr>
              <a:t>adduser</a:t>
            </a:r>
            <a:r>
              <a:rPr b="1" i="1" lang="en-US"/>
              <a:t> </a:t>
            </a:r>
            <a:r>
              <a:rPr lang="en-US"/>
              <a:t>instead.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commonly used options:</a:t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-c		uesd to provide comments for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-d		path to the home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-g,-G	provide a single group or a list of groups for user</a:t>
            </a:r>
            <a:endParaRPr/>
          </a:p>
          <a:p>
            <a:pPr indent="45720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adduser [options] username</a:t>
            </a:r>
            <a:br>
              <a:rPr lang="en-US">
                <a:solidFill>
                  <a:schemeClr val="accent6"/>
                </a:solidFill>
              </a:rPr>
            </a:br>
            <a:br>
              <a:rPr lang="en-US"/>
            </a:br>
            <a:r>
              <a:rPr b="1" i="1" lang="en-US">
                <a:solidFill>
                  <a:schemeClr val="accent1"/>
                </a:solidFill>
              </a:rPr>
              <a:t>adduser</a:t>
            </a:r>
            <a:r>
              <a:rPr b="1" i="1" lang="en-US"/>
              <a:t> </a:t>
            </a:r>
            <a:r>
              <a:rPr lang="en-US"/>
              <a:t>will prompt you for a password but </a:t>
            </a:r>
            <a:r>
              <a:rPr b="1" i="1" lang="en-US">
                <a:solidFill>
                  <a:schemeClr val="accent1"/>
                </a:solidFill>
              </a:rPr>
              <a:t>useradd</a:t>
            </a:r>
            <a:r>
              <a:rPr b="1" i="1" lang="en-US"/>
              <a:t> </a:t>
            </a:r>
            <a:r>
              <a:rPr lang="en-US"/>
              <a:t>will not.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937ce9e0_0_26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passwd</a:t>
            </a:r>
            <a:endParaRPr/>
          </a:p>
        </p:txBody>
      </p:sp>
      <p:sp>
        <p:nvSpPr>
          <p:cNvPr id="120" name="Google Shape;120;g6e937ce9e0_0_26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passwd [Options] user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User will be prompt to enter old password. For root user this step is bypassed.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After entering password, it’ll be checked for complexity, complexity limitations vary in distribution. as a general guideline, passwords should consist of 6 to 8 characters of :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>
                <a:solidFill>
                  <a:schemeClr val="lt2"/>
                </a:solidFill>
              </a:rPr>
              <a:t>lowercase alphabets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>
                <a:solidFill>
                  <a:schemeClr val="lt2"/>
                </a:solidFill>
              </a:rPr>
              <a:t>digits from 0 to 9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>
                <a:solidFill>
                  <a:schemeClr val="lt2"/>
                </a:solidFill>
              </a:rPr>
              <a:t>punctuation</a:t>
            </a:r>
            <a:r>
              <a:rPr lang="en-US">
                <a:solidFill>
                  <a:schemeClr val="lt2"/>
                </a:solidFill>
              </a:rPr>
              <a:t> marks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Options: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>
                <a:solidFill>
                  <a:schemeClr val="lt2"/>
                </a:solidFill>
              </a:rPr>
              <a:t>-e		set account’s password expiry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>
                <a:solidFill>
                  <a:schemeClr val="lt2"/>
                </a:solidFill>
              </a:rPr>
              <a:t>-d		delete password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937ce9e0_0_34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usermod</a:t>
            </a:r>
            <a:endParaRPr/>
          </a:p>
        </p:txBody>
      </p:sp>
      <p:sp>
        <p:nvSpPr>
          <p:cNvPr id="127" name="Google Shape;127;g6e937ce9e0_0_34"/>
          <p:cNvSpPr txBox="1"/>
          <p:nvPr>
            <p:ph idx="1" type="body"/>
          </p:nvPr>
        </p:nvSpPr>
        <p:spPr>
          <a:xfrm>
            <a:off x="1524000" y="17526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usermod is used to modify a user’s information.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usermod [options] username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commonly used options: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chemeClr val="accent1"/>
                </a:solidFill>
              </a:rPr>
              <a:t>-aG		used to </a:t>
            </a:r>
            <a:r>
              <a:rPr b="1" lang="en-US" u="sng">
                <a:solidFill>
                  <a:schemeClr val="accent1"/>
                </a:solidFill>
              </a:rPr>
              <a:t>append</a:t>
            </a:r>
            <a:r>
              <a:rPr b="1" lang="en-US">
                <a:solidFill>
                  <a:schemeClr val="accent1"/>
                </a:solidFill>
              </a:rPr>
              <a:t> </a:t>
            </a:r>
            <a:r>
              <a:rPr b="1" lang="en-US" u="sng">
                <a:solidFill>
                  <a:schemeClr val="accent1"/>
                </a:solidFill>
              </a:rPr>
              <a:t>groups</a:t>
            </a:r>
            <a:r>
              <a:rPr lang="en-US">
                <a:solidFill>
                  <a:schemeClr val="accent1"/>
                </a:solidFill>
              </a:rPr>
              <a:t> to user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>
                <a:solidFill>
                  <a:schemeClr val="accent1"/>
                </a:solidFill>
              </a:rPr>
              <a:t>-d		used to set user’s home directory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>
                <a:solidFill>
                  <a:schemeClr val="accent1"/>
                </a:solidFill>
              </a:rPr>
              <a:t>-s		change user’s default </a:t>
            </a:r>
            <a:r>
              <a:rPr b="1" lang="en-US" u="sng">
                <a:solidFill>
                  <a:schemeClr val="accent1"/>
                </a:solidFill>
              </a:rPr>
              <a:t>shell</a:t>
            </a:r>
            <a:endParaRPr b="1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How to give an existing user sudo </a:t>
            </a:r>
            <a:r>
              <a:rPr lang="en-US">
                <a:solidFill>
                  <a:schemeClr val="lt2"/>
                </a:solidFill>
              </a:rPr>
              <a:t>privilege</a:t>
            </a:r>
            <a:r>
              <a:rPr lang="en-US">
                <a:solidFill>
                  <a:schemeClr val="lt2"/>
                </a:solidFill>
              </a:rPr>
              <a:t> ? </a:t>
            </a:r>
            <a:br>
              <a:rPr lang="en-US">
                <a:solidFill>
                  <a:schemeClr val="lt2"/>
                </a:solidFill>
              </a:rPr>
            </a:br>
            <a:r>
              <a:rPr lang="en-US">
                <a:solidFill>
                  <a:schemeClr val="lt2"/>
                </a:solidFill>
              </a:rPr>
              <a:t>ans: </a:t>
            </a:r>
            <a:r>
              <a:rPr lang="en-US">
                <a:solidFill>
                  <a:schemeClr val="accent1"/>
                </a:solidFill>
              </a:rPr>
              <a:t>usermod -aG sudo </a:t>
            </a:r>
            <a:r>
              <a:rPr lang="en-US" u="sng">
                <a:solidFill>
                  <a:schemeClr val="accent1"/>
                </a:solidFill>
              </a:rPr>
              <a:t>username</a:t>
            </a:r>
            <a:endParaRPr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937ce9e0_0_40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userdel or deluser ?</a:t>
            </a:r>
            <a:endParaRPr/>
          </a:p>
        </p:txBody>
      </p:sp>
      <p:sp>
        <p:nvSpPr>
          <p:cNvPr id="134" name="Google Shape;134;g6e937ce9e0_0_40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1"/>
                </a:solidFill>
              </a:rPr>
              <a:t>userdel</a:t>
            </a:r>
            <a:r>
              <a:rPr lang="en-US"/>
              <a:t> or </a:t>
            </a:r>
            <a:r>
              <a:rPr b="1" i="1" lang="en-US">
                <a:solidFill>
                  <a:schemeClr val="accent1"/>
                </a:solidFill>
              </a:rPr>
              <a:t>deluser</a:t>
            </a:r>
            <a:r>
              <a:rPr lang="en-US"/>
              <a:t> both are used to delete users from a system but </a:t>
            </a:r>
            <a:r>
              <a:rPr b="1" i="1" lang="en-US">
                <a:solidFill>
                  <a:schemeClr val="accent1"/>
                </a:solidFill>
              </a:rPr>
              <a:t>deluser</a:t>
            </a:r>
            <a:r>
              <a:rPr lang="en-US"/>
              <a:t> provides friendlier front end to </a:t>
            </a:r>
            <a:r>
              <a:rPr b="1" i="1" lang="en-US">
                <a:solidFill>
                  <a:schemeClr val="accent1"/>
                </a:solidFill>
              </a:rPr>
              <a:t>userdel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check deluser’s man page for it’s usage syntax and options.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How to remove sudo privilege from a user ?</a:t>
            </a:r>
            <a:br>
              <a:rPr lang="en-US"/>
            </a:br>
            <a:r>
              <a:rPr lang="en-US"/>
              <a:t>ans: </a:t>
            </a:r>
            <a:r>
              <a:rPr b="1" i="1" lang="en-US">
                <a:solidFill>
                  <a:schemeClr val="accent6"/>
                </a:solidFill>
              </a:rPr>
              <a:t>deluser </a:t>
            </a:r>
            <a:r>
              <a:rPr b="1" i="1" lang="en-US" u="sng">
                <a:solidFill>
                  <a:schemeClr val="accent6"/>
                </a:solidFill>
              </a:rPr>
              <a:t>username</a:t>
            </a:r>
            <a:r>
              <a:rPr b="1" i="1" lang="en-US">
                <a:solidFill>
                  <a:schemeClr val="accent6"/>
                </a:solidFill>
              </a:rPr>
              <a:t> sudo</a:t>
            </a:r>
            <a:endParaRPr b="1"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1447800" y="28956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Consolas"/>
              <a:buNone/>
            </a:pPr>
            <a:r>
              <a:rPr lang="en-US">
                <a:solidFill>
                  <a:schemeClr val="accent5"/>
                </a:solidFill>
              </a:rPr>
              <a:t>Ownership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2020-02-01T18:39:08Z</dcterms:created>
  <dc:creator>Windows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