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Helvetica Neue Medium"/>
        <a:ea typeface="Helvetica Neue Medium"/>
        <a:cs typeface="Helvetica Neue Medium"/>
        <a:sym typeface="Helvetica Neue Medium"/>
      </a:defRPr>
    </a:lvl1pPr>
    <a:lvl2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Helvetica Neue Medium"/>
        <a:ea typeface="Helvetica Neue Medium"/>
        <a:cs typeface="Helvetica Neue Medium"/>
        <a:sym typeface="Helvetica Neue Medium"/>
      </a:defRPr>
    </a:lvl2pPr>
    <a:lvl3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Helvetica Neue Medium"/>
        <a:ea typeface="Helvetica Neue Medium"/>
        <a:cs typeface="Helvetica Neue Medium"/>
        <a:sym typeface="Helvetica Neue Medium"/>
      </a:defRPr>
    </a:lvl3pPr>
    <a:lvl4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Helvetica Neue Medium"/>
        <a:ea typeface="Helvetica Neue Medium"/>
        <a:cs typeface="Helvetica Neue Medium"/>
        <a:sym typeface="Helvetica Neue Medium"/>
      </a:defRPr>
    </a:lvl4pPr>
    <a:lvl5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Helvetica Neue Medium"/>
        <a:ea typeface="Helvetica Neue Medium"/>
        <a:cs typeface="Helvetica Neue Medium"/>
        <a:sym typeface="Helvetica Neue Medium"/>
      </a:defRPr>
    </a:lvl5pPr>
    <a:lvl6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Helvetica Neue Medium"/>
        <a:ea typeface="Helvetica Neue Medium"/>
        <a:cs typeface="Helvetica Neue Medium"/>
        <a:sym typeface="Helvetica Neue Medium"/>
      </a:defRPr>
    </a:lvl6pPr>
    <a:lvl7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Helvetica Neue Medium"/>
        <a:ea typeface="Helvetica Neue Medium"/>
        <a:cs typeface="Helvetica Neue Medium"/>
        <a:sym typeface="Helvetica Neue Medium"/>
      </a:defRPr>
    </a:lvl7pPr>
    <a:lvl8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Helvetica Neue Medium"/>
        <a:ea typeface="Helvetica Neue Medium"/>
        <a:cs typeface="Helvetica Neue Medium"/>
        <a:sym typeface="Helvetica Neue Medium"/>
      </a:defRPr>
    </a:lvl8pPr>
    <a:lvl9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Helvetica Neue Medium"/>
        <a:ea typeface="Helvetica Neue Medium"/>
        <a:cs typeface="Helvetica Neue Medium"/>
        <a:sym typeface="Helvetica Neue Medium"/>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Medium"/>
          <a:ea typeface="Helvetica Neue Medium"/>
          <a:cs typeface="Helvetica Neue Medium"/>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FFF"/>
          </a:solidFill>
        </a:fill>
      </a:tcStyle>
    </a:wholeTbl>
    <a:band2H>
      <a:tcTxStyle b="def" i="def"/>
      <a:tcStyle>
        <a:tcBdr/>
        <a:fill>
          <a:solidFill>
            <a:srgbClr val="E6F0F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Helvetica Neue Medium"/>
          <a:ea typeface="Helvetica Neue Medium"/>
          <a:cs typeface="Helvetica Neue Medium"/>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F0CC"/>
          </a:solidFill>
        </a:fill>
      </a:tcStyle>
    </a:wholeTbl>
    <a:band2H>
      <a:tcTxStyle b="def" i="def"/>
      <a:tcStyle>
        <a:tcBdr/>
        <a:fill>
          <a:solidFill>
            <a:srgbClr val="EAF8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Helvetica Neue Medium"/>
          <a:ea typeface="Helvetica Neue Medium"/>
          <a:cs typeface="Helvetica Neue Medium"/>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9D1E1"/>
          </a:solidFill>
        </a:fill>
      </a:tcStyle>
    </a:wholeTbl>
    <a:band2H>
      <a:tcTxStyle b="def" i="def"/>
      <a:tcStyle>
        <a:tcBdr/>
        <a:fill>
          <a:solidFill>
            <a:srgbClr val="FCE9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Helvetica Neue Medium"/>
          <a:ea typeface="Helvetica Neue Medium"/>
          <a:cs typeface="Helvetica Neue Medium"/>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Helvetica Neue Medium"/>
          <a:ea typeface="Helvetica Neue Medium"/>
          <a:cs typeface="Helvetica Neue Medium"/>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Helvetica Neue Medium"/>
          <a:ea typeface="Helvetica Neue Medium"/>
          <a:cs typeface="Helvetica Neue Medium"/>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Body Level One…"/>
          <p:cNvSpPr txBox="1"/>
          <p:nvPr>
            <p:ph type="body" sz="quarter" idx="1"/>
          </p:nvPr>
        </p:nvSpPr>
        <p:spPr>
          <a:xfrm>
            <a:off x="1270000" y="6362700"/>
            <a:ext cx="10464800" cy="461366"/>
          </a:xfrm>
          <a:prstGeom prst="rect">
            <a:avLst/>
          </a:prstGeom>
        </p:spPr>
        <p:txBody>
          <a:bodyPr anchor="t"/>
          <a:lstStyle>
            <a:lvl1pPr marL="0" indent="0" algn="ctr">
              <a:spcBef>
                <a:spcPts val="0"/>
              </a:spcBef>
              <a:buSzTx/>
              <a:buNone/>
              <a:defRPr i="1" sz="2400"/>
            </a:lvl1pPr>
            <a:lvl2pPr marL="777875" indent="-333375" algn="ctr">
              <a:spcBef>
                <a:spcPts val="0"/>
              </a:spcBef>
              <a:defRPr i="1" sz="2400"/>
            </a:lvl2pPr>
            <a:lvl3pPr marL="1222375" indent="-333375" algn="ctr">
              <a:spcBef>
                <a:spcPts val="0"/>
              </a:spcBef>
              <a:defRPr i="1" sz="2400"/>
            </a:lvl3pPr>
            <a:lvl4pPr marL="1666875" indent="-333375" algn="ctr">
              <a:spcBef>
                <a:spcPts val="0"/>
              </a:spcBef>
              <a:defRPr i="1" sz="2400"/>
            </a:lvl4pPr>
            <a:lvl5pPr marL="2111375" indent="-333375" algn="ctr">
              <a:spcBef>
                <a:spcPts val="0"/>
              </a:spcBef>
              <a:defRPr i="1" sz="2400"/>
            </a:lvl5pPr>
          </a:lstStyle>
          <a:p>
            <a:pPr/>
            <a:r>
              <a:t>Body Level One</a:t>
            </a:r>
          </a:p>
          <a:p>
            <a:pPr lvl="1"/>
            <a:r>
              <a:t>Body Level Two</a:t>
            </a:r>
          </a:p>
          <a:p>
            <a:pPr lvl="2"/>
            <a:r>
              <a:t>Body Level Three</a:t>
            </a:r>
          </a:p>
          <a:p>
            <a:pPr lvl="3"/>
            <a:r>
              <a:t>Body Level Four</a:t>
            </a:r>
          </a:p>
          <a:p>
            <a:pPr lvl="4"/>
            <a:r>
              <a:t>Body Level Five</a:t>
            </a:r>
          </a:p>
        </p:txBody>
      </p:sp>
      <p:sp>
        <p:nvSpPr>
          <p:cNvPr id="94" name="“Type a quote here.”"/>
          <p:cNvSpPr txBox="1"/>
          <p:nvPr>
            <p:ph type="body" sz="quarter" idx="13"/>
          </p:nvPr>
        </p:nvSpPr>
        <p:spPr>
          <a:xfrm>
            <a:off x="1270000" y="4267112"/>
            <a:ext cx="10464800" cy="609777"/>
          </a:xfrm>
          <a:prstGeom prst="rect">
            <a:avLst/>
          </a:prstGeom>
        </p:spPr>
        <p:txBody>
          <a:bodyPr/>
          <a:lstStyle/>
          <a:p>
            <a:pPr marL="0" indent="0" algn="ctr">
              <a:spcBef>
                <a:spcPts val="0"/>
              </a:spcBef>
              <a:buSzTx/>
              <a:buNone/>
              <a:defRPr sz="3400">
                <a:latin typeface="Helvetica Neue Medium"/>
                <a:ea typeface="Helvetica Neue Medium"/>
                <a:cs typeface="Helvetica Neue Medium"/>
                <a:sym typeface="Helvetica Neue Medium"/>
              </a:defRPr>
            </a:pP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25600" y="673100"/>
            <a:ext cx="9753600" cy="5905500"/>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nchor="b"/>
          <a:lstStyle/>
          <a:p>
            <a:pPr/>
            <a:r>
              <a:t>Title Text</a:t>
            </a:r>
          </a:p>
        </p:txBody>
      </p:sp>
      <p:sp>
        <p:nvSpPr>
          <p:cNvPr id="22" name="Body Level One…"/>
          <p:cNvSpPr txBox="1"/>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6718300" y="635000"/>
            <a:ext cx="5334000" cy="8216900"/>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Image"/>
          <p:cNvSpPr/>
          <p:nvPr>
            <p:ph type="pic" sz="quarter" idx="14"/>
          </p:nvPr>
        </p:nvSpPr>
        <p:spPr>
          <a:xfrm>
            <a:off x="6718300" y="889000"/>
            <a:ext cx="5334000" cy="3771900"/>
          </a:xfrm>
          <a:prstGeom prst="rect">
            <a:avLst/>
          </a:prstGeom>
        </p:spPr>
        <p:txBody>
          <a:bodyPr lIns="91439" tIns="45719" rIns="91439" bIns="45719" anchor="t">
            <a:noAutofit/>
          </a:bodyPr>
          <a:lstStyle/>
          <a:p>
            <a:pPr/>
          </a:p>
        </p:txBody>
      </p:sp>
      <p:sp>
        <p:nvSpPr>
          <p:cNvPr id="85" name="Image"/>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sz="16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Helvetica Neue Medium"/>
          <a:ea typeface="Helvetica Neue Medium"/>
          <a:cs typeface="Helvetica Neue Medium"/>
          <a:sym typeface="Helvetica Neue Medium"/>
        </a:defRPr>
      </a:lvl1pPr>
      <a:lvl2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Helvetica Neue Medium"/>
          <a:ea typeface="Helvetica Neue Medium"/>
          <a:cs typeface="Helvetica Neue Medium"/>
          <a:sym typeface="Helvetica Neue Medium"/>
        </a:defRPr>
      </a:lvl2pPr>
      <a:lvl3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Helvetica Neue Medium"/>
          <a:ea typeface="Helvetica Neue Medium"/>
          <a:cs typeface="Helvetica Neue Medium"/>
          <a:sym typeface="Helvetica Neue Medium"/>
        </a:defRPr>
      </a:lvl3pPr>
      <a:lvl4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Helvetica Neue Medium"/>
          <a:ea typeface="Helvetica Neue Medium"/>
          <a:cs typeface="Helvetica Neue Medium"/>
          <a:sym typeface="Helvetica Neue Medium"/>
        </a:defRPr>
      </a:lvl4pPr>
      <a:lvl5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Helvetica Neue Medium"/>
          <a:ea typeface="Helvetica Neue Medium"/>
          <a:cs typeface="Helvetica Neue Medium"/>
          <a:sym typeface="Helvetica Neue Medium"/>
        </a:defRPr>
      </a:lvl5pPr>
      <a:lvl6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Helvetica Neue Medium"/>
          <a:ea typeface="Helvetica Neue Medium"/>
          <a:cs typeface="Helvetica Neue Medium"/>
          <a:sym typeface="Helvetica Neue Medium"/>
        </a:defRPr>
      </a:lvl6pPr>
      <a:lvl7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Helvetica Neue Medium"/>
          <a:ea typeface="Helvetica Neue Medium"/>
          <a:cs typeface="Helvetica Neue Medium"/>
          <a:sym typeface="Helvetica Neue Medium"/>
        </a:defRPr>
      </a:lvl7pPr>
      <a:lvl8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Helvetica Neue Medium"/>
          <a:ea typeface="Helvetica Neue Medium"/>
          <a:cs typeface="Helvetica Neue Medium"/>
          <a:sym typeface="Helvetica Neue Medium"/>
        </a:defRPr>
      </a:lvl8pPr>
      <a:lvl9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Helvetica Neue Medium"/>
          <a:ea typeface="Helvetica Neue Medium"/>
          <a:cs typeface="Helvetica Neue Medium"/>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mn-lt"/>
          <a:ea typeface="+mn-ea"/>
          <a:cs typeface="+mn-cs"/>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mn-lt"/>
          <a:ea typeface="+mn-ea"/>
          <a:cs typeface="+mn-cs"/>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mn-lt"/>
          <a:ea typeface="+mn-ea"/>
          <a:cs typeface="+mn-cs"/>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mn-lt"/>
          <a:ea typeface="+mn-ea"/>
          <a:cs typeface="+mn-cs"/>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mn-lt"/>
          <a:ea typeface="+mn-ea"/>
          <a:cs typeface="+mn-cs"/>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mn-lt"/>
          <a:ea typeface="+mn-ea"/>
          <a:cs typeface="+mn-cs"/>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mn-lt"/>
          <a:ea typeface="+mn-ea"/>
          <a:cs typeface="+mn-cs"/>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mn-lt"/>
          <a:ea typeface="+mn-ea"/>
          <a:cs typeface="+mn-cs"/>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1pPr>
      <a:lvl2pPr marL="0" marR="0" indent="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2pPr>
      <a:lvl3pPr marL="0" marR="0" indent="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3pPr>
      <a:lvl4pPr marL="0" marR="0" indent="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4pPr>
      <a:lvl5pPr marL="0" marR="0" indent="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5pPr>
      <a:lvl6pPr marL="0" marR="0" indent="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6pPr>
      <a:lvl7pPr marL="0" marR="0" indent="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7pPr>
      <a:lvl8pPr marL="0" marR="0" indent="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8pPr>
      <a:lvl9pPr marL="0" marR="0" indent="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Writing shell scripts"/>
          <p:cNvSpPr txBox="1"/>
          <p:nvPr>
            <p:ph type="ctrTitle"/>
          </p:nvPr>
        </p:nvSpPr>
        <p:spPr>
          <a:prstGeom prst="rect">
            <a:avLst/>
          </a:prstGeom>
        </p:spPr>
        <p:txBody>
          <a:bodyPr/>
          <a:lstStyle/>
          <a:p>
            <a:pPr/>
            <a:r>
              <a:t>Writing shell scripts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 presetID="2" grpId="1" fill="hold">
                                  <p:stCondLst>
                                    <p:cond delay="0"/>
                                  </p:stCondLst>
                                  <p:iterate type="el" backwards="0">
                                    <p:tmAbs val="0"/>
                                  </p:iterate>
                                  <p:childTnLst>
                                    <p:set>
                                      <p:cBhvr>
                                        <p:cTn id="6" fill="hold"/>
                                        <p:tgtEl>
                                          <p:spTgt spid="119"/>
                                        </p:tgtEl>
                                        <p:attrNameLst>
                                          <p:attrName>style.visibility</p:attrName>
                                        </p:attrNameLst>
                                      </p:cBhvr>
                                      <p:to>
                                        <p:strVal val="visible"/>
                                      </p:to>
                                    </p:set>
                                    <p:anim calcmode="lin" valueType="num">
                                      <p:cBhvr>
                                        <p:cTn id="7" dur="1500" fill="hold"/>
                                        <p:tgtEl>
                                          <p:spTgt spid="119"/>
                                        </p:tgtEl>
                                        <p:attrNameLst>
                                          <p:attrName>ppt_x</p:attrName>
                                        </p:attrNameLst>
                                      </p:cBhvr>
                                      <p:tavLst>
                                        <p:tav tm="0">
                                          <p:val>
                                            <p:strVal val="#ppt_x"/>
                                          </p:val>
                                        </p:tav>
                                        <p:tav tm="100000">
                                          <p:val>
                                            <p:strVal val="#ppt_x"/>
                                          </p:val>
                                        </p:tav>
                                      </p:tavLst>
                                    </p:anim>
                                    <p:anim calcmode="lin" valueType="num">
                                      <p:cBhvr>
                                        <p:cTn id="8" dur="1500" fill="hold"/>
                                        <p:tgtEl>
                                          <p:spTgt spid="11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19" grpId="1"/>
    </p:bldLst>
  </p:timing>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1" name="When assigning variables, use only the variable name (for example, BALANCE). When you reference a variable, meaning you want the value of the variable, precede it with a dollar sign (as in $CurBalance). The result of the latter is that you get the value of the variable, not the variable name itself."/>
          <p:cNvSpPr txBox="1"/>
          <p:nvPr>
            <p:ph type="title"/>
          </p:nvPr>
        </p:nvSpPr>
        <p:spPr>
          <a:prstGeom prst="rect">
            <a:avLst/>
          </a:prstGeom>
        </p:spPr>
        <p:txBody>
          <a:bodyPr/>
          <a:lstStyle>
            <a:lvl1pPr defTabSz="233679">
              <a:defRPr sz="3200">
                <a:solidFill>
                  <a:srgbClr val="009051"/>
                </a:solidFill>
              </a:defRPr>
            </a:lvl1pPr>
          </a:lstStyle>
          <a:p>
            <a:pPr/>
            <a:r>
              <a:t>When assigning variables, use only the variable name (for example, BALANCE). When you reference a variable, meaning you want the value of the variable, precede it with a dollar sign (as in $CurBalance). The result of the latter is that you get the value of the variable, not the variable name itself. </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 name="Special shell positional parameters"/>
          <p:cNvSpPr txBox="1"/>
          <p:nvPr>
            <p:ph type="title"/>
          </p:nvPr>
        </p:nvSpPr>
        <p:spPr>
          <a:prstGeom prst="rect">
            <a:avLst/>
          </a:prstGeom>
        </p:spPr>
        <p:txBody>
          <a:bodyPr/>
          <a:lstStyle>
            <a:lvl1pPr defTabSz="484886">
              <a:defRPr sz="6600"/>
            </a:lvl1pPr>
          </a:lstStyle>
          <a:p>
            <a:pPr/>
            <a:r>
              <a:t>Special shell positional parameters </a:t>
            </a:r>
          </a:p>
        </p:txBody>
      </p:sp>
      <p:sp>
        <p:nvSpPr>
          <p:cNvPr id="144" name="There are special variables that the shell assigns for you. One set of commonly used variables is called positional parameters or command line arguments and is referenced as $0, $1, $2, $3...$n. $0 is special and is assigned the name used to invoke your script.…"/>
          <p:cNvSpPr txBox="1"/>
          <p:nvPr>
            <p:ph type="body" idx="1"/>
          </p:nvPr>
        </p:nvSpPr>
        <p:spPr>
          <a:prstGeom prst="rect">
            <a:avLst/>
          </a:prstGeom>
        </p:spPr>
        <p:txBody>
          <a:bodyPr/>
          <a:lstStyle/>
          <a:p>
            <a:pPr marL="368933" indent="-368933" defTabSz="484886">
              <a:spcBef>
                <a:spcPts val="3400"/>
              </a:spcBef>
              <a:defRPr sz="2600"/>
            </a:pPr>
            <a:r>
              <a:t>There are special variables that the shell assigns for you. One set of commonly used variables is called positional parameters or command line arguments and is referenced as </a:t>
            </a:r>
            <a:r>
              <a:rPr>
                <a:solidFill>
                  <a:srgbClr val="0433FF"/>
                </a:solidFill>
              </a:rPr>
              <a:t>$0, $1, $2, $3...$n</a:t>
            </a:r>
            <a:r>
              <a:t>. </a:t>
            </a:r>
            <a:r>
              <a:rPr>
                <a:solidFill>
                  <a:srgbClr val="008F00"/>
                </a:solidFill>
              </a:rPr>
              <a:t>$0</a:t>
            </a:r>
            <a:r>
              <a:t> is special and is assigned the name used to invoke your script.</a:t>
            </a:r>
          </a:p>
          <a:p>
            <a:pPr marL="368933" indent="-368933" defTabSz="484886">
              <a:spcBef>
                <a:spcPts val="3400"/>
              </a:spcBef>
              <a:defRPr sz="2600"/>
            </a:pPr>
            <a:r>
              <a:t>Example:</a:t>
            </a:r>
            <a:br/>
            <a:br/>
            <a:r>
              <a:t>#!/bin/bash</a:t>
            </a:r>
            <a:br/>
            <a:r>
              <a:t># Script to echo out command-line arguments</a:t>
            </a:r>
            <a:br/>
            <a:r>
              <a:t>echo "The first argument is $1, the second is $2." echo “The command itself is called $0.”  </a:t>
            </a:r>
            <a:br/>
            <a:br/>
            <a:r>
              <a:t>$ chmod 755 /home/sarb/bin/myscript</a:t>
            </a:r>
            <a:br/>
            <a:r>
              <a:t>$ myscript foo bar</a:t>
            </a:r>
            <a:b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lt" backwards="0">
                                    <p:tmAbs val="100"/>
                                  </p:iterate>
                                  <p:childTnLst>
                                    <p:set>
                                      <p:cBhvr>
                                        <p:cTn id="6" fill="hold"/>
                                        <p:tgtEl>
                                          <p:spTgt spid="144">
                                            <p:bg/>
                                          </p:spTgt>
                                        </p:tgtEl>
                                        <p:attrNameLst>
                                          <p:attrName>style.visibility</p:attrName>
                                        </p:attrNameLst>
                                      </p:cBhvr>
                                      <p:to>
                                        <p:strVal val="visible"/>
                                      </p:to>
                                    </p:set>
                                  </p:childTnLst>
                                </p:cTn>
                              </p:par>
                              <p:par>
                                <p:cTn id="7" presetClass="entr" nodeType="withEffect" presetSubtype="0" presetID="1" grpId="1" fill="hold">
                                  <p:stCondLst>
                                    <p:cond delay="0"/>
                                  </p:stCondLst>
                                  <p:iterate type="lt" backwards="0">
                                    <p:tmAbs val="100"/>
                                  </p:iterate>
                                  <p:childTnLst>
                                    <p:set>
                                      <p:cBhvr>
                                        <p:cTn id="8" fill="hold"/>
                                        <p:tgtEl>
                                          <p:spTgt spid="144">
                                            <p:txEl>
                                              <p:pRg st="0" end="0"/>
                                            </p:txEl>
                                          </p:spTgt>
                                        </p:tgtEl>
                                        <p:attrNameLst>
                                          <p:attrName>style.visibility</p:attrName>
                                        </p:attrNameLst>
                                      </p:cBhvr>
                                      <p:to>
                                        <p:strVal val="visible"/>
                                      </p:to>
                                    </p:set>
                                  </p:childTnLst>
                                </p:cTn>
                              </p:par>
                            </p:childTnLst>
                          </p:cTn>
                        </p:par>
                        <p:par>
                          <p:cTn id="9" fill="hold">
                            <p:stCondLst>
                              <p:cond delay="0"/>
                            </p:stCondLst>
                            <p:childTnLst>
                              <p:par>
                                <p:cTn id="10" presetClass="entr" nodeType="afterEffect" presetSubtype="0" presetID="1" grpId="1" fill="hold">
                                  <p:stCondLst>
                                    <p:cond delay="0"/>
                                  </p:stCondLst>
                                  <p:iterate type="lt" backwards="0">
                                    <p:tmAbs val="100"/>
                                  </p:iterate>
                                  <p:childTnLst>
                                    <p:set>
                                      <p:cBhvr>
                                        <p:cTn id="11" fill="hold"/>
                                        <p:tgtEl>
                                          <p:spTgt spid="144">
                                            <p:txEl>
                                              <p:pRg st="1" end="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44" grpId="1"/>
    </p:bldLst>
  </p:timing>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6" name="Special shell positional parameters"/>
          <p:cNvSpPr txBox="1"/>
          <p:nvPr>
            <p:ph type="title"/>
          </p:nvPr>
        </p:nvSpPr>
        <p:spPr>
          <a:prstGeom prst="rect">
            <a:avLst/>
          </a:prstGeom>
        </p:spPr>
        <p:txBody>
          <a:bodyPr/>
          <a:lstStyle>
            <a:lvl1pPr defTabSz="484886">
              <a:defRPr sz="6600"/>
            </a:lvl1pPr>
          </a:lstStyle>
          <a:p>
            <a:pPr/>
            <a:r>
              <a:t>Special shell positional parameters </a:t>
            </a:r>
          </a:p>
        </p:txBody>
      </p:sp>
      <p:sp>
        <p:nvSpPr>
          <p:cNvPr id="147" name="Another variable, $#, tells you how many parameters your script was given.…"/>
          <p:cNvSpPr txBox="1"/>
          <p:nvPr>
            <p:ph type="body" idx="1"/>
          </p:nvPr>
        </p:nvSpPr>
        <p:spPr>
          <a:prstGeom prst="rect">
            <a:avLst/>
          </a:prstGeom>
        </p:spPr>
        <p:txBody>
          <a:bodyPr/>
          <a:lstStyle/>
          <a:p>
            <a:pPr/>
            <a:r>
              <a:t>Another variable, </a:t>
            </a:r>
            <a:r>
              <a:rPr>
                <a:solidFill>
                  <a:srgbClr val="008F00"/>
                </a:solidFill>
              </a:rPr>
              <a:t>$#</a:t>
            </a:r>
            <a:r>
              <a:t>, tells you how many parameters your script was given. </a:t>
            </a:r>
          </a:p>
          <a:p>
            <a:pPr/>
            <a:r>
              <a:t>The </a:t>
            </a:r>
            <a:r>
              <a:rPr>
                <a:solidFill>
                  <a:srgbClr val="008F00"/>
                </a:solidFill>
              </a:rPr>
              <a:t>$@</a:t>
            </a:r>
            <a:r>
              <a:t> variable holds all the arguments entered at the command line.</a:t>
            </a:r>
          </a:p>
          <a:p>
            <a:pPr/>
            <a:r>
              <a:t>Another particularly useful special shell variable is </a:t>
            </a:r>
            <a:r>
              <a:rPr>
                <a:solidFill>
                  <a:srgbClr val="008F00"/>
                </a:solidFill>
              </a:rPr>
              <a:t>$?</a:t>
            </a:r>
            <a:r>
              <a:t>, which receives the exit status of the last command executed. </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lt" backwards="0">
                                    <p:tmAbs val="100"/>
                                  </p:iterate>
                                  <p:childTnLst>
                                    <p:set>
                                      <p:cBhvr>
                                        <p:cTn id="6" fill="hold"/>
                                        <p:tgtEl>
                                          <p:spTgt spid="147">
                                            <p:bg/>
                                          </p:spTgt>
                                        </p:tgtEl>
                                        <p:attrNameLst>
                                          <p:attrName>style.visibility</p:attrName>
                                        </p:attrNameLst>
                                      </p:cBhvr>
                                      <p:to>
                                        <p:strVal val="visible"/>
                                      </p:to>
                                    </p:set>
                                  </p:childTnLst>
                                </p:cTn>
                              </p:par>
                              <p:par>
                                <p:cTn id="7" presetClass="entr" nodeType="withEffect" presetSubtype="0" presetID="1" grpId="1" fill="hold">
                                  <p:stCondLst>
                                    <p:cond delay="0"/>
                                  </p:stCondLst>
                                  <p:iterate type="lt" backwards="0">
                                    <p:tmAbs val="100"/>
                                  </p:iterate>
                                  <p:childTnLst>
                                    <p:set>
                                      <p:cBhvr>
                                        <p:cTn id="8" fill="hold"/>
                                        <p:tgtEl>
                                          <p:spTgt spid="147">
                                            <p:txEl>
                                              <p:pRg st="0" end="0"/>
                                            </p:txEl>
                                          </p:spTgt>
                                        </p:tgtEl>
                                        <p:attrNameLst>
                                          <p:attrName>style.visibility</p:attrName>
                                        </p:attrNameLst>
                                      </p:cBhvr>
                                      <p:to>
                                        <p:strVal val="visible"/>
                                      </p:to>
                                    </p:set>
                                  </p:childTnLst>
                                </p:cTn>
                              </p:par>
                            </p:childTnLst>
                          </p:cTn>
                        </p:par>
                        <p:par>
                          <p:cTn id="9" fill="hold">
                            <p:stCondLst>
                              <p:cond delay="0"/>
                            </p:stCondLst>
                            <p:childTnLst>
                              <p:par>
                                <p:cTn id="10" presetClass="entr" nodeType="afterEffect" presetSubtype="0" presetID="1" grpId="1" fill="hold">
                                  <p:stCondLst>
                                    <p:cond delay="0"/>
                                  </p:stCondLst>
                                  <p:iterate type="lt" backwards="0">
                                    <p:tmAbs val="100"/>
                                  </p:iterate>
                                  <p:childTnLst>
                                    <p:set>
                                      <p:cBhvr>
                                        <p:cTn id="11" fill="hold"/>
                                        <p:tgtEl>
                                          <p:spTgt spid="147">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Class="entr" nodeType="clickEffect" presetSubtype="0" presetID="1" grpId="1" fill="hold">
                                  <p:stCondLst>
                                    <p:cond delay="0"/>
                                  </p:stCondLst>
                                  <p:iterate type="lt" backwards="0">
                                    <p:tmAbs val="100"/>
                                  </p:iterate>
                                  <p:childTnLst>
                                    <p:set>
                                      <p:cBhvr>
                                        <p:cTn id="15" fill="hold"/>
                                        <p:tgtEl>
                                          <p:spTgt spid="147">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47" grpId="1"/>
    </p:bldLst>
  </p:timing>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9" name="As mentioned earlier, if you want the value of a variable, you precede it with a $ (for example, $CITY). This is really just shorthand for the notation ${CITY}; curly braces are used when the value of the parameter needs to be placed next to other text without a space.…"/>
          <p:cNvSpPr txBox="1"/>
          <p:nvPr>
            <p:ph type="body" idx="1"/>
          </p:nvPr>
        </p:nvSpPr>
        <p:spPr>
          <a:xfrm>
            <a:off x="952500" y="676243"/>
            <a:ext cx="11099800" cy="8201057"/>
          </a:xfrm>
          <a:prstGeom prst="rect">
            <a:avLst/>
          </a:prstGeom>
        </p:spPr>
        <p:txBody>
          <a:bodyPr/>
          <a:lstStyle/>
          <a:p>
            <a:pPr/>
            <a:r>
              <a:t>As mentioned earlier, if you want the value of a variable, you precede it with a $ (for example, $CITY). This is really just shorthand for the notation ${CITY}; curly braces</a:t>
            </a:r>
            <a:br/>
            <a:r>
              <a:t>are used when the value of the parameter needs to be placed next to other text without a space. </a:t>
            </a:r>
          </a:p>
          <a:p>
            <a:pPr/>
            <a:r>
              <a:t>Going into all the rules is probably overkill for a quick introduction to shell scripts, but the following list presents some common constructs you’re likely to see in bash scripts you find on your Linux system! </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lt" backwards="0">
                                    <p:tmAbs val="100"/>
                                  </p:iterate>
                                  <p:childTnLst>
                                    <p:set>
                                      <p:cBhvr>
                                        <p:cTn id="6" fill="hold"/>
                                        <p:tgtEl>
                                          <p:spTgt spid="149">
                                            <p:bg/>
                                          </p:spTgt>
                                        </p:tgtEl>
                                        <p:attrNameLst>
                                          <p:attrName>style.visibility</p:attrName>
                                        </p:attrNameLst>
                                      </p:cBhvr>
                                      <p:to>
                                        <p:strVal val="visible"/>
                                      </p:to>
                                    </p:set>
                                  </p:childTnLst>
                                </p:cTn>
                              </p:par>
                              <p:par>
                                <p:cTn id="7" presetClass="entr" nodeType="withEffect" presetSubtype="0" presetID="1" grpId="1" fill="hold">
                                  <p:stCondLst>
                                    <p:cond delay="0"/>
                                  </p:stCondLst>
                                  <p:iterate type="lt" backwards="0">
                                    <p:tmAbs val="100"/>
                                  </p:iterate>
                                  <p:childTnLst>
                                    <p:set>
                                      <p:cBhvr>
                                        <p:cTn id="8" fill="hold"/>
                                        <p:tgtEl>
                                          <p:spTgt spid="149">
                                            <p:txEl>
                                              <p:pRg st="0" end="0"/>
                                            </p:txEl>
                                          </p:spTgt>
                                        </p:tgtEl>
                                        <p:attrNameLst>
                                          <p:attrName>style.visibility</p:attrName>
                                        </p:attrNameLst>
                                      </p:cBhvr>
                                      <p:to>
                                        <p:strVal val="visible"/>
                                      </p:to>
                                    </p:set>
                                  </p:childTnLst>
                                </p:cTn>
                              </p:par>
                            </p:childTnLst>
                          </p:cTn>
                        </p:par>
                        <p:par>
                          <p:cTn id="9" fill="hold">
                            <p:stCondLst>
                              <p:cond delay="0"/>
                            </p:stCondLst>
                            <p:childTnLst>
                              <p:par>
                                <p:cTn id="10" presetClass="entr" nodeType="afterEffect" presetSubtype="0" presetID="1" grpId="1" fill="hold">
                                  <p:stCondLst>
                                    <p:cond delay="0"/>
                                  </p:stCondLst>
                                  <p:iterate type="lt" backwards="0">
                                    <p:tmAbs val="100"/>
                                  </p:iterate>
                                  <p:childTnLst>
                                    <p:set>
                                      <p:cBhvr>
                                        <p:cTn id="11" fill="hold"/>
                                        <p:tgtEl>
                                          <p:spTgt spid="149">
                                            <p:txEl>
                                              <p:pRg st="1" end="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49" grpId="1"/>
    </p:bldLst>
  </p:timing>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1" name="Some shortcuts with {}!"/>
          <p:cNvSpPr txBox="1"/>
          <p:nvPr>
            <p:ph type="title"/>
          </p:nvPr>
        </p:nvSpPr>
        <p:spPr>
          <a:prstGeom prst="rect">
            <a:avLst/>
          </a:prstGeom>
        </p:spPr>
        <p:txBody>
          <a:bodyPr/>
          <a:lstStyle/>
          <a:p>
            <a:pPr/>
            <a:r>
              <a:t>Some shortcuts with {}!</a:t>
            </a:r>
          </a:p>
        </p:txBody>
      </p:sp>
      <p:sp>
        <p:nvSpPr>
          <p:cNvPr id="152" name="${var:-value}—If variable is unset or empty, expand this to value.…"/>
          <p:cNvSpPr txBox="1"/>
          <p:nvPr>
            <p:ph type="body" idx="1"/>
          </p:nvPr>
        </p:nvSpPr>
        <p:spPr>
          <a:prstGeom prst="rect">
            <a:avLst/>
          </a:prstGeom>
        </p:spPr>
        <p:txBody>
          <a:bodyPr/>
          <a:lstStyle/>
          <a:p>
            <a:pPr marL="324484" indent="-324484" defTabSz="426466">
              <a:spcBef>
                <a:spcPts val="3000"/>
              </a:spcBef>
              <a:defRPr sz="2300"/>
            </a:pPr>
            <a:r>
              <a:t>${var:-value}—If variable is unset or empty, expand this to value. </a:t>
            </a:r>
            <a:br/>
          </a:p>
          <a:p>
            <a:pPr marL="324484" indent="-324484" defTabSz="426466">
              <a:spcBef>
                <a:spcPts val="3000"/>
              </a:spcBef>
              <a:defRPr sz="2300"/>
            </a:pPr>
            <a:r>
              <a:t>${var#pattern}—Chop the shortest match for pattern from the front of var’s value. </a:t>
            </a:r>
            <a:br/>
          </a:p>
          <a:p>
            <a:pPr marL="324484" indent="-324484" defTabSz="426466">
              <a:spcBef>
                <a:spcPts val="3000"/>
              </a:spcBef>
              <a:defRPr sz="2300"/>
            </a:pPr>
            <a:r>
              <a:t>${var##pattern}—Chop the longest match for pattern from the front of var’s value. </a:t>
            </a:r>
            <a:br/>
          </a:p>
          <a:p>
            <a:pPr marL="324484" indent="-324484" defTabSz="426466">
              <a:spcBef>
                <a:spcPts val="3000"/>
              </a:spcBef>
              <a:defRPr sz="2300"/>
            </a:pPr>
            <a:r>
              <a:t>${var%pattern}—Chop the shortest match for pattern from the end of var’s </a:t>
            </a:r>
            <a:br/>
            <a:r>
              <a:t>value. </a:t>
            </a:r>
            <a:br/>
          </a:p>
          <a:p>
            <a:pPr marL="324484" indent="-324484" defTabSz="426466">
              <a:spcBef>
                <a:spcPts val="3000"/>
              </a:spcBef>
              <a:defRPr sz="2300"/>
            </a:pPr>
            <a:r>
              <a:t>${var%%pattern}—Chop the longest match for pattern from the end of var’s value. </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lt" backwards="0">
                                    <p:tmAbs val="100"/>
                                  </p:iterate>
                                  <p:childTnLst>
                                    <p:set>
                                      <p:cBhvr>
                                        <p:cTn id="6" fill="hold"/>
                                        <p:tgtEl>
                                          <p:spTgt spid="152">
                                            <p:bg/>
                                          </p:spTgt>
                                        </p:tgtEl>
                                        <p:attrNameLst>
                                          <p:attrName>style.visibility</p:attrName>
                                        </p:attrNameLst>
                                      </p:cBhvr>
                                      <p:to>
                                        <p:strVal val="visible"/>
                                      </p:to>
                                    </p:set>
                                  </p:childTnLst>
                                </p:cTn>
                              </p:par>
                              <p:par>
                                <p:cTn id="7" presetClass="entr" nodeType="withEffect" presetSubtype="0" presetID="1" grpId="1" fill="hold">
                                  <p:stCondLst>
                                    <p:cond delay="0"/>
                                  </p:stCondLst>
                                  <p:iterate type="lt" backwards="0">
                                    <p:tmAbs val="100"/>
                                  </p:iterate>
                                  <p:childTnLst>
                                    <p:set>
                                      <p:cBhvr>
                                        <p:cTn id="8" fill="hold"/>
                                        <p:tgtEl>
                                          <p:spTgt spid="152">
                                            <p:txEl>
                                              <p:pRg st="0" end="0"/>
                                            </p:txEl>
                                          </p:spTgt>
                                        </p:tgtEl>
                                        <p:attrNameLst>
                                          <p:attrName>style.visibility</p:attrName>
                                        </p:attrNameLst>
                                      </p:cBhvr>
                                      <p:to>
                                        <p:strVal val="visible"/>
                                      </p:to>
                                    </p:set>
                                  </p:childTnLst>
                                </p:cTn>
                              </p:par>
                            </p:childTnLst>
                          </p:cTn>
                        </p:par>
                        <p:par>
                          <p:cTn id="9" fill="hold">
                            <p:stCondLst>
                              <p:cond delay="0"/>
                            </p:stCondLst>
                            <p:childTnLst>
                              <p:par>
                                <p:cTn id="10" presetClass="entr" nodeType="afterEffect" presetSubtype="0" presetID="1" grpId="1" fill="hold">
                                  <p:stCondLst>
                                    <p:cond delay="0"/>
                                  </p:stCondLst>
                                  <p:iterate type="lt" backwards="0">
                                    <p:tmAbs val="100"/>
                                  </p:iterate>
                                  <p:childTnLst>
                                    <p:set>
                                      <p:cBhvr>
                                        <p:cTn id="11" fill="hold"/>
                                        <p:tgtEl>
                                          <p:spTgt spid="152">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Class="entr" nodeType="clickEffect" presetSubtype="0" presetID="1" grpId="1" fill="hold">
                                  <p:stCondLst>
                                    <p:cond delay="0"/>
                                  </p:stCondLst>
                                  <p:iterate type="lt" backwards="0">
                                    <p:tmAbs val="100"/>
                                  </p:iterate>
                                  <p:childTnLst>
                                    <p:set>
                                      <p:cBhvr>
                                        <p:cTn id="15" fill="hold"/>
                                        <p:tgtEl>
                                          <p:spTgt spid="152">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Class="entr" nodeType="clickEffect" presetSubtype="0" presetID="1" grpId="1" fill="hold">
                                  <p:stCondLst>
                                    <p:cond delay="0"/>
                                  </p:stCondLst>
                                  <p:iterate type="lt" backwards="0">
                                    <p:tmAbs val="100"/>
                                  </p:iterate>
                                  <p:childTnLst>
                                    <p:set>
                                      <p:cBhvr>
                                        <p:cTn id="19" fill="hold"/>
                                        <p:tgtEl>
                                          <p:spTgt spid="152">
                                            <p:txEl>
                                              <p:pRg st="3" end="3"/>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Class="entr" nodeType="clickEffect" presetSubtype="0" presetID="1" grpId="1" fill="hold">
                                  <p:stCondLst>
                                    <p:cond delay="0"/>
                                  </p:stCondLst>
                                  <p:iterate type="lt" backwards="0">
                                    <p:tmAbs val="100"/>
                                  </p:iterate>
                                  <p:childTnLst>
                                    <p:set>
                                      <p:cBhvr>
                                        <p:cTn id="23" fill="hold"/>
                                        <p:tgtEl>
                                          <p:spTgt spid="152">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52" grpId="1"/>
    </p:bldLst>
  </p:timing>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4" name="Some shortcuts with {}!"/>
          <p:cNvSpPr txBox="1"/>
          <p:nvPr>
            <p:ph type="title"/>
          </p:nvPr>
        </p:nvSpPr>
        <p:spPr>
          <a:prstGeom prst="rect">
            <a:avLst/>
          </a:prstGeom>
        </p:spPr>
        <p:txBody>
          <a:bodyPr/>
          <a:lstStyle/>
          <a:p>
            <a:pPr/>
            <a:r>
              <a:t>Arithmetic in bash</a:t>
            </a:r>
          </a:p>
        </p:txBody>
      </p:sp>
      <p:sp>
        <p:nvSpPr>
          <p:cNvPr id="155" name="${var:-value}—If variable is unset or empty, expand this to value.…"/>
          <p:cNvSpPr txBox="1"/>
          <p:nvPr>
            <p:ph type="body" idx="1"/>
          </p:nvPr>
        </p:nvSpPr>
        <p:spPr>
          <a:prstGeom prst="rect">
            <a:avLst/>
          </a:prstGeom>
        </p:spPr>
        <p:txBody>
          <a:bodyPr/>
          <a:lstStyle/>
          <a:p>
            <a:pPr marL="324484" indent="-324484" defTabSz="426466">
              <a:spcBef>
                <a:spcPts val="3000"/>
              </a:spcBef>
              <a:defRPr sz="2300"/>
            </a:pPr>
            <a:r>
              <a:t>Bash uses untyped variables, meaning it normally treats variables as strings or text, but can change them on the fly if you want it to. Unless you tell it otherwise with </a:t>
            </a:r>
            <a:r>
              <a:rPr>
                <a:solidFill>
                  <a:schemeClr val="accent3"/>
                </a:solidFill>
              </a:rPr>
              <a:t>declare</a:t>
            </a:r>
            <a:r>
              <a:t>, your variables are just a bunch of letters to bash. But when you start trying to do arithmetic with them, bash converts them to integers if it can. This makes it possible to do some fairly complex arithmetic in bash. </a:t>
            </a:r>
          </a:p>
          <a:p>
            <a:pPr marL="324484" indent="-324484" defTabSz="426466">
              <a:spcBef>
                <a:spcPts val="3000"/>
              </a:spcBef>
              <a:defRPr sz="2300"/>
            </a:pPr>
            <a:r>
              <a:t>Integer arithmetic can be performed using the built-in </a:t>
            </a:r>
            <a:r>
              <a:rPr>
                <a:solidFill>
                  <a:schemeClr val="accent3"/>
                </a:solidFill>
              </a:rPr>
              <a:t>let</a:t>
            </a:r>
            <a:r>
              <a:t> command or through the external </a:t>
            </a:r>
            <a:r>
              <a:rPr>
                <a:solidFill>
                  <a:schemeClr val="accent3"/>
                </a:solidFill>
              </a:rPr>
              <a:t>expr</a:t>
            </a:r>
            <a:r>
              <a:t> or </a:t>
            </a:r>
            <a:r>
              <a:rPr>
                <a:solidFill>
                  <a:schemeClr val="accent3"/>
                </a:solidFill>
              </a:rPr>
              <a:t>bc</a:t>
            </a:r>
            <a:r>
              <a:t> commands. </a:t>
            </a:r>
          </a:p>
          <a:p>
            <a:pPr marL="324484" indent="-324484" defTabSz="426466">
              <a:spcBef>
                <a:spcPts val="3000"/>
              </a:spcBef>
              <a:defRPr sz="2300"/>
            </a:pPr>
            <a:r>
              <a:t>BIGNUM=1024</a:t>
            </a:r>
            <a:br/>
            <a:r>
              <a:t>let RESULT=$BIGNUM/16</a:t>
            </a:r>
            <a:br/>
            <a:r>
              <a:t>RESULT=`expr $BIGNUM / 16`</a:t>
            </a:r>
            <a:br/>
            <a:r>
              <a:t>RESULT=`echo "$BIGNUM / 16" | bc`</a:t>
            </a:r>
            <a:br/>
            <a:r>
              <a:t>let foo=$RANDOM; echo $foo </a:t>
            </a:r>
          </a:p>
          <a:p>
            <a:pPr marL="324484" indent="-324484" defTabSz="426466">
              <a:spcBef>
                <a:spcPts val="3000"/>
              </a:spcBef>
              <a:defRPr sz="2300"/>
            </a:pPr>
            <a:r>
              <a:t>To see a complete list of the kinds of arithmetic you can perform using the let command, type help let at the bash prompt. </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lt" backwards="0">
                                    <p:tmAbs val="100"/>
                                  </p:iterate>
                                  <p:childTnLst>
                                    <p:set>
                                      <p:cBhvr>
                                        <p:cTn id="6" fill="hold"/>
                                        <p:tgtEl>
                                          <p:spTgt spid="155">
                                            <p:bg/>
                                          </p:spTgt>
                                        </p:tgtEl>
                                        <p:attrNameLst>
                                          <p:attrName>style.visibility</p:attrName>
                                        </p:attrNameLst>
                                      </p:cBhvr>
                                      <p:to>
                                        <p:strVal val="visible"/>
                                      </p:to>
                                    </p:set>
                                  </p:childTnLst>
                                </p:cTn>
                              </p:par>
                              <p:par>
                                <p:cTn id="7" presetClass="entr" nodeType="withEffect" presetSubtype="0" presetID="1" grpId="1" fill="hold">
                                  <p:stCondLst>
                                    <p:cond delay="0"/>
                                  </p:stCondLst>
                                  <p:iterate type="lt" backwards="0">
                                    <p:tmAbs val="100"/>
                                  </p:iterate>
                                  <p:childTnLst>
                                    <p:set>
                                      <p:cBhvr>
                                        <p:cTn id="8" fill="hold"/>
                                        <p:tgtEl>
                                          <p:spTgt spid="15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lt" backwards="0">
                                    <p:tmAbs val="100"/>
                                  </p:iterate>
                                  <p:childTnLst>
                                    <p:set>
                                      <p:cBhvr>
                                        <p:cTn id="12" fill="hold"/>
                                        <p:tgtEl>
                                          <p:spTgt spid="15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lt" backwards="0">
                                    <p:tmAbs val="100"/>
                                  </p:iterate>
                                  <p:childTnLst>
                                    <p:set>
                                      <p:cBhvr>
                                        <p:cTn id="16" fill="hold"/>
                                        <p:tgtEl>
                                          <p:spTgt spid="15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lt" backwards="0">
                                    <p:tmAbs val="100"/>
                                  </p:iterate>
                                  <p:childTnLst>
                                    <p:set>
                                      <p:cBhvr>
                                        <p:cTn id="20" fill="hold"/>
                                        <p:tgtEl>
                                          <p:spTgt spid="155">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55" grpId="1"/>
    </p:bldLst>
  </p:timing>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7" name="Lets check it!"/>
          <p:cNvSpPr txBox="1"/>
          <p:nvPr>
            <p:ph type="title"/>
          </p:nvPr>
        </p:nvSpPr>
        <p:spPr>
          <a:prstGeom prst="rect">
            <a:avLst/>
          </a:prstGeom>
        </p:spPr>
        <p:txBody>
          <a:bodyPr/>
          <a:lstStyle>
            <a:lvl1pPr defTabSz="519937">
              <a:defRPr sz="7119"/>
            </a:lvl1pPr>
          </a:lstStyle>
          <a:p>
            <a:pPr/>
            <a:r>
              <a:t>Programming constructs in shell scripts </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9" name="Some shortcuts with {}!"/>
          <p:cNvSpPr txBox="1"/>
          <p:nvPr>
            <p:ph type="title"/>
          </p:nvPr>
        </p:nvSpPr>
        <p:spPr>
          <a:prstGeom prst="rect">
            <a:avLst/>
          </a:prstGeom>
        </p:spPr>
        <p:txBody>
          <a:bodyPr/>
          <a:lstStyle>
            <a:lvl1pPr defTabSz="537463">
              <a:defRPr sz="7360"/>
            </a:lvl1pPr>
          </a:lstStyle>
          <a:p>
            <a:pPr/>
            <a:r>
              <a:t>The “if...then” statements </a:t>
            </a:r>
          </a:p>
        </p:txBody>
      </p:sp>
      <p:sp>
        <p:nvSpPr>
          <p:cNvPr id="160" name="${var:-value}—If variable is unset or empty, expand this to value.…"/>
          <p:cNvSpPr txBox="1"/>
          <p:nvPr>
            <p:ph type="body" idx="1"/>
          </p:nvPr>
        </p:nvSpPr>
        <p:spPr>
          <a:prstGeom prst="rect">
            <a:avLst/>
          </a:prstGeom>
        </p:spPr>
        <p:txBody>
          <a:bodyPr/>
          <a:lstStyle/>
          <a:p>
            <a:pPr marL="324484" indent="-324484" defTabSz="426466">
              <a:spcBef>
                <a:spcPts val="3000"/>
              </a:spcBef>
              <a:defRPr sz="2300"/>
            </a:pPr>
            <a:r>
              <a:t>VARIABLE=1</a:t>
            </a:r>
            <a:br/>
            <a:r>
              <a:t>if [ $VARIABLE -eq 1 ] ; then</a:t>
            </a:r>
            <a:br/>
            <a:r>
              <a:t>     echo "The variable is 1"</a:t>
            </a:r>
            <a:br/>
            <a:r>
              <a:t>fi </a:t>
            </a:r>
          </a:p>
          <a:p>
            <a:pPr marL="324484" indent="-324484" defTabSz="426466">
              <a:spcBef>
                <a:spcPts val="3000"/>
              </a:spcBef>
              <a:defRPr sz="2300"/>
            </a:pPr>
            <a:r>
              <a:t>Instead of using -eq, you can use the equal sign (=). The = works best for comparing string values, while -eq is often better for comparing numbers.  </a:t>
            </a:r>
          </a:p>
          <a:p>
            <a:pPr marL="324484" indent="-324484" defTabSz="426466">
              <a:spcBef>
                <a:spcPts val="3000"/>
              </a:spcBef>
              <a:defRPr sz="2300"/>
            </a:pPr>
            <a:r>
              <a:t>STRING="Friday"</a:t>
            </a:r>
            <a:br/>
            <a:r>
              <a:t>if [ $STRING = "Friday" ] ; then </a:t>
            </a:r>
            <a:br/>
            <a:r>
              <a:t>    echo "WhooHoo. Friday."</a:t>
            </a:r>
            <a:br/>
            <a:r>
              <a:t>else</a:t>
            </a:r>
            <a:br/>
            <a:r>
              <a:t>    echo "Will Friday ever get here?"</a:t>
            </a:r>
            <a:br/>
            <a:r>
              <a:t>fi</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lt" backwards="0">
                                    <p:tmAbs val="100"/>
                                  </p:iterate>
                                  <p:childTnLst>
                                    <p:set>
                                      <p:cBhvr>
                                        <p:cTn id="6" fill="hold"/>
                                        <p:tgtEl>
                                          <p:spTgt spid="160">
                                            <p:bg/>
                                          </p:spTgt>
                                        </p:tgtEl>
                                        <p:attrNameLst>
                                          <p:attrName>style.visibility</p:attrName>
                                        </p:attrNameLst>
                                      </p:cBhvr>
                                      <p:to>
                                        <p:strVal val="visible"/>
                                      </p:to>
                                    </p:set>
                                  </p:childTnLst>
                                </p:cTn>
                              </p:par>
                              <p:par>
                                <p:cTn id="7" presetClass="entr" nodeType="withEffect" presetSubtype="0" presetID="1" grpId="1" fill="hold">
                                  <p:stCondLst>
                                    <p:cond delay="0"/>
                                  </p:stCondLst>
                                  <p:iterate type="lt" backwards="0">
                                    <p:tmAbs val="100"/>
                                  </p:iterate>
                                  <p:childTnLst>
                                    <p:set>
                                      <p:cBhvr>
                                        <p:cTn id="8" fill="hold"/>
                                        <p:tgtEl>
                                          <p:spTgt spid="16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lt" backwards="0">
                                    <p:tmAbs val="100"/>
                                  </p:iterate>
                                  <p:childTnLst>
                                    <p:set>
                                      <p:cBhvr>
                                        <p:cTn id="12" fill="hold"/>
                                        <p:tgtEl>
                                          <p:spTgt spid="160">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lt" backwards="0">
                                    <p:tmAbs val="100"/>
                                  </p:iterate>
                                  <p:childTnLst>
                                    <p:set>
                                      <p:cBhvr>
                                        <p:cTn id="16" fill="hold"/>
                                        <p:tgtEl>
                                          <p:spTgt spid="160">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60" grpId="1"/>
    </p:bldLst>
  </p:timing>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2" name="Some shortcuts with {}!"/>
          <p:cNvSpPr txBox="1"/>
          <p:nvPr>
            <p:ph type="title"/>
          </p:nvPr>
        </p:nvSpPr>
        <p:spPr>
          <a:prstGeom prst="rect">
            <a:avLst/>
          </a:prstGeom>
        </p:spPr>
        <p:txBody>
          <a:bodyPr/>
          <a:lstStyle>
            <a:lvl1pPr defTabSz="537463">
              <a:defRPr sz="7360"/>
            </a:lvl1pPr>
          </a:lstStyle>
          <a:p>
            <a:pPr/>
            <a:r>
              <a:t>The “if...then” statements </a:t>
            </a:r>
          </a:p>
        </p:txBody>
      </p:sp>
      <p:sp>
        <p:nvSpPr>
          <p:cNvPr id="163" name="${var:-value}—If variable is unset or empty, expand this to value.…"/>
          <p:cNvSpPr txBox="1"/>
          <p:nvPr>
            <p:ph type="body" idx="1"/>
          </p:nvPr>
        </p:nvSpPr>
        <p:spPr>
          <a:prstGeom prst="rect">
            <a:avLst/>
          </a:prstGeom>
        </p:spPr>
        <p:txBody>
          <a:bodyPr/>
          <a:lstStyle/>
          <a:p>
            <a:pPr marL="324484" indent="-324484" defTabSz="426466">
              <a:spcBef>
                <a:spcPts val="3000"/>
              </a:spcBef>
              <a:defRPr sz="2300"/>
            </a:pPr>
            <a:r>
              <a:t>filename="$HOME"</a:t>
            </a:r>
            <a:br/>
            <a:r>
              <a:t>if [ -f "$filename" ] ; then </a:t>
            </a:r>
            <a:br/>
            <a:r>
              <a:t>    echo "$filename is a regular file"</a:t>
            </a:r>
            <a:br/>
            <a:r>
              <a:t>elif [ -d "$filename" ] ; then </a:t>
            </a:r>
            <a:br/>
            <a:r>
              <a:t>    echo "$filename is a directory"</a:t>
            </a:r>
            <a:br/>
            <a:r>
              <a:t>else</a:t>
            </a:r>
            <a:br/>
            <a:r>
              <a:t>    echo "I have no idea what $filename is"</a:t>
            </a:r>
            <a:br/>
            <a:r>
              <a:t>fi </a:t>
            </a:r>
          </a:p>
          <a:p>
            <a:pPr marL="324484" indent="-324484" defTabSz="426466">
              <a:spcBef>
                <a:spcPts val="3000"/>
              </a:spcBef>
              <a:defRPr sz="2300"/>
            </a:pPr>
            <a:r>
              <a:t>you can type </a:t>
            </a:r>
            <a:r>
              <a:rPr>
                <a:solidFill>
                  <a:schemeClr val="accent3"/>
                </a:solidFill>
              </a:rPr>
              <a:t>help test</a:t>
            </a:r>
            <a:r>
              <a:t> on the command line to get the information about if switchs. </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lt" backwards="0">
                                    <p:tmAbs val="100"/>
                                  </p:iterate>
                                  <p:childTnLst>
                                    <p:set>
                                      <p:cBhvr>
                                        <p:cTn id="6" fill="hold"/>
                                        <p:tgtEl>
                                          <p:spTgt spid="163">
                                            <p:bg/>
                                          </p:spTgt>
                                        </p:tgtEl>
                                        <p:attrNameLst>
                                          <p:attrName>style.visibility</p:attrName>
                                        </p:attrNameLst>
                                      </p:cBhvr>
                                      <p:to>
                                        <p:strVal val="visible"/>
                                      </p:to>
                                    </p:set>
                                  </p:childTnLst>
                                </p:cTn>
                              </p:par>
                              <p:par>
                                <p:cTn id="7" presetClass="entr" nodeType="withEffect" presetSubtype="0" presetID="1" grpId="1" fill="hold">
                                  <p:stCondLst>
                                    <p:cond delay="0"/>
                                  </p:stCondLst>
                                  <p:iterate type="lt" backwards="0">
                                    <p:tmAbs val="100"/>
                                  </p:iterate>
                                  <p:childTnLst>
                                    <p:set>
                                      <p:cBhvr>
                                        <p:cTn id="8" fill="hold"/>
                                        <p:tgtEl>
                                          <p:spTgt spid="16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lt" backwards="0">
                                    <p:tmAbs val="100"/>
                                  </p:iterate>
                                  <p:childTnLst>
                                    <p:set>
                                      <p:cBhvr>
                                        <p:cTn id="12" fill="hold"/>
                                        <p:tgtEl>
                                          <p:spTgt spid="163">
                                            <p:txEl>
                                              <p:pRg st="1" end="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63" grpId="1"/>
    </p:bldLst>
  </p:timing>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65" name="Screen Shot 2020-02-21 at 10.12.50 AM.png" descr="Screen Shot 2020-02-21 at 10.12.50 AM.png"/>
          <p:cNvPicPr>
            <a:picLocks noChangeAspect="1"/>
          </p:cNvPicPr>
          <p:nvPr/>
        </p:nvPicPr>
        <p:blipFill>
          <a:blip r:embed="rId2">
            <a:extLst/>
          </a:blip>
          <a:stretch>
            <a:fillRect/>
          </a:stretch>
        </p:blipFill>
        <p:spPr>
          <a:xfrm>
            <a:off x="2775614" y="0"/>
            <a:ext cx="7453572" cy="9753601"/>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1" name="Why we need them?"/>
          <p:cNvSpPr txBox="1"/>
          <p:nvPr>
            <p:ph type="title"/>
          </p:nvPr>
        </p:nvSpPr>
        <p:spPr>
          <a:xfrm>
            <a:off x="952500" y="1917700"/>
            <a:ext cx="11099800" cy="2159000"/>
          </a:xfrm>
          <a:prstGeom prst="rect">
            <a:avLst/>
          </a:prstGeom>
        </p:spPr>
        <p:txBody>
          <a:bodyPr/>
          <a:lstStyle/>
          <a:p>
            <a:pPr/>
            <a:r>
              <a:t>Why we need them?</a:t>
            </a:r>
          </a:p>
        </p:txBody>
      </p:sp>
      <p:sp>
        <p:nvSpPr>
          <p:cNvPr id="122" name="Have you ever had a task that you needed to do over and over that took lots of typing on the command line? Do you ever think to yourself, “Wow, I wish I could just type one command to do all this”? Maybe a shell script is what you’re after."/>
          <p:cNvSpPr txBox="1"/>
          <p:nvPr/>
        </p:nvSpPr>
        <p:spPr>
          <a:xfrm>
            <a:off x="405" y="4277969"/>
            <a:ext cx="13003988" cy="11976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atin typeface="+mn-lt"/>
                <a:ea typeface="+mn-ea"/>
                <a:cs typeface="+mn-cs"/>
                <a:sym typeface="Helvetica Neue"/>
              </a:defRPr>
            </a:lvl1pPr>
          </a:lstStyle>
          <a:p>
            <a:pPr/>
            <a:r>
              <a:t>Have you ever had a task that you needed to do over and over that took lots of typing on the command line? Do you ever think to yourself, “Wow, I wish I could just type one command to do all this”? Maybe a shell script is what you’re after.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lt" backwards="0">
                                    <p:tmAbs val="100"/>
                                  </p:iterate>
                                  <p:childTnLst>
                                    <p:set>
                                      <p:cBhvr>
                                        <p:cTn id="6" fill="hold"/>
                                        <p:tgtEl>
                                          <p:spTgt spid="12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22" grpId="1"/>
    </p:bldLst>
  </p:timing>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7" name="Some shortcuts with {}!"/>
          <p:cNvSpPr txBox="1"/>
          <p:nvPr>
            <p:ph type="title"/>
          </p:nvPr>
        </p:nvSpPr>
        <p:spPr>
          <a:prstGeom prst="rect">
            <a:avLst/>
          </a:prstGeom>
        </p:spPr>
        <p:txBody>
          <a:bodyPr/>
          <a:lstStyle/>
          <a:p>
            <a:pPr/>
            <a:r>
              <a:t>If shortcuts</a:t>
            </a:r>
          </a:p>
        </p:txBody>
      </p:sp>
      <p:sp>
        <p:nvSpPr>
          <p:cNvPr id="168" name="${var:-value}—If variable is unset or empty, expand this to value.…"/>
          <p:cNvSpPr txBox="1"/>
          <p:nvPr>
            <p:ph type="body" idx="1"/>
          </p:nvPr>
        </p:nvSpPr>
        <p:spPr>
          <a:prstGeom prst="rect">
            <a:avLst/>
          </a:prstGeom>
        </p:spPr>
        <p:txBody>
          <a:bodyPr/>
          <a:lstStyle/>
          <a:p>
            <a:pPr marL="324484" indent="-324484" defTabSz="426466">
              <a:spcBef>
                <a:spcPts val="3000"/>
              </a:spcBef>
              <a:defRPr sz="2300"/>
            </a:pPr>
            <a:r>
              <a:t># [ test ] || action</a:t>
            </a:r>
            <a:br/>
            <a:r>
              <a:t># Perform simple single command if test is false</a:t>
            </a:r>
            <a:br/>
            <a:br/>
            <a:r>
              <a:t>dirname="/tmp/testdir"</a:t>
            </a:r>
            <a:br/>
            <a:r>
              <a:t>[ -d "$dirname" ] || mkdir "$dirname" </a:t>
            </a:r>
          </a:p>
          <a:p>
            <a:pPr marL="324484" indent="-324484" defTabSz="426466">
              <a:spcBef>
                <a:spcPts val="3000"/>
              </a:spcBef>
              <a:defRPr sz="2300"/>
            </a:pPr>
            <a:r>
              <a:t># [ test ] &amp;&amp; {action}</a:t>
            </a:r>
            <a:br/>
            <a:r>
              <a:t># Perform simple single action if test is true</a:t>
            </a:r>
            <a:br/>
            <a:br/>
            <a:r>
              <a:t>[ $# -ge 3 ] &amp;&amp; echo "There are at least 3 command line arguments." </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lt" backwards="0">
                                    <p:tmAbs val="100"/>
                                  </p:iterate>
                                  <p:childTnLst>
                                    <p:set>
                                      <p:cBhvr>
                                        <p:cTn id="6" fill="hold"/>
                                        <p:tgtEl>
                                          <p:spTgt spid="168">
                                            <p:bg/>
                                          </p:spTgt>
                                        </p:tgtEl>
                                        <p:attrNameLst>
                                          <p:attrName>style.visibility</p:attrName>
                                        </p:attrNameLst>
                                      </p:cBhvr>
                                      <p:to>
                                        <p:strVal val="visible"/>
                                      </p:to>
                                    </p:set>
                                  </p:childTnLst>
                                </p:cTn>
                              </p:par>
                              <p:par>
                                <p:cTn id="7" presetClass="entr" nodeType="withEffect" presetSubtype="0" presetID="1" grpId="1" fill="hold">
                                  <p:stCondLst>
                                    <p:cond delay="0"/>
                                  </p:stCondLst>
                                  <p:iterate type="lt" backwards="0">
                                    <p:tmAbs val="100"/>
                                  </p:iterate>
                                  <p:childTnLst>
                                    <p:set>
                                      <p:cBhvr>
                                        <p:cTn id="8" fill="hold"/>
                                        <p:tgtEl>
                                          <p:spTgt spid="16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lt" backwards="0">
                                    <p:tmAbs val="100"/>
                                  </p:iterate>
                                  <p:childTnLst>
                                    <p:set>
                                      <p:cBhvr>
                                        <p:cTn id="12" fill="hold"/>
                                        <p:tgtEl>
                                          <p:spTgt spid="168">
                                            <p:txEl>
                                              <p:pRg st="1" end="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68" grpId="1"/>
    </p:bldLst>
  </p:timing>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0" name="Some shortcuts with {}!"/>
          <p:cNvSpPr txBox="1"/>
          <p:nvPr>
            <p:ph type="title"/>
          </p:nvPr>
        </p:nvSpPr>
        <p:spPr>
          <a:prstGeom prst="rect">
            <a:avLst/>
          </a:prstGeom>
        </p:spPr>
        <p:txBody>
          <a:bodyPr/>
          <a:lstStyle/>
          <a:p>
            <a:pPr/>
            <a:r>
              <a:t>Case statement</a:t>
            </a:r>
          </a:p>
        </p:txBody>
      </p:sp>
      <p:sp>
        <p:nvSpPr>
          <p:cNvPr id="171" name="${var:-value}—If variable is unset or empty, expand this to value.…"/>
          <p:cNvSpPr txBox="1"/>
          <p:nvPr>
            <p:ph type="body" idx="1"/>
          </p:nvPr>
        </p:nvSpPr>
        <p:spPr>
          <a:prstGeom prst="rect">
            <a:avLst/>
          </a:prstGeom>
        </p:spPr>
        <p:txBody>
          <a:bodyPr/>
          <a:lstStyle/>
          <a:p>
            <a:pPr marL="324484" indent="-324484" defTabSz="426466">
              <a:spcBef>
                <a:spcPts val="3000"/>
              </a:spcBef>
              <a:defRPr sz="2300"/>
            </a:pPr>
            <a:r>
              <a:t>case "VAR" in</a:t>
            </a:r>
            <a:br/>
            <a:r>
              <a:t>Result1) </a:t>
            </a:r>
            <a:br/>
            <a:r>
              <a:t>    { body };;</a:t>
            </a:r>
            <a:br/>
            <a:r>
              <a:t>Result2)</a:t>
            </a:r>
            <a:br/>
            <a:r>
              <a:t>    { body };;</a:t>
            </a:r>
            <a:br/>
            <a:r>
              <a:t>*)</a:t>
            </a:r>
            <a:br/>
            <a:r>
              <a:t>    { body };;</a:t>
            </a:r>
            <a:br/>
            <a:r>
              <a:t>esac </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lt" backwards="0">
                                    <p:tmAbs val="100"/>
                                  </p:iterate>
                                  <p:childTnLst>
                                    <p:set>
                                      <p:cBhvr>
                                        <p:cTn id="6" fill="hold"/>
                                        <p:tgtEl>
                                          <p:spTgt spid="171">
                                            <p:bg/>
                                          </p:spTgt>
                                        </p:tgtEl>
                                        <p:attrNameLst>
                                          <p:attrName>style.visibility</p:attrName>
                                        </p:attrNameLst>
                                      </p:cBhvr>
                                      <p:to>
                                        <p:strVal val="visible"/>
                                      </p:to>
                                    </p:set>
                                  </p:childTnLst>
                                </p:cTn>
                              </p:par>
                              <p:par>
                                <p:cTn id="7" presetClass="entr" nodeType="withEffect" presetSubtype="0" presetID="1" grpId="1" fill="hold">
                                  <p:stCondLst>
                                    <p:cond delay="0"/>
                                  </p:stCondLst>
                                  <p:iterate type="lt" backwards="0">
                                    <p:tmAbs val="100"/>
                                  </p:iterate>
                                  <p:childTnLst>
                                    <p:set>
                                      <p:cBhvr>
                                        <p:cTn id="8" fill="hold"/>
                                        <p:tgtEl>
                                          <p:spTgt spid="171">
                                            <p:txEl>
                                              <p:pRg st="0" end="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71" grpId="1"/>
    </p:bldLst>
  </p:timing>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3" name="Some shortcuts with {}!"/>
          <p:cNvSpPr txBox="1"/>
          <p:nvPr>
            <p:ph type="title"/>
          </p:nvPr>
        </p:nvSpPr>
        <p:spPr>
          <a:prstGeom prst="rect">
            <a:avLst/>
          </a:prstGeom>
        </p:spPr>
        <p:txBody>
          <a:bodyPr/>
          <a:lstStyle/>
          <a:p>
            <a:pPr/>
            <a:r>
              <a:t>The “for...do” loop </a:t>
            </a:r>
          </a:p>
        </p:txBody>
      </p:sp>
      <p:sp>
        <p:nvSpPr>
          <p:cNvPr id="174" name="${var:-value}—If variable is unset or empty, expand this to value.…"/>
          <p:cNvSpPr txBox="1"/>
          <p:nvPr>
            <p:ph type="body" idx="1"/>
          </p:nvPr>
        </p:nvSpPr>
        <p:spPr>
          <a:prstGeom prst="rect">
            <a:avLst/>
          </a:prstGeom>
        </p:spPr>
        <p:txBody>
          <a:bodyPr/>
          <a:lstStyle/>
          <a:p>
            <a:pPr marL="324484" indent="-324484" defTabSz="426466">
              <a:spcBef>
                <a:spcPts val="3000"/>
              </a:spcBef>
              <a:defRPr sz="2300"/>
            </a:pPr>
            <a:r>
              <a:t>Loops are used to perform actions over and over again until a condition is met or until all data has been processed. </a:t>
            </a:r>
          </a:p>
          <a:p>
            <a:pPr marL="324484" indent="-324484" defTabSz="426466">
              <a:spcBef>
                <a:spcPts val="3000"/>
              </a:spcBef>
              <a:defRPr sz="2300"/>
            </a:pPr>
            <a:r>
              <a:t>for VAR in LIST</a:t>
            </a:r>
            <a:br/>
            <a:r>
              <a:t>do </a:t>
            </a:r>
            <a:br/>
            <a:r>
              <a:t>   { body }</a:t>
            </a:r>
            <a:br/>
            <a:r>
              <a:t>done </a:t>
            </a:r>
          </a:p>
          <a:p>
            <a:pPr marL="324484" indent="-324484" defTabSz="426466">
              <a:spcBef>
                <a:spcPts val="3000"/>
              </a:spcBef>
              <a:defRPr sz="2300"/>
            </a:pPr>
            <a:r>
              <a:t>for NUMBER in 0 1 2 3 4 5 6 7 8 9</a:t>
            </a:r>
            <a:br/>
            <a:r>
              <a:t>do </a:t>
            </a:r>
            <a:br/>
            <a:r>
              <a:t>    echo The number is $NUMBER</a:t>
            </a:r>
            <a:br/>
            <a:r>
              <a:t>done </a:t>
            </a:r>
          </a:p>
          <a:p>
            <a:pPr marL="324484" indent="-324484" defTabSz="426466">
              <a:spcBef>
                <a:spcPts val="3000"/>
              </a:spcBef>
              <a:defRPr sz="2300"/>
            </a:pPr>
            <a:r>
              <a:t>for FILE in `/bin/ls`</a:t>
            </a:r>
            <a:br/>
            <a:r>
              <a:t>do </a:t>
            </a:r>
            <a:br/>
            <a:r>
              <a:t>    echo $FILE</a:t>
            </a:r>
            <a:br/>
            <a:r>
              <a:t>done </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lt" backwards="0">
                                    <p:tmAbs val="100"/>
                                  </p:iterate>
                                  <p:childTnLst>
                                    <p:set>
                                      <p:cBhvr>
                                        <p:cTn id="6" fill="hold"/>
                                        <p:tgtEl>
                                          <p:spTgt spid="174">
                                            <p:bg/>
                                          </p:spTgt>
                                        </p:tgtEl>
                                        <p:attrNameLst>
                                          <p:attrName>style.visibility</p:attrName>
                                        </p:attrNameLst>
                                      </p:cBhvr>
                                      <p:to>
                                        <p:strVal val="visible"/>
                                      </p:to>
                                    </p:set>
                                  </p:childTnLst>
                                </p:cTn>
                              </p:par>
                              <p:par>
                                <p:cTn id="7" presetClass="entr" nodeType="withEffect" presetSubtype="0" presetID="1" grpId="1" fill="hold">
                                  <p:stCondLst>
                                    <p:cond delay="0"/>
                                  </p:stCondLst>
                                  <p:iterate type="lt" backwards="0">
                                    <p:tmAbs val="100"/>
                                  </p:iterate>
                                  <p:childTnLst>
                                    <p:set>
                                      <p:cBhvr>
                                        <p:cTn id="8" fill="hold"/>
                                        <p:tgtEl>
                                          <p:spTgt spid="17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lt" backwards="0">
                                    <p:tmAbs val="100"/>
                                  </p:iterate>
                                  <p:childTnLst>
                                    <p:set>
                                      <p:cBhvr>
                                        <p:cTn id="12" fill="hold"/>
                                        <p:tgtEl>
                                          <p:spTgt spid="17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lt" backwards="0">
                                    <p:tmAbs val="100"/>
                                  </p:iterate>
                                  <p:childTnLst>
                                    <p:set>
                                      <p:cBhvr>
                                        <p:cTn id="16" fill="hold"/>
                                        <p:tgtEl>
                                          <p:spTgt spid="17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lt" backwards="0">
                                    <p:tmAbs val="100"/>
                                  </p:iterate>
                                  <p:childTnLst>
                                    <p:set>
                                      <p:cBhvr>
                                        <p:cTn id="20" fill="hold"/>
                                        <p:tgtEl>
                                          <p:spTgt spid="174">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74" grpId="1"/>
    </p:bldLst>
  </p:timing>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6" name="Some shortcuts with {}!"/>
          <p:cNvSpPr txBox="1"/>
          <p:nvPr>
            <p:ph type="title"/>
          </p:nvPr>
        </p:nvSpPr>
        <p:spPr>
          <a:prstGeom prst="rect">
            <a:avLst/>
          </a:prstGeom>
        </p:spPr>
        <p:txBody>
          <a:bodyPr/>
          <a:lstStyle/>
          <a:p>
            <a:pPr/>
            <a:r>
              <a:t>C-style “for...do” loop </a:t>
            </a:r>
          </a:p>
        </p:txBody>
      </p:sp>
      <p:sp>
        <p:nvSpPr>
          <p:cNvPr id="177" name="${var:-value}—If variable is unset or empty, expand this to value.…"/>
          <p:cNvSpPr txBox="1"/>
          <p:nvPr>
            <p:ph type="body" idx="1"/>
          </p:nvPr>
        </p:nvSpPr>
        <p:spPr>
          <a:prstGeom prst="rect">
            <a:avLst/>
          </a:prstGeom>
        </p:spPr>
        <p:txBody>
          <a:bodyPr/>
          <a:lstStyle/>
          <a:p>
            <a:pPr marL="324484" indent="-324484" defTabSz="426466">
              <a:spcBef>
                <a:spcPts val="3000"/>
              </a:spcBef>
              <a:defRPr sz="2300"/>
            </a:pPr>
            <a:r>
              <a:t>LIMIT=10</a:t>
            </a:r>
            <a:br/>
            <a:r>
              <a:t># Double parentheses, and no $ on LIMIT even though it's a variable!</a:t>
            </a:r>
            <a:br/>
            <a:r>
              <a:t>for ((a=1; a &lt;= LIMIT ; a++)) ; do </a:t>
            </a:r>
            <a:br/>
            <a:r>
              <a:t>     echo "$a"</a:t>
            </a:r>
            <a:br/>
            <a:r>
              <a:t>done </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lt" backwards="0">
                                    <p:tmAbs val="100"/>
                                  </p:iterate>
                                  <p:childTnLst>
                                    <p:set>
                                      <p:cBhvr>
                                        <p:cTn id="6" fill="hold"/>
                                        <p:tgtEl>
                                          <p:spTgt spid="177">
                                            <p:bg/>
                                          </p:spTgt>
                                        </p:tgtEl>
                                        <p:attrNameLst>
                                          <p:attrName>style.visibility</p:attrName>
                                        </p:attrNameLst>
                                      </p:cBhvr>
                                      <p:to>
                                        <p:strVal val="visible"/>
                                      </p:to>
                                    </p:set>
                                  </p:childTnLst>
                                </p:cTn>
                              </p:par>
                              <p:par>
                                <p:cTn id="7" presetClass="entr" nodeType="withEffect" presetSubtype="0" presetID="1" grpId="1" fill="hold">
                                  <p:stCondLst>
                                    <p:cond delay="0"/>
                                  </p:stCondLst>
                                  <p:iterate type="lt" backwards="0">
                                    <p:tmAbs val="100"/>
                                  </p:iterate>
                                  <p:childTnLst>
                                    <p:set>
                                      <p:cBhvr>
                                        <p:cTn id="8" fill="hold"/>
                                        <p:tgtEl>
                                          <p:spTgt spid="177">
                                            <p:txEl>
                                              <p:pRg st="0" end="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77" grpId="1"/>
    </p:bldLst>
  </p:timing>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9" name="Some shortcuts with {}!"/>
          <p:cNvSpPr txBox="1"/>
          <p:nvPr>
            <p:ph type="title"/>
          </p:nvPr>
        </p:nvSpPr>
        <p:spPr>
          <a:prstGeom prst="rect">
            <a:avLst/>
          </a:prstGeom>
        </p:spPr>
        <p:txBody>
          <a:bodyPr/>
          <a:lstStyle/>
          <a:p>
            <a:pPr/>
            <a:r>
              <a:t>The “while...do” </a:t>
            </a:r>
          </a:p>
        </p:txBody>
      </p:sp>
      <p:sp>
        <p:nvSpPr>
          <p:cNvPr id="180" name="${var:-value}—If variable is unset or empty, expand this to value.…"/>
          <p:cNvSpPr txBox="1"/>
          <p:nvPr>
            <p:ph type="body" idx="1"/>
          </p:nvPr>
        </p:nvSpPr>
        <p:spPr>
          <a:prstGeom prst="rect">
            <a:avLst/>
          </a:prstGeom>
        </p:spPr>
        <p:txBody>
          <a:bodyPr/>
          <a:lstStyle/>
          <a:p>
            <a:pPr marL="324484" indent="-324484" defTabSz="426466">
              <a:spcBef>
                <a:spcPts val="3000"/>
              </a:spcBef>
              <a:defRPr sz="2300"/>
            </a:pPr>
            <a:r>
              <a:t>while condition do </a:t>
            </a:r>
            <a:br/>
            <a:r>
              <a:t>     { body }</a:t>
            </a:r>
            <a:br/>
            <a:r>
              <a:t>done </a:t>
            </a:r>
          </a:p>
          <a:p>
            <a:pPr marL="324484" indent="-324484" defTabSz="426466">
              <a:spcBef>
                <a:spcPts val="3000"/>
              </a:spcBef>
              <a:defRPr sz="2300"/>
            </a:pPr>
            <a:r>
              <a:t>N=0</a:t>
            </a:r>
            <a:br/>
            <a:r>
              <a:t>while [ $N -lt 10 ] ;</a:t>
            </a:r>
            <a:br/>
            <a:r>
              <a:t>do </a:t>
            </a:r>
            <a:br/>
            <a:r>
              <a:t>    echo -n $N </a:t>
            </a:r>
            <a:br/>
            <a:r>
              <a:t>    let N=$N+1</a:t>
            </a:r>
            <a:br/>
            <a:r>
              <a:t>done </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lt" backwards="0">
                                    <p:tmAbs val="100"/>
                                  </p:iterate>
                                  <p:childTnLst>
                                    <p:set>
                                      <p:cBhvr>
                                        <p:cTn id="6" fill="hold"/>
                                        <p:tgtEl>
                                          <p:spTgt spid="180">
                                            <p:bg/>
                                          </p:spTgt>
                                        </p:tgtEl>
                                        <p:attrNameLst>
                                          <p:attrName>style.visibility</p:attrName>
                                        </p:attrNameLst>
                                      </p:cBhvr>
                                      <p:to>
                                        <p:strVal val="visible"/>
                                      </p:to>
                                    </p:set>
                                  </p:childTnLst>
                                </p:cTn>
                              </p:par>
                              <p:par>
                                <p:cTn id="7" presetClass="entr" nodeType="withEffect" presetSubtype="0" presetID="1" grpId="1" fill="hold">
                                  <p:stCondLst>
                                    <p:cond delay="0"/>
                                  </p:stCondLst>
                                  <p:iterate type="lt" backwards="0">
                                    <p:tmAbs val="100"/>
                                  </p:iterate>
                                  <p:childTnLst>
                                    <p:set>
                                      <p:cBhvr>
                                        <p:cTn id="8" fill="hold"/>
                                        <p:tgtEl>
                                          <p:spTgt spid="18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lt" backwards="0">
                                    <p:tmAbs val="100"/>
                                  </p:iterate>
                                  <p:childTnLst>
                                    <p:set>
                                      <p:cBhvr>
                                        <p:cTn id="12" fill="hold"/>
                                        <p:tgtEl>
                                          <p:spTgt spid="180">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lt" backwards="0">
                                    <p:tmAbs val="100"/>
                                  </p:iterate>
                                  <p:childTnLst>
                                    <p:set>
                                      <p:cBhvr>
                                        <p:cTn id="16" fill="hold"/>
                                        <p:tgtEl>
                                          <p:spTgt spid="180">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80" grpId="1"/>
    </p:bldLst>
  </p:timing>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4" name="Title"/>
          <p:cNvSpPr txBox="1"/>
          <p:nvPr>
            <p:ph type="title"/>
          </p:nvPr>
        </p:nvSpPr>
        <p:spPr>
          <a:prstGeom prst="rect">
            <a:avLst/>
          </a:prstGeom>
        </p:spPr>
        <p:txBody>
          <a:bodyPr/>
          <a:lstStyle/>
          <a:p>
            <a:pPr/>
          </a:p>
        </p:txBody>
      </p:sp>
      <p:sp>
        <p:nvSpPr>
          <p:cNvPr id="125" name="A shell script is a group of commands, functions, variables, or just about anything else you can use from a shell.…"/>
          <p:cNvSpPr txBox="1"/>
          <p:nvPr>
            <p:ph type="body" idx="1"/>
          </p:nvPr>
        </p:nvSpPr>
        <p:spPr>
          <a:prstGeom prst="rect">
            <a:avLst/>
          </a:prstGeom>
        </p:spPr>
        <p:txBody>
          <a:bodyPr/>
          <a:lstStyle/>
          <a:p>
            <a:pPr/>
            <a:r>
              <a:t>A shell script is a group of commands, functions, variables, or just about anything else you can use from a shell.</a:t>
            </a:r>
          </a:p>
          <a:p>
            <a:pPr/>
            <a:r>
              <a:t>These items are typed into a plain text file.</a:t>
            </a:r>
          </a:p>
          <a:p>
            <a:pPr/>
            <a:r>
              <a:t>That file can then be run as a command.</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7" name="Lets check it!"/>
          <p:cNvSpPr txBox="1"/>
          <p:nvPr>
            <p:ph type="title"/>
          </p:nvPr>
        </p:nvSpPr>
        <p:spPr>
          <a:prstGeom prst="rect">
            <a:avLst/>
          </a:prstGeom>
        </p:spPr>
        <p:txBody>
          <a:bodyPr/>
          <a:lstStyle/>
          <a:p>
            <a:pPr/>
            <a:r>
              <a:t>Lets check it!</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9" name="How we can run them?"/>
          <p:cNvSpPr txBox="1"/>
          <p:nvPr>
            <p:ph type="title"/>
          </p:nvPr>
        </p:nvSpPr>
        <p:spPr>
          <a:prstGeom prst="rect">
            <a:avLst/>
          </a:prstGeom>
        </p:spPr>
        <p:txBody>
          <a:bodyPr/>
          <a:lstStyle/>
          <a:p>
            <a:pPr/>
            <a:r>
              <a:t>How we can run them?</a:t>
            </a:r>
          </a:p>
        </p:txBody>
      </p:sp>
      <p:sp>
        <p:nvSpPr>
          <p:cNvPr id="130" name="We can execute a shell script in two basic ways:…"/>
          <p:cNvSpPr txBox="1"/>
          <p:nvPr>
            <p:ph type="body" idx="1"/>
          </p:nvPr>
        </p:nvSpPr>
        <p:spPr>
          <a:prstGeom prst="rect">
            <a:avLst/>
          </a:prstGeom>
        </p:spPr>
        <p:txBody>
          <a:bodyPr/>
          <a:lstStyle/>
          <a:p>
            <a:pPr/>
            <a:r>
              <a:t>We can execute a shell script in two basic ways:</a:t>
            </a:r>
          </a:p>
          <a:p>
            <a:pPr/>
            <a:r>
              <a:t>The filename is used as an argument to the shell (as in bash myscript). This is most common for quick, simple tasks.</a:t>
            </a:r>
          </a:p>
          <a:p>
            <a:pPr/>
            <a:r>
              <a:t>The shell script may also have the name of the interpreter placed in the first line of the script preceded by #! (as in #!/bin/bash) and have the execute bit of the file containing the script set (using chmod +x filename). You can then run your script just like any other program in your path simply by typing the name of the script on the command line. </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lt" backwards="0">
                                    <p:tmAbs val="100"/>
                                  </p:iterate>
                                  <p:childTnLst>
                                    <p:set>
                                      <p:cBhvr>
                                        <p:cTn id="6" fill="hold"/>
                                        <p:tgtEl>
                                          <p:spTgt spid="130">
                                            <p:bg/>
                                          </p:spTgt>
                                        </p:tgtEl>
                                        <p:attrNameLst>
                                          <p:attrName>style.visibility</p:attrName>
                                        </p:attrNameLst>
                                      </p:cBhvr>
                                      <p:to>
                                        <p:strVal val="visible"/>
                                      </p:to>
                                    </p:set>
                                  </p:childTnLst>
                                </p:cTn>
                              </p:par>
                              <p:par>
                                <p:cTn id="7" presetClass="entr" nodeType="withEffect" presetSubtype="0" presetID="1" grpId="1" fill="hold">
                                  <p:stCondLst>
                                    <p:cond delay="0"/>
                                  </p:stCondLst>
                                  <p:iterate type="lt" backwards="0">
                                    <p:tmAbs val="100"/>
                                  </p:iterate>
                                  <p:childTnLst>
                                    <p:set>
                                      <p:cBhvr>
                                        <p:cTn id="8" fill="hold"/>
                                        <p:tgtEl>
                                          <p:spTgt spid="130">
                                            <p:txEl>
                                              <p:pRg st="0" end="0"/>
                                            </p:txEl>
                                          </p:spTgt>
                                        </p:tgtEl>
                                        <p:attrNameLst>
                                          <p:attrName>style.visibility</p:attrName>
                                        </p:attrNameLst>
                                      </p:cBhvr>
                                      <p:to>
                                        <p:strVal val="visible"/>
                                      </p:to>
                                    </p:set>
                                  </p:childTnLst>
                                </p:cTn>
                              </p:par>
                            </p:childTnLst>
                          </p:cTn>
                        </p:par>
                        <p:par>
                          <p:cTn id="9" fill="hold">
                            <p:stCondLst>
                              <p:cond delay="0"/>
                            </p:stCondLst>
                            <p:childTnLst>
                              <p:par>
                                <p:cTn id="10" presetClass="entr" nodeType="afterEffect" presetSubtype="0" presetID="1" grpId="1" fill="hold">
                                  <p:stCondLst>
                                    <p:cond delay="0"/>
                                  </p:stCondLst>
                                  <p:iterate type="lt" backwards="0">
                                    <p:tmAbs val="100"/>
                                  </p:iterate>
                                  <p:childTnLst>
                                    <p:set>
                                      <p:cBhvr>
                                        <p:cTn id="11" fill="hold"/>
                                        <p:tgtEl>
                                          <p:spTgt spid="130">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Class="entr" nodeType="clickEffect" presetSubtype="0" presetID="1" grpId="1" fill="hold">
                                  <p:stCondLst>
                                    <p:cond delay="0"/>
                                  </p:stCondLst>
                                  <p:iterate type="lt" backwards="0">
                                    <p:tmAbs val="100"/>
                                  </p:iterate>
                                  <p:childTnLst>
                                    <p:set>
                                      <p:cBhvr>
                                        <p:cTn id="15" fill="hold"/>
                                        <p:tgtEl>
                                          <p:spTgt spid="130">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30" grpId="1"/>
    </p:bldLst>
  </p:timing>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2" name="Some notes before we start…"/>
          <p:cNvSpPr txBox="1"/>
          <p:nvPr>
            <p:ph type="title"/>
          </p:nvPr>
        </p:nvSpPr>
        <p:spPr>
          <a:prstGeom prst="rect">
            <a:avLst/>
          </a:prstGeom>
        </p:spPr>
        <p:txBody>
          <a:bodyPr/>
          <a:lstStyle>
            <a:lvl1pPr defTabSz="484886">
              <a:defRPr sz="6600"/>
            </a:lvl1pPr>
          </a:lstStyle>
          <a:p>
            <a:pPr/>
            <a:r>
              <a:t>Some notes before we start…</a:t>
            </a:r>
          </a:p>
        </p:txBody>
      </p:sp>
      <p:sp>
        <p:nvSpPr>
          <p:cNvPr id="133" name="In some cases, you can place an echo statement at the beginning of lines within the body of a loop and surround the command with quotes. That way, rather than executing the code, you can see what will be executed without making any permanent changes.…"/>
          <p:cNvSpPr txBox="1"/>
          <p:nvPr>
            <p:ph type="body" idx="1"/>
          </p:nvPr>
        </p:nvSpPr>
        <p:spPr>
          <a:prstGeom prst="rect">
            <a:avLst/>
          </a:prstGeom>
        </p:spPr>
        <p:txBody>
          <a:bodyPr/>
          <a:lstStyle/>
          <a:p>
            <a:pPr marL="297815" indent="-297815" defTabSz="391413">
              <a:spcBef>
                <a:spcPts val="2800"/>
              </a:spcBef>
              <a:defRPr sz="2100"/>
            </a:pPr>
            <a:r>
              <a:t>In some cases, you can place an echo statement at the beginning of lines within the body of a loop and surround the command with quotes. That way, rather than executing the code, you can see what will be executed without making any permanent changes. </a:t>
            </a:r>
            <a:br/>
          </a:p>
          <a:p>
            <a:pPr marL="297815" indent="-297815" defTabSz="391413">
              <a:spcBef>
                <a:spcPts val="2800"/>
              </a:spcBef>
              <a:defRPr sz="2100"/>
            </a:pPr>
            <a:r>
              <a:t>To achieve the same goal, you can place dummy echo statements throughout the code. If these lines get printed, you know the correct logic branch is being taken. </a:t>
            </a:r>
            <a:br/>
          </a:p>
          <a:p>
            <a:pPr marL="297815" indent="-297815" defTabSz="391413">
              <a:spcBef>
                <a:spcPts val="2800"/>
              </a:spcBef>
              <a:defRPr sz="2100"/>
            </a:pPr>
            <a:r>
              <a:t>You can use set -x near the beginning of the script to display each command that is executed or launch your scripts using </a:t>
            </a:r>
            <a:br/>
            <a:r>
              <a:t>$ bash -x myscript </a:t>
            </a:r>
            <a:br/>
          </a:p>
          <a:p>
            <a:pPr marL="297815" indent="-297815" defTabSz="391413">
              <a:spcBef>
                <a:spcPts val="2800"/>
              </a:spcBef>
              <a:defRPr sz="2100"/>
            </a:pPr>
            <a:r>
              <a:t>Because useful scripts have a tendency to grow over time, keeping your code readable as you go along is extremely important. Do what you can to keep the logic of your code clean and easy to follow. </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5" name="Anything following the name of the script is referred to as a command-line argument.…"/>
          <p:cNvSpPr txBox="1"/>
          <p:nvPr>
            <p:ph type="body" idx="1"/>
          </p:nvPr>
        </p:nvSpPr>
        <p:spPr>
          <a:xfrm>
            <a:off x="952500" y="462610"/>
            <a:ext cx="11099800" cy="8828380"/>
          </a:xfrm>
          <a:prstGeom prst="rect">
            <a:avLst/>
          </a:prstGeom>
        </p:spPr>
        <p:txBody>
          <a:bodyPr/>
          <a:lstStyle/>
          <a:p>
            <a:pPr/>
            <a:r>
              <a:t>Anything following the name of the script is referred to as a command-line argument. </a:t>
            </a:r>
            <a:br/>
          </a:p>
          <a:p>
            <a:pPr/>
            <a:r>
              <a:t>The pound sign (#) prefaces comments and can take up an entire line or exist on the same line after script code.</a:t>
            </a:r>
          </a:p>
          <a:p>
            <a:pPr/>
            <a:r>
              <a:t>Variable names within shell scripts are case-sensitive and can be defined in the following manner: </a:t>
            </a:r>
            <a:br/>
            <a:r>
              <a:t>         </a:t>
            </a:r>
            <a:br/>
            <a:r>
              <a:t>NAME=value </a:t>
            </a:r>
          </a:p>
          <a:p>
            <a:pPr/>
            <a:r>
              <a:t> </a:t>
            </a:r>
            <a:r>
              <a:rPr>
                <a:solidFill>
                  <a:srgbClr val="FF2600"/>
                </a:solidFill>
              </a:rPr>
              <a:t>Be sure that the NAME and value touch the equal sign, without any spaces!!!!</a:t>
            </a:r>
            <a:r>
              <a:t> </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lt" backwards="0">
                                    <p:tmAbs val="100"/>
                                  </p:iterate>
                                  <p:childTnLst>
                                    <p:set>
                                      <p:cBhvr>
                                        <p:cTn id="6" fill="hold"/>
                                        <p:tgtEl>
                                          <p:spTgt spid="135">
                                            <p:bg/>
                                          </p:spTgt>
                                        </p:tgtEl>
                                        <p:attrNameLst>
                                          <p:attrName>style.visibility</p:attrName>
                                        </p:attrNameLst>
                                      </p:cBhvr>
                                      <p:to>
                                        <p:strVal val="visible"/>
                                      </p:to>
                                    </p:set>
                                  </p:childTnLst>
                                </p:cTn>
                              </p:par>
                              <p:par>
                                <p:cTn id="7" presetClass="entr" nodeType="withEffect" presetSubtype="0" presetID="1" grpId="1" fill="hold">
                                  <p:stCondLst>
                                    <p:cond delay="0"/>
                                  </p:stCondLst>
                                  <p:iterate type="lt" backwards="0">
                                    <p:tmAbs val="100"/>
                                  </p:iterate>
                                  <p:childTnLst>
                                    <p:set>
                                      <p:cBhvr>
                                        <p:cTn id="8" fill="hold"/>
                                        <p:tgtEl>
                                          <p:spTgt spid="135">
                                            <p:txEl>
                                              <p:pRg st="0" end="0"/>
                                            </p:txEl>
                                          </p:spTgt>
                                        </p:tgtEl>
                                        <p:attrNameLst>
                                          <p:attrName>style.visibility</p:attrName>
                                        </p:attrNameLst>
                                      </p:cBhvr>
                                      <p:to>
                                        <p:strVal val="visible"/>
                                      </p:to>
                                    </p:set>
                                  </p:childTnLst>
                                </p:cTn>
                              </p:par>
                            </p:childTnLst>
                          </p:cTn>
                        </p:par>
                        <p:par>
                          <p:cTn id="9" fill="hold">
                            <p:stCondLst>
                              <p:cond delay="0"/>
                            </p:stCondLst>
                            <p:childTnLst>
                              <p:par>
                                <p:cTn id="10" presetClass="entr" nodeType="afterEffect" presetSubtype="0" presetID="1" grpId="1" fill="hold">
                                  <p:stCondLst>
                                    <p:cond delay="0"/>
                                  </p:stCondLst>
                                  <p:iterate type="lt" backwards="0">
                                    <p:tmAbs val="100"/>
                                  </p:iterate>
                                  <p:childTnLst>
                                    <p:set>
                                      <p:cBhvr>
                                        <p:cTn id="11" fill="hold"/>
                                        <p:tgtEl>
                                          <p:spTgt spid="135">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Class="entr" nodeType="clickEffect" presetSubtype="0" presetID="1" grpId="1" fill="hold">
                                  <p:stCondLst>
                                    <p:cond delay="0"/>
                                  </p:stCondLst>
                                  <p:iterate type="lt" backwards="0">
                                    <p:tmAbs val="100"/>
                                  </p:iterate>
                                  <p:childTnLst>
                                    <p:set>
                                      <p:cBhvr>
                                        <p:cTn id="15" fill="hold"/>
                                        <p:tgtEl>
                                          <p:spTgt spid="135">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Class="entr" nodeType="clickEffect" presetSubtype="0" presetID="1" grpId="1" fill="hold">
                                  <p:stCondLst>
                                    <p:cond delay="0"/>
                                  </p:stCondLst>
                                  <p:iterate type="lt" backwards="0">
                                    <p:tmAbs val="100"/>
                                  </p:iterate>
                                  <p:childTnLst>
                                    <p:set>
                                      <p:cBhvr>
                                        <p:cTn id="19" fill="hold"/>
                                        <p:tgtEl>
                                          <p:spTgt spid="135">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35" grpId="1"/>
    </p:bldLst>
  </p:timing>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7" name="Variables can contain the output of a command or command sequence. You can accomplish this by preceding the command with a dollar sign and open parenthesis, and following it with a closing parenthesis.…"/>
          <p:cNvSpPr txBox="1"/>
          <p:nvPr>
            <p:ph type="body" idx="1"/>
          </p:nvPr>
        </p:nvSpPr>
        <p:spPr>
          <a:xfrm>
            <a:off x="952500" y="462610"/>
            <a:ext cx="11099800" cy="8828380"/>
          </a:xfrm>
          <a:prstGeom prst="rect">
            <a:avLst/>
          </a:prstGeom>
        </p:spPr>
        <p:txBody>
          <a:bodyPr/>
          <a:lstStyle/>
          <a:p>
            <a:pPr/>
            <a:r>
              <a:t>Variables can contain the output of a command or command sequence. You can accomplish this by preceding the command with a dollar sign and open parenthesis, and following it with a closing parenthesis. </a:t>
            </a:r>
            <a:br/>
          </a:p>
          <a:p>
            <a:pPr/>
            <a:r>
              <a:t>MYDATE=$(date) assigns the output from the date command to the MYDATE variable.  </a:t>
            </a:r>
          </a:p>
          <a:p>
            <a:pPr/>
            <a:r>
              <a:t>Enclosing the command in backticks (`) can have the same effect. </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lt" backwards="0">
                                    <p:tmAbs val="100"/>
                                  </p:iterate>
                                  <p:childTnLst>
                                    <p:set>
                                      <p:cBhvr>
                                        <p:cTn id="6" fill="hold"/>
                                        <p:tgtEl>
                                          <p:spTgt spid="137">
                                            <p:bg/>
                                          </p:spTgt>
                                        </p:tgtEl>
                                        <p:attrNameLst>
                                          <p:attrName>style.visibility</p:attrName>
                                        </p:attrNameLst>
                                      </p:cBhvr>
                                      <p:to>
                                        <p:strVal val="visible"/>
                                      </p:to>
                                    </p:set>
                                  </p:childTnLst>
                                </p:cTn>
                              </p:par>
                              <p:par>
                                <p:cTn id="7" presetClass="entr" nodeType="withEffect" presetSubtype="0" presetID="1" grpId="1" fill="hold">
                                  <p:stCondLst>
                                    <p:cond delay="0"/>
                                  </p:stCondLst>
                                  <p:iterate type="lt" backwards="0">
                                    <p:tmAbs val="100"/>
                                  </p:iterate>
                                  <p:childTnLst>
                                    <p:set>
                                      <p:cBhvr>
                                        <p:cTn id="8" fill="hold"/>
                                        <p:tgtEl>
                                          <p:spTgt spid="137">
                                            <p:txEl>
                                              <p:pRg st="0" end="0"/>
                                            </p:txEl>
                                          </p:spTgt>
                                        </p:tgtEl>
                                        <p:attrNameLst>
                                          <p:attrName>style.visibility</p:attrName>
                                        </p:attrNameLst>
                                      </p:cBhvr>
                                      <p:to>
                                        <p:strVal val="visible"/>
                                      </p:to>
                                    </p:set>
                                  </p:childTnLst>
                                </p:cTn>
                              </p:par>
                            </p:childTnLst>
                          </p:cTn>
                        </p:par>
                        <p:par>
                          <p:cTn id="9" fill="hold">
                            <p:stCondLst>
                              <p:cond delay="0"/>
                            </p:stCondLst>
                            <p:childTnLst>
                              <p:par>
                                <p:cTn id="10" presetClass="entr" nodeType="afterEffect" presetSubtype="0" presetID="1" grpId="1" fill="hold">
                                  <p:stCondLst>
                                    <p:cond delay="0"/>
                                  </p:stCondLst>
                                  <p:iterate type="lt" backwards="0">
                                    <p:tmAbs val="100"/>
                                  </p:iterate>
                                  <p:childTnLst>
                                    <p:set>
                                      <p:cBhvr>
                                        <p:cTn id="11" fill="hold"/>
                                        <p:tgtEl>
                                          <p:spTgt spid="137">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Class="entr" nodeType="clickEffect" presetSubtype="0" presetID="1" grpId="1" fill="hold">
                                  <p:stCondLst>
                                    <p:cond delay="0"/>
                                  </p:stCondLst>
                                  <p:iterate type="lt" backwards="0">
                                    <p:tmAbs val="100"/>
                                  </p:iterate>
                                  <p:childTnLst>
                                    <p:set>
                                      <p:cBhvr>
                                        <p:cTn id="15" fill="hold"/>
                                        <p:tgtEl>
                                          <p:spTgt spid="137">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37" grpId="1"/>
    </p:bldLst>
  </p:timing>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9" name="Escaping Special Shell Characters…"/>
          <p:cNvSpPr txBox="1"/>
          <p:nvPr>
            <p:ph type="body" idx="1"/>
          </p:nvPr>
        </p:nvSpPr>
        <p:spPr>
          <a:xfrm>
            <a:off x="952500" y="462610"/>
            <a:ext cx="11099800" cy="8828380"/>
          </a:xfrm>
          <a:prstGeom prst="rect">
            <a:avLst/>
          </a:prstGeom>
        </p:spPr>
        <p:txBody>
          <a:bodyPr/>
          <a:lstStyle/>
          <a:p>
            <a:pPr/>
            <a:r>
              <a:t>Escaping Special Shell Characters </a:t>
            </a:r>
          </a:p>
          <a:p>
            <a:pPr/>
            <a:r>
              <a:t>Typing echo '$HOME' or echo \$HOME would literally show $HOME on the screen. So, if you want to have the shell interpret a single character literally, precede it with a backslash (\). To have a whole set of characters interpreted literally, surround those characters with single quotes ('). </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lt" backwards="0">
                                    <p:tmAbs val="100"/>
                                  </p:iterate>
                                  <p:childTnLst>
                                    <p:set>
                                      <p:cBhvr>
                                        <p:cTn id="6" fill="hold"/>
                                        <p:tgtEl>
                                          <p:spTgt spid="139">
                                            <p:bg/>
                                          </p:spTgt>
                                        </p:tgtEl>
                                        <p:attrNameLst>
                                          <p:attrName>style.visibility</p:attrName>
                                        </p:attrNameLst>
                                      </p:cBhvr>
                                      <p:to>
                                        <p:strVal val="visible"/>
                                      </p:to>
                                    </p:set>
                                  </p:childTnLst>
                                </p:cTn>
                              </p:par>
                              <p:par>
                                <p:cTn id="7" presetClass="entr" nodeType="withEffect" presetSubtype="0" presetID="1" grpId="1" fill="hold">
                                  <p:stCondLst>
                                    <p:cond delay="0"/>
                                  </p:stCondLst>
                                  <p:iterate type="lt" backwards="0">
                                    <p:tmAbs val="100"/>
                                  </p:iterate>
                                  <p:childTnLst>
                                    <p:set>
                                      <p:cBhvr>
                                        <p:cTn id="8" fill="hold"/>
                                        <p:tgtEl>
                                          <p:spTgt spid="139">
                                            <p:txEl>
                                              <p:pRg st="0" end="0"/>
                                            </p:txEl>
                                          </p:spTgt>
                                        </p:tgtEl>
                                        <p:attrNameLst>
                                          <p:attrName>style.visibility</p:attrName>
                                        </p:attrNameLst>
                                      </p:cBhvr>
                                      <p:to>
                                        <p:strVal val="visible"/>
                                      </p:to>
                                    </p:set>
                                  </p:childTnLst>
                                </p:cTn>
                              </p:par>
                            </p:childTnLst>
                          </p:cTn>
                        </p:par>
                        <p:par>
                          <p:cTn id="9" fill="hold">
                            <p:stCondLst>
                              <p:cond delay="0"/>
                            </p:stCondLst>
                            <p:childTnLst>
                              <p:par>
                                <p:cTn id="10" presetClass="entr" nodeType="afterEffect" presetSubtype="0" presetID="1" grpId="1" fill="hold">
                                  <p:stCondLst>
                                    <p:cond delay="0"/>
                                  </p:stCondLst>
                                  <p:iterate type="lt" backwards="0">
                                    <p:tmAbs val="100"/>
                                  </p:iterate>
                                  <p:childTnLst>
                                    <p:set>
                                      <p:cBhvr>
                                        <p:cTn id="11" fill="hold"/>
                                        <p:tgtEl>
                                          <p:spTgt spid="139">
                                            <p:txEl>
                                              <p:pRg st="1" end="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39" grpId="1"/>
    </p:bldLst>
  </p:timing>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A7A7A7"/>
      </a:dk2>
      <a:lt2>
        <a:srgbClr val="535353"/>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a:ea typeface="Helvetica"/>
        <a:cs typeface="Helvetica"/>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A7A7A7"/>
      </a:dk2>
      <a:lt2>
        <a:srgbClr val="535353"/>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a:ea typeface="Helvetica"/>
        <a:cs typeface="Helvetica"/>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