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  <p:sldId id="293" r:id="rId33"/>
    <p:sldId id="294" r:id="rId34"/>
    <p:sldId id="296" r:id="rId35"/>
    <p:sldId id="297" r:id="rId36"/>
    <p:sldId id="299" r:id="rId37"/>
    <p:sldId id="298" r:id="rId38"/>
    <p:sldId id="300" r:id="rId39"/>
    <p:sldId id="302" r:id="rId40"/>
    <p:sldId id="303" r:id="rId41"/>
    <p:sldId id="304" r:id="rId42"/>
    <p:sldId id="306" r:id="rId43"/>
    <p:sldId id="307" r:id="rId44"/>
    <p:sldId id="308" r:id="rId45"/>
    <p:sldId id="309" r:id="rId46"/>
    <p:sldId id="310" r:id="rId47"/>
    <p:sldId id="311" r:id="rId48"/>
    <p:sldId id="31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79" d="100"/>
          <a:sy n="79" d="100"/>
        </p:scale>
        <p:origin x="126" y="7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 based </a:t>
            </a:r>
            <a:r>
              <a:rPr lang="en-US" dirty="0">
                <a:solidFill>
                  <a:schemeClr val="accent6"/>
                </a:solidFill>
              </a:rPr>
              <a:t>on which desktop </a:t>
            </a:r>
            <a:r>
              <a:rPr lang="en-US" dirty="0" smtClean="0">
                <a:solidFill>
                  <a:schemeClr val="accent6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the display manager </a:t>
            </a:r>
            <a:r>
              <a:rPr lang="en-US" dirty="0" smtClean="0">
                <a:solidFill>
                  <a:schemeClr val="accent6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Linux_filesystem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"/>
            <a:ext cx="9601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Main Idea: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Every thing in linux is </a:t>
            </a: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 it’s not it’s 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process.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 the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 in Linux, it would look like an upside-down </a:t>
            </a:r>
            <a:r>
              <a:rPr lang="en-US" dirty="0" smtClean="0">
                <a:solidFill>
                  <a:schemeClr val="accent3"/>
                </a:solidFill>
              </a:rPr>
              <a:t>tree</a:t>
            </a:r>
            <a:r>
              <a:rPr lang="en-US" dirty="0" smtClean="0">
                <a:solidFill>
                  <a:schemeClr val="accent1"/>
                </a:solidFill>
              </a:rPr>
              <a:t> . </a:t>
            </a:r>
            <a:r>
              <a:rPr lang="en-US" dirty="0" smtClean="0">
                <a:solidFill>
                  <a:schemeClr val="accent3"/>
                </a:solidFill>
              </a:rPr>
              <a:t>At </a:t>
            </a:r>
            <a:r>
              <a:rPr lang="en-US" dirty="0">
                <a:solidFill>
                  <a:schemeClr val="accent3"/>
                </a:solidFill>
              </a:rPr>
              <a:t>the top</a:t>
            </a:r>
            <a:r>
              <a:rPr lang="en-US" dirty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root directory represented </a:t>
            </a:r>
            <a:r>
              <a:rPr lang="en-US" dirty="0" smtClean="0">
                <a:solidFill>
                  <a:schemeClr val="accent3"/>
                </a:solidFill>
              </a:rPr>
              <a:t>/ 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cdrom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etc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lib64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media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proc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run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srv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tmp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usr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7600" y="1676400"/>
            <a:ext cx="5632311" cy="6513731"/>
            <a:chOff x="3719899" y="2401669"/>
            <a:chExt cx="5632311" cy="6513731"/>
          </a:xfrm>
        </p:grpSpPr>
        <p:sp>
          <p:nvSpPr>
            <p:cNvPr id="5" name="Rectangle 4"/>
            <p:cNvSpPr/>
            <p:nvPr/>
          </p:nvSpPr>
          <p:spPr>
            <a:xfrm rot="5400000">
              <a:off x="3488055" y="305124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├── </a:t>
              </a:r>
              <a:r>
                <a:rPr lang="en-US" dirty="0">
                  <a:solidFill>
                    <a:schemeClr val="accent1"/>
                  </a:solidFill>
                </a:rPr>
                <a:t>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boot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cdrom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dev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etc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lib64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media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opt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proc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run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snap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srv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sys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tmp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usr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└── var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265" y="2401669"/>
              <a:ext cx="2455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0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2590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/bin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bash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Cat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mknod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echo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lsblk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Bin contains the </a:t>
            </a:r>
            <a:r>
              <a:rPr lang="en-US" dirty="0">
                <a:solidFill>
                  <a:schemeClr val="accent3"/>
                </a:solidFill>
              </a:rPr>
              <a:t>system binary files </a:t>
            </a:r>
            <a:r>
              <a:rPr lang="en-US" dirty="0">
                <a:solidFill>
                  <a:schemeClr val="accent1"/>
                </a:solidFill>
              </a:rPr>
              <a:t>that are </a:t>
            </a:r>
            <a:r>
              <a:rPr lang="en-US" dirty="0">
                <a:solidFill>
                  <a:schemeClr val="accent3"/>
                </a:solidFill>
              </a:rPr>
              <a:t>essential for general operation of your computer</a:t>
            </a:r>
            <a:r>
              <a:rPr lang="en-US" dirty="0">
                <a:solidFill>
                  <a:schemeClr val="accent1"/>
                </a:solidFill>
              </a:rPr>
              <a:t>. These exectuable files are the next line after the system kernel. Withtout these you can’t do a whole lot of anything on your </a:t>
            </a:r>
            <a:r>
              <a:rPr lang="en-US" dirty="0" smtClean="0">
                <a:solidFill>
                  <a:schemeClr val="accent1"/>
                </a:solidFill>
              </a:rPr>
              <a:t>computer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981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Programs are </a:t>
            </a:r>
            <a:r>
              <a:rPr lang="en-US" dirty="0">
                <a:solidFill>
                  <a:schemeClr val="accent1"/>
                </a:solidFill>
              </a:rPr>
              <a:t>shared by the system, the system administrator and the users.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253599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lot of these binaries will be discussed during the course.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/boot</a:t>
            </a:r>
            <a:endParaRPr lang="en-US" sz="2500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grub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vmlinuz-4.15.0-46-generic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initrd.img-4.15.0-46-generic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config-4.15.0-20-generic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config-4.15.0-46-generic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memtest86+.bin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memtest86+.elf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memtest86+_multiboot.bin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System.map-4.15.0-46-generic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62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 smtClean="0">
                <a:solidFill>
                  <a:schemeClr val="accent6"/>
                </a:solidFill>
              </a:rPr>
              <a:t>rub ─</a:t>
            </a:r>
            <a:r>
              <a:rPr lang="en-US" dirty="0" smtClean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3"/>
                </a:solidFill>
              </a:rPr>
              <a:t>grand 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nified boot </a:t>
            </a:r>
            <a:r>
              <a:rPr lang="en-US" dirty="0">
                <a:solidFill>
                  <a:schemeClr val="accent3"/>
                </a:solidFill>
              </a:rPr>
              <a:t>loader </a:t>
            </a:r>
            <a:r>
              <a:rPr lang="en-US" dirty="0">
                <a:solidFill>
                  <a:schemeClr val="accent1"/>
                </a:solidFill>
              </a:rPr>
              <a:t>and is an attempt to get rid of the many different boot-loaders </a:t>
            </a:r>
            <a:r>
              <a:rPr lang="en-US" dirty="0" smtClean="0">
                <a:solidFill>
                  <a:schemeClr val="accent1"/>
                </a:solidFill>
              </a:rPr>
              <a:t>we know </a:t>
            </a:r>
            <a:r>
              <a:rPr lang="en-US" dirty="0">
                <a:solidFill>
                  <a:schemeClr val="accent1"/>
                </a:solidFill>
              </a:rPr>
              <a:t>today.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144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Open Sans"/>
              </a:rPr>
              <a:t>v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mlinuz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stands for </a:t>
            </a:r>
            <a:r>
              <a:rPr lang="en-US" dirty="0">
                <a:solidFill>
                  <a:schemeClr val="accent3"/>
                </a:solidFill>
              </a:rPr>
              <a:t>virtual memory </a:t>
            </a:r>
            <a:r>
              <a:rPr lang="en-US" dirty="0" smtClean="0">
                <a:solidFill>
                  <a:schemeClr val="accent3"/>
                </a:solidFill>
              </a:rPr>
              <a:t>linux </a:t>
            </a:r>
            <a:r>
              <a:rPr lang="en-US" dirty="0">
                <a:solidFill>
                  <a:schemeClr val="accent3"/>
                </a:solidFill>
              </a:rPr>
              <a:t>kernel </a:t>
            </a:r>
            <a:r>
              <a:rPr lang="en-US" dirty="0" smtClean="0">
                <a:solidFill>
                  <a:schemeClr val="accent3"/>
                </a:solidFill>
              </a:rPr>
              <a:t>zipped</a:t>
            </a:r>
            <a:r>
              <a:rPr lang="en-US" dirty="0" smtClean="0">
                <a:solidFill>
                  <a:schemeClr val="accent1"/>
                </a:solidFill>
              </a:rPr>
              <a:t>. vmlinuz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compressed Linux Kernel image </a:t>
            </a:r>
            <a:r>
              <a:rPr lang="en-US" dirty="0">
                <a:solidFill>
                  <a:schemeClr val="accent1"/>
                </a:solidFill>
              </a:rPr>
              <a:t>which is </a:t>
            </a:r>
            <a:r>
              <a:rPr lang="en-US" dirty="0">
                <a:solidFill>
                  <a:schemeClr val="accent3"/>
                </a:solidFill>
              </a:rPr>
              <a:t>used at </a:t>
            </a:r>
            <a:r>
              <a:rPr lang="en-US" dirty="0">
                <a:solidFill>
                  <a:schemeClr val="accent1"/>
                </a:solidFill>
              </a:rPr>
              <a:t>the time of </a:t>
            </a:r>
            <a:r>
              <a:rPr lang="en-US" dirty="0">
                <a:solidFill>
                  <a:schemeClr val="accent3"/>
                </a:solidFill>
              </a:rPr>
              <a:t>booting </a:t>
            </a:r>
            <a:r>
              <a:rPr lang="en-US" dirty="0">
                <a:solidFill>
                  <a:schemeClr val="accent1"/>
                </a:solidFill>
              </a:rPr>
              <a:t>Linux operating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44733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initrd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 </a:t>
            </a:r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>
                <a:solidFill>
                  <a:schemeClr val="accent3"/>
                </a:solidFill>
              </a:rPr>
              <a:t>Initializing RAM Disk </a:t>
            </a:r>
            <a:r>
              <a:rPr lang="en-US" dirty="0">
                <a:solidFill>
                  <a:schemeClr val="accent1"/>
                </a:solidFill>
              </a:rPr>
              <a:t>which loads </a:t>
            </a:r>
            <a:r>
              <a:rPr lang="en-US" dirty="0">
                <a:solidFill>
                  <a:schemeClr val="accent3"/>
                </a:solidFill>
              </a:rPr>
              <a:t>temporary</a:t>
            </a:r>
            <a:r>
              <a:rPr lang="en-US" dirty="0">
                <a:solidFill>
                  <a:schemeClr val="accent1"/>
                </a:solidFill>
              </a:rPr>
              <a:t> file system in to </a:t>
            </a:r>
            <a:r>
              <a:rPr lang="en-US" dirty="0">
                <a:solidFill>
                  <a:schemeClr val="accent3"/>
                </a:solidFill>
              </a:rPr>
              <a:t>RAM</a:t>
            </a:r>
            <a:r>
              <a:rPr lang="en-US" dirty="0">
                <a:solidFill>
                  <a:schemeClr val="accent1"/>
                </a:solidFill>
              </a:rPr>
              <a:t> at the time of </a:t>
            </a:r>
            <a:r>
              <a:rPr lang="en-US" dirty="0">
                <a:solidFill>
                  <a:schemeClr val="accent3"/>
                </a:solidFill>
              </a:rPr>
              <a:t>booting</a:t>
            </a:r>
            <a:r>
              <a:rPr lang="en-US" dirty="0">
                <a:solidFill>
                  <a:schemeClr val="accent1"/>
                </a:solidFill>
              </a:rPr>
              <a:t> process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actual file system mounting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This file is loaded by your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image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7238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System.map </a:t>
            </a:r>
            <a:r>
              <a:rPr lang="en-US" dirty="0" smtClean="0">
                <a:solidFill>
                  <a:schemeClr val="accent6"/>
                </a:solidFill>
              </a:rPr>
              <a:t>─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map file </a:t>
            </a:r>
            <a:r>
              <a:rPr lang="en-US" dirty="0">
                <a:solidFill>
                  <a:schemeClr val="accent1"/>
                </a:solidFill>
              </a:rPr>
              <a:t>used by kernel. This file contains </a:t>
            </a:r>
            <a:r>
              <a:rPr lang="en-US" dirty="0">
                <a:solidFill>
                  <a:schemeClr val="accent3"/>
                </a:solidFill>
              </a:rPr>
              <a:t>memory location mapped</a:t>
            </a:r>
            <a:r>
              <a:rPr lang="en-US" dirty="0">
                <a:solidFill>
                  <a:schemeClr val="accent1"/>
                </a:solidFill>
              </a:rPr>
              <a:t> to the </a:t>
            </a:r>
            <a:r>
              <a:rPr lang="en-US" dirty="0">
                <a:solidFill>
                  <a:schemeClr val="accent3"/>
                </a:solidFill>
              </a:rPr>
              <a:t>kernel variables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>
                <a:solidFill>
                  <a:schemeClr val="accent1"/>
                </a:solidFill>
              </a:rPr>
              <a:t>. Again this file is used by </a:t>
            </a:r>
            <a:r>
              <a:rPr lang="en-US" dirty="0">
                <a:solidFill>
                  <a:schemeClr val="accent3"/>
                </a:solidFill>
              </a:rPr>
              <a:t>vmlinuz</a:t>
            </a:r>
            <a:r>
              <a:rPr lang="en-US" dirty="0">
                <a:solidFill>
                  <a:schemeClr val="accent1"/>
                </a:solidFill>
              </a:rPr>
              <a:t> kernel image </a:t>
            </a:r>
            <a:r>
              <a:rPr lang="en-US" dirty="0">
                <a:solidFill>
                  <a:schemeClr val="accent3"/>
                </a:solidFill>
              </a:rPr>
              <a:t>at the time of booting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set symbol </a:t>
            </a:r>
            <a:r>
              <a:rPr lang="en-US" dirty="0" smtClean="0">
                <a:solidFill>
                  <a:schemeClr val="accent3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/cdrom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CD-Roms</a:t>
            </a:r>
            <a:r>
              <a:rPr lang="en-US" dirty="0">
                <a:solidFill>
                  <a:schemeClr val="accent1"/>
                </a:solidFill>
              </a:rPr>
              <a:t> can be mounted to this folder but it is not in the </a:t>
            </a:r>
            <a:r>
              <a:rPr lang="en-US" dirty="0">
                <a:solidFill>
                  <a:schemeClr val="accent3"/>
                </a:solidFill>
              </a:rPr>
              <a:t>official Linux Filesystem </a:t>
            </a:r>
            <a:r>
              <a:rPr lang="en-US" dirty="0">
                <a:solidFill>
                  <a:schemeClr val="accent1"/>
                </a:solidFill>
              </a:rPr>
              <a:t>Hierarchy. CD-Roms should be mounted under </a:t>
            </a:r>
            <a:r>
              <a:rPr lang="en-US" b="1" dirty="0">
                <a:solidFill>
                  <a:schemeClr val="accent3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loop0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null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random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tty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zero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└── ...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representing </a:t>
            </a:r>
            <a:r>
              <a:rPr lang="en-US" dirty="0">
                <a:solidFill>
                  <a:schemeClr val="accent3"/>
                </a:solidFill>
              </a:rPr>
              <a:t>access points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devices</a:t>
            </a:r>
            <a:r>
              <a:rPr lang="en-US" dirty="0">
                <a:solidFill>
                  <a:schemeClr val="accent1"/>
                </a:solidFill>
              </a:rPr>
              <a:t> on your systems. </a:t>
            </a:r>
            <a:r>
              <a:rPr lang="en-US" dirty="0" smtClean="0">
                <a:solidFill>
                  <a:schemeClr val="accent1"/>
                </a:solidFill>
              </a:rPr>
              <a:t>These include </a:t>
            </a:r>
            <a:r>
              <a:rPr lang="en-US" dirty="0">
                <a:solidFill>
                  <a:schemeClr val="accent1"/>
                </a:solidFill>
              </a:rPr>
              <a:t>terminal devices (tty*), ﬂ oppy disks (fd*), hard disks </a:t>
            </a:r>
            <a:r>
              <a:rPr lang="en-US" dirty="0" smtClean="0">
                <a:solidFill>
                  <a:schemeClr val="accent1"/>
                </a:solidFill>
              </a:rPr>
              <a:t>(sd</a:t>
            </a:r>
            <a:r>
              <a:rPr lang="en-US" dirty="0">
                <a:solidFill>
                  <a:schemeClr val="accent1"/>
                </a:solidFill>
              </a:rPr>
              <a:t>*), </a:t>
            </a:r>
            <a:r>
              <a:rPr lang="en-US" dirty="0" smtClean="0">
                <a:solidFill>
                  <a:schemeClr val="accent1"/>
                </a:solidFill>
              </a:rPr>
              <a:t>RAM (ram</a:t>
            </a:r>
            <a:r>
              <a:rPr lang="en-US" dirty="0">
                <a:solidFill>
                  <a:schemeClr val="accent1"/>
                </a:solidFill>
              </a:rPr>
              <a:t>*), and CD-ROM (cd*). Users can access these devices directly through </a:t>
            </a:r>
            <a:r>
              <a:rPr lang="en-US" dirty="0" smtClean="0">
                <a:solidFill>
                  <a:schemeClr val="accent1"/>
                </a:solidFill>
              </a:rPr>
              <a:t>these device </a:t>
            </a:r>
            <a:r>
              <a:rPr lang="en-US" dirty="0">
                <a:solidFill>
                  <a:schemeClr val="accent1"/>
                </a:solidFill>
              </a:rPr>
              <a:t>ﬁ </a:t>
            </a:r>
            <a:r>
              <a:rPr lang="en-US" dirty="0" smtClean="0">
                <a:solidFill>
                  <a:schemeClr val="accent1"/>
                </a:solidFill>
              </a:rPr>
              <a:t>les.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84595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Every </a:t>
            </a:r>
            <a:r>
              <a:rPr lang="en-US" dirty="0" smtClean="0">
                <a:solidFill>
                  <a:schemeClr val="accent3"/>
                </a:solidFill>
              </a:rPr>
              <a:t>hard drive </a:t>
            </a:r>
            <a:r>
              <a:rPr lang="en-US" dirty="0" smtClean="0">
                <a:solidFill>
                  <a:schemeClr val="accent1"/>
                </a:solidFill>
              </a:rPr>
              <a:t>is shown as </a:t>
            </a:r>
            <a:r>
              <a:rPr lang="en-US" dirty="0" smtClean="0">
                <a:solidFill>
                  <a:schemeClr val="accent3"/>
                </a:solidFill>
              </a:rPr>
              <a:t>sd[x]</a:t>
            </a:r>
            <a:r>
              <a:rPr lang="en-US" dirty="0" smtClean="0">
                <a:solidFill>
                  <a:schemeClr val="accent1"/>
                </a:solidFill>
              </a:rPr>
              <a:t> and every partition is shown ad </a:t>
            </a:r>
            <a:r>
              <a:rPr lang="en-US" dirty="0" smtClean="0">
                <a:solidFill>
                  <a:schemeClr val="accent3"/>
                </a:solidFill>
              </a:rPr>
              <a:t>sd[x][n]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599902"/>
            <a:ext cx="243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etc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docker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fstab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dpkg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java-8-openjdk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mysql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python3.6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hostname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ssh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ufw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vim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X11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xdg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apt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administrative </a:t>
            </a:r>
            <a:r>
              <a:rPr lang="en-US" dirty="0" smtClean="0">
                <a:solidFill>
                  <a:schemeClr val="accent3"/>
                </a:solidFill>
              </a:rPr>
              <a:t>conﬁguration</a:t>
            </a:r>
            <a:r>
              <a:rPr lang="en-US" dirty="0" smtClean="0">
                <a:solidFill>
                  <a:schemeClr val="accent1"/>
                </a:solidFill>
              </a:rPr>
              <a:t> ﬁles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Most of these </a:t>
            </a:r>
            <a:r>
              <a:rPr lang="en-US" dirty="0" smtClean="0">
                <a:solidFill>
                  <a:schemeClr val="accent3"/>
                </a:solidFill>
              </a:rPr>
              <a:t>ﬁles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smtClean="0">
                <a:solidFill>
                  <a:schemeClr val="accent3"/>
                </a:solidFill>
              </a:rPr>
              <a:t>plaintext </a:t>
            </a:r>
            <a:r>
              <a:rPr lang="en-US" dirty="0" smtClean="0">
                <a:solidFill>
                  <a:schemeClr val="accent1"/>
                </a:solidFill>
              </a:rPr>
              <a:t>ﬁles </a:t>
            </a:r>
            <a:r>
              <a:rPr lang="en-US" dirty="0">
                <a:solidFill>
                  <a:schemeClr val="accent1"/>
                </a:solidFill>
              </a:rPr>
              <a:t>that can be edited with any text editor if the user has proper permission.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246233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3"/>
                </a:solidFill>
              </a:rPr>
              <a:t>Every program makes </a:t>
            </a:r>
            <a:r>
              <a:rPr lang="en-US" dirty="0" smtClean="0">
                <a:solidFill>
                  <a:schemeClr val="accent1"/>
                </a:solidFill>
              </a:rPr>
              <a:t>a file in etc folder.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255" y="1752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>
                <a:solidFill>
                  <a:schemeClr val="accent1"/>
                </a:solidFill>
              </a:rPr>
              <a:t>example, the </a:t>
            </a:r>
            <a:r>
              <a:rPr lang="en-US" dirty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1"/>
                </a:solidFill>
              </a:rPr>
              <a:t> that contain the </a:t>
            </a:r>
            <a:r>
              <a:rPr lang="en-US" dirty="0">
                <a:solidFill>
                  <a:schemeClr val="accent3"/>
                </a:solidFill>
              </a:rPr>
              <a:t>name of your system</a:t>
            </a:r>
            <a:r>
              <a:rPr lang="en-US" dirty="0">
                <a:solidFill>
                  <a:schemeClr val="accent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users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their </a:t>
            </a:r>
            <a:r>
              <a:rPr lang="en-US" dirty="0" smtClean="0">
                <a:solidFill>
                  <a:schemeClr val="accent3"/>
                </a:solidFill>
              </a:rPr>
              <a:t>passwords</a:t>
            </a:r>
            <a:r>
              <a:rPr lang="en-US" dirty="0">
                <a:solidFill>
                  <a:schemeClr val="accent1"/>
                </a:solidFill>
              </a:rPr>
              <a:t>, the names of machines on your network and when and </a:t>
            </a:r>
            <a:r>
              <a:rPr lang="en-US" dirty="0">
                <a:solidFill>
                  <a:schemeClr val="accent3"/>
                </a:solidFill>
              </a:rPr>
              <a:t>where </a:t>
            </a:r>
            <a:r>
              <a:rPr lang="en-US" dirty="0" smtClean="0">
                <a:solidFill>
                  <a:schemeClr val="accent3"/>
                </a:solidFill>
              </a:rPr>
              <a:t>the partitions </a:t>
            </a:r>
            <a:r>
              <a:rPr lang="en-US" dirty="0">
                <a:solidFill>
                  <a:schemeClr val="accent1"/>
                </a:solidFill>
              </a:rPr>
              <a:t>on your hard disks should be mounted are all in here</a:t>
            </a:r>
          </a:p>
        </p:txBody>
      </p:sp>
    </p:spTree>
    <p:extLst>
      <p:ext uri="{BB962C8B-B14F-4D97-AF65-F5344CB8AC3E}">
        <p14:creationId xmlns:p14="http://schemas.microsoft.com/office/powerpoint/2010/main" val="40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apparmor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brltty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crda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hdparm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init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klibc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linux-sound-base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lsb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modprobe.d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netplan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systemd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terminfo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</a:t>
            </a:r>
            <a:r>
              <a:rPr lang="en-US" dirty="0">
                <a:solidFill>
                  <a:schemeClr val="accent1"/>
                </a:solidFill>
              </a:rPr>
              <a:t>ufw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library is an </a:t>
            </a:r>
            <a:r>
              <a:rPr lang="en-US" dirty="0">
                <a:solidFill>
                  <a:schemeClr val="accent3"/>
                </a:solidFill>
              </a:rPr>
              <a:t>assortment</a:t>
            </a:r>
            <a:r>
              <a:rPr lang="en-US" dirty="0">
                <a:solidFill>
                  <a:schemeClr val="accent1"/>
                </a:solidFill>
              </a:rPr>
              <a:t> of </a:t>
            </a:r>
            <a:r>
              <a:rPr lang="en-US" dirty="0">
                <a:solidFill>
                  <a:schemeClr val="accent3"/>
                </a:solidFill>
              </a:rPr>
              <a:t>pre-compiled</a:t>
            </a:r>
            <a:r>
              <a:rPr lang="en-US" dirty="0">
                <a:solidFill>
                  <a:schemeClr val="accent1"/>
                </a:solidFill>
              </a:rPr>
              <a:t> pieces of code that can be reused in a program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44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Static libraries </a:t>
            </a:r>
            <a:r>
              <a:rPr lang="en-US" dirty="0">
                <a:solidFill>
                  <a:schemeClr val="accent1"/>
                </a:solidFill>
              </a:rPr>
              <a:t>– are bound to a program statically at </a:t>
            </a:r>
            <a:r>
              <a:rPr lang="en-US" dirty="0">
                <a:solidFill>
                  <a:schemeClr val="accent3"/>
                </a:solidFill>
              </a:rPr>
              <a:t>compile time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4255" y="2020669"/>
            <a:ext cx="814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Dynamic or shared libraries</a:t>
            </a:r>
            <a:r>
              <a:rPr lang="en-US" dirty="0">
                <a:solidFill>
                  <a:schemeClr val="accent1"/>
                </a:solidFill>
              </a:rPr>
              <a:t> – are loaded when a program is </a:t>
            </a:r>
            <a:r>
              <a:rPr lang="en-US" dirty="0">
                <a:solidFill>
                  <a:schemeClr val="accent3"/>
                </a:solidFill>
              </a:rPr>
              <a:t>launched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loaded into memory</a:t>
            </a:r>
            <a:r>
              <a:rPr lang="en-US" dirty="0">
                <a:solidFill>
                  <a:schemeClr val="accent1"/>
                </a:solidFill>
              </a:rPr>
              <a:t> and binding occurs at </a:t>
            </a:r>
            <a:r>
              <a:rPr lang="en-US" dirty="0">
                <a:solidFill>
                  <a:schemeClr val="accent3"/>
                </a:solidFill>
              </a:rPr>
              <a:t>run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4255" y="2819400"/>
            <a:ext cx="769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There are </a:t>
            </a:r>
            <a:r>
              <a:rPr lang="en-US" dirty="0">
                <a:solidFill>
                  <a:schemeClr val="accent3"/>
                </a:solidFill>
              </a:rPr>
              <a:t>more </a:t>
            </a:r>
            <a:r>
              <a:rPr lang="en-US" i="1" dirty="0">
                <a:solidFill>
                  <a:schemeClr val="accent3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</a:t>
            </a:r>
            <a:r>
              <a:rPr lang="en-US" dirty="0">
                <a:solidFill>
                  <a:schemeClr val="accent3"/>
                </a:solidFill>
              </a:rPr>
              <a:t>scattered around the file system</a:t>
            </a:r>
            <a:r>
              <a:rPr lang="en-US" dirty="0">
                <a:solidFill>
                  <a:schemeClr val="accent1"/>
                </a:solidFill>
              </a:rPr>
              <a:t>, but this one, the one </a:t>
            </a:r>
            <a:r>
              <a:rPr lang="en-US" dirty="0">
                <a:solidFill>
                  <a:schemeClr val="accent3"/>
                </a:solidFill>
              </a:rPr>
              <a:t>hanging directly off of </a:t>
            </a:r>
            <a:r>
              <a:rPr lang="en-US" i="1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>
                <a:solidFill>
                  <a:schemeClr val="accent1"/>
                </a:solidFill>
              </a:rPr>
              <a:t>is special in that, among other things, </a:t>
            </a:r>
            <a:r>
              <a:rPr lang="en-US" dirty="0">
                <a:solidFill>
                  <a:schemeClr val="accent3"/>
                </a:solidFill>
              </a:rPr>
              <a:t>it contains the all-important kernel modules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255" y="3801070"/>
            <a:ext cx="769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 holds </a:t>
            </a:r>
            <a:r>
              <a:rPr lang="en-US" dirty="0" smtClean="0">
                <a:solidFill>
                  <a:schemeClr val="accent3"/>
                </a:solidFill>
              </a:rPr>
              <a:t>32 bit </a:t>
            </a:r>
            <a:r>
              <a:rPr lang="en-US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/lib64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6615" y="9825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lib64 contains 64 bit libraries.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/media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 directory is </a:t>
            </a:r>
            <a:r>
              <a:rPr lang="en-US" dirty="0">
                <a:solidFill>
                  <a:schemeClr val="accent3"/>
                </a:solidFill>
              </a:rPr>
              <a:t>where external storage </a:t>
            </a:r>
            <a:r>
              <a:rPr lang="en-US" dirty="0">
                <a:solidFill>
                  <a:schemeClr val="accent1"/>
                </a:solidFill>
              </a:rPr>
              <a:t>will be </a:t>
            </a:r>
            <a:r>
              <a:rPr lang="en-US" dirty="0">
                <a:solidFill>
                  <a:schemeClr val="accent3"/>
                </a:solidFill>
              </a:rPr>
              <a:t>automatically mounted </a:t>
            </a:r>
            <a:r>
              <a:rPr lang="en-US" dirty="0">
                <a:solidFill>
                  <a:schemeClr val="accent1"/>
                </a:solidFill>
              </a:rPr>
              <a:t>when you plug it in and try to access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is where you would manually mount storage devices or partitions. It is not used very often nowadays.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/opt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969234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NimbusRomNo9L"/>
              </a:rPr>
              <a:t>con</a:t>
            </a: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>
                <a:solidFill>
                  <a:schemeClr val="accent3"/>
                </a:solidFill>
              </a:rPr>
              <a:t>extra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third party </a:t>
            </a:r>
            <a:r>
              <a:rPr lang="en-US" dirty="0" smtClean="0">
                <a:solidFill>
                  <a:schemeClr val="accent1"/>
                </a:solidFill>
              </a:rPr>
              <a:t>software 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20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/proc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[pid]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interrupts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dma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kmsg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</a:t>
            </a:r>
            <a:r>
              <a:rPr lang="en-US" dirty="0" smtClean="0">
                <a:solidFill>
                  <a:schemeClr val="accent1"/>
                </a:solidFill>
              </a:rPr>
              <a:t> self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990600"/>
            <a:ext cx="946502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virtual file system </a:t>
            </a:r>
            <a:r>
              <a:rPr lang="en-US" dirty="0">
                <a:solidFill>
                  <a:schemeClr val="accent1"/>
                </a:solidFill>
              </a:rPr>
              <a:t>containing information about </a:t>
            </a:r>
            <a:r>
              <a:rPr lang="en-US" dirty="0">
                <a:solidFill>
                  <a:schemeClr val="accent3"/>
                </a:solidFill>
              </a:rPr>
              <a:t>system resources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pid</a:t>
            </a:r>
            <a:r>
              <a:rPr lang="en-US" dirty="0">
                <a:solidFill>
                  <a:schemeClr val="accent6"/>
                </a:solidFill>
              </a:rPr>
              <a:t>] – </a:t>
            </a:r>
            <a:r>
              <a:rPr lang="en-US" dirty="0">
                <a:solidFill>
                  <a:schemeClr val="accent1"/>
                </a:solidFill>
              </a:rPr>
              <a:t>Numerical subdirectory for each </a:t>
            </a:r>
            <a:r>
              <a:rPr lang="en-US" dirty="0">
                <a:solidFill>
                  <a:schemeClr val="accent3"/>
                </a:solidFill>
              </a:rPr>
              <a:t>running process</a:t>
            </a:r>
            <a:r>
              <a:rPr lang="en-US" dirty="0">
                <a:solidFill>
                  <a:schemeClr val="accent1"/>
                </a:solidFill>
              </a:rPr>
              <a:t>; the subdirectory is name by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   the </a:t>
            </a:r>
            <a:r>
              <a:rPr lang="en-US" dirty="0">
                <a:solidFill>
                  <a:schemeClr val="accent3"/>
                </a:solidFill>
              </a:rPr>
              <a:t>Process </a:t>
            </a:r>
            <a:r>
              <a:rPr lang="en-US" dirty="0" smtClean="0">
                <a:solidFill>
                  <a:schemeClr val="accent3"/>
                </a:solidFill>
              </a:rPr>
              <a:t>ID</a:t>
            </a:r>
            <a:r>
              <a:rPr lang="en-US" dirty="0" smtClean="0">
                <a:solidFill>
                  <a:schemeClr val="accent1"/>
                </a:solidFill>
              </a:rPr>
              <a:t>. Contains both root’s process and user’s processes.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[interrupts]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is used to record the </a:t>
            </a:r>
            <a:r>
              <a:rPr lang="en-US" dirty="0">
                <a:solidFill>
                  <a:schemeClr val="accent3"/>
                </a:solidFill>
              </a:rPr>
              <a:t>number of interrupts per CPU </a:t>
            </a:r>
            <a:r>
              <a:rPr lang="en-US" dirty="0">
                <a:solidFill>
                  <a:schemeClr val="accent1"/>
                </a:solidFill>
              </a:rPr>
              <a:t>per IO device. such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as </a:t>
            </a:r>
            <a:r>
              <a:rPr lang="en-US" dirty="0">
                <a:solidFill>
                  <a:schemeClr val="accent3"/>
                </a:solidFill>
              </a:rPr>
              <a:t>NMI</a:t>
            </a:r>
            <a:r>
              <a:rPr lang="en-US" dirty="0">
                <a:solidFill>
                  <a:schemeClr val="accent1"/>
                </a:solidFill>
              </a:rPr>
              <a:t> (nonmaskable interrupt), </a:t>
            </a:r>
            <a:r>
              <a:rPr lang="en-US" dirty="0">
                <a:solidFill>
                  <a:schemeClr val="accent3"/>
                </a:solidFill>
              </a:rPr>
              <a:t>LOC</a:t>
            </a:r>
            <a:r>
              <a:rPr lang="en-US" dirty="0">
                <a:solidFill>
                  <a:schemeClr val="accent1"/>
                </a:solidFill>
              </a:rPr>
              <a:t> (local timer interrupt</a:t>
            </a:r>
            <a:r>
              <a:rPr lang="en-US" dirty="0" smtClean="0">
                <a:solidFill>
                  <a:schemeClr val="accent1"/>
                </a:solidFill>
              </a:rPr>
              <a:t>), </a:t>
            </a:r>
            <a:r>
              <a:rPr lang="en-US" dirty="0" smtClean="0">
                <a:solidFill>
                  <a:schemeClr val="accent3"/>
                </a:solidFill>
              </a:rPr>
              <a:t>TLB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(TLB flush interrupt</a:t>
            </a:r>
            <a:r>
              <a:rPr lang="en-US" dirty="0" smtClean="0">
                <a:solidFill>
                  <a:schemeClr val="accent1"/>
                </a:solidFill>
              </a:rPr>
              <a:t>),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>
                <a:solidFill>
                  <a:schemeClr val="accent3"/>
                </a:solidFill>
              </a:rPr>
              <a:t>RES </a:t>
            </a:r>
            <a:r>
              <a:rPr lang="en-US" dirty="0" smtClean="0">
                <a:solidFill>
                  <a:schemeClr val="accent1"/>
                </a:solidFill>
              </a:rPr>
              <a:t>(rescheduling </a:t>
            </a:r>
            <a:r>
              <a:rPr lang="en-US" dirty="0">
                <a:solidFill>
                  <a:schemeClr val="accent1"/>
                </a:solidFill>
              </a:rPr>
              <a:t>interrupt),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CAL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(remote function call </a:t>
            </a:r>
            <a:r>
              <a:rPr lang="en-US" dirty="0" smtClean="0">
                <a:solidFill>
                  <a:schemeClr val="accent1"/>
                </a:solidFill>
              </a:rPr>
              <a:t>interrupt).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[cpuinfo] -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collection of CPU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system architecture </a:t>
            </a:r>
            <a:r>
              <a:rPr lang="en-US" dirty="0" smtClean="0">
                <a:solidFill>
                  <a:schemeClr val="accent1"/>
                </a:solidFill>
              </a:rPr>
              <a:t>dependent items</a:t>
            </a:r>
            <a:r>
              <a:rPr lang="en-US" dirty="0">
                <a:solidFill>
                  <a:schemeClr val="accent1"/>
                </a:solidFill>
              </a:rPr>
              <a:t>, for </a:t>
            </a:r>
            <a:r>
              <a:rPr lang="en-US" dirty="0" smtClean="0">
                <a:solidFill>
                  <a:schemeClr val="accent1"/>
                </a:solidFill>
              </a:rPr>
              <a:t>each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>
                <a:solidFill>
                  <a:schemeClr val="accent1"/>
                </a:solidFill>
              </a:rPr>
              <a:t>supported  </a:t>
            </a:r>
            <a:r>
              <a:rPr lang="en-US" dirty="0" smtClean="0">
                <a:solidFill>
                  <a:schemeClr val="accent1"/>
                </a:solidFill>
              </a:rPr>
              <a:t>architecture </a:t>
            </a:r>
            <a:r>
              <a:rPr lang="en-US" dirty="0">
                <a:solidFill>
                  <a:schemeClr val="accent1"/>
                </a:solidFill>
              </a:rPr>
              <a:t>a different list.  </a:t>
            </a:r>
            <a:r>
              <a:rPr lang="en-US" dirty="0" smtClean="0">
                <a:solidFill>
                  <a:schemeClr val="accent1"/>
                </a:solidFill>
              </a:rPr>
              <a:t>Two common </a:t>
            </a:r>
            <a:r>
              <a:rPr lang="en-US" dirty="0">
                <a:solidFill>
                  <a:schemeClr val="accent1"/>
                </a:solidFill>
              </a:rPr>
              <a:t>entries are processor which gives </a:t>
            </a:r>
            <a:r>
              <a:rPr lang="en-US" dirty="0">
                <a:solidFill>
                  <a:schemeClr val="accent3"/>
                </a:solidFill>
              </a:rPr>
              <a:t>CPU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number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3"/>
                </a:solidFill>
              </a:rPr>
              <a:t>bogomips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[dma] -</a:t>
            </a:r>
            <a:r>
              <a:rPr lang="en-US" dirty="0" smtClean="0">
                <a:solidFill>
                  <a:schemeClr val="accent1"/>
                </a:solidFill>
              </a:rPr>
              <a:t> This </a:t>
            </a:r>
            <a:r>
              <a:rPr lang="en-US" dirty="0">
                <a:solidFill>
                  <a:schemeClr val="accent1"/>
                </a:solidFill>
              </a:rPr>
              <a:t>is a list of the </a:t>
            </a:r>
            <a:r>
              <a:rPr lang="en-US" dirty="0">
                <a:solidFill>
                  <a:schemeClr val="accent3"/>
                </a:solidFill>
              </a:rPr>
              <a:t>registered ISA DMA</a:t>
            </a:r>
            <a:r>
              <a:rPr lang="en-US" dirty="0">
                <a:solidFill>
                  <a:schemeClr val="accent1"/>
                </a:solidFill>
              </a:rPr>
              <a:t> (direct </a:t>
            </a:r>
            <a:r>
              <a:rPr lang="en-US" dirty="0" smtClean="0">
                <a:solidFill>
                  <a:schemeClr val="accent1"/>
                </a:solidFill>
              </a:rPr>
              <a:t>memory access</a:t>
            </a:r>
            <a:r>
              <a:rPr lang="en-US" dirty="0">
                <a:solidFill>
                  <a:schemeClr val="accent1"/>
                </a:solidFill>
              </a:rPr>
              <a:t>) channels in use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[kmsg]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file can be used instead of the </a:t>
            </a:r>
            <a:r>
              <a:rPr lang="en-US" dirty="0" smtClean="0">
                <a:solidFill>
                  <a:schemeClr val="accent1"/>
                </a:solidFill>
              </a:rPr>
              <a:t>syslog system </a:t>
            </a:r>
            <a:r>
              <a:rPr lang="en-US" dirty="0">
                <a:solidFill>
                  <a:schemeClr val="accent1"/>
                </a:solidFill>
              </a:rPr>
              <a:t>call </a:t>
            </a:r>
            <a:r>
              <a:rPr lang="en-US" dirty="0" smtClean="0">
                <a:solidFill>
                  <a:schemeClr val="accent1"/>
                </a:solidFill>
              </a:rPr>
              <a:t>to read </a:t>
            </a:r>
            <a:r>
              <a:rPr lang="en-US" dirty="0">
                <a:solidFill>
                  <a:schemeClr val="accent3"/>
                </a:solidFill>
              </a:rPr>
              <a:t>kernel messages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[self] </a:t>
            </a:r>
            <a:r>
              <a:rPr lang="en-US" dirty="0">
                <a:solidFill>
                  <a:schemeClr val="accent6"/>
                </a:solidFill>
              </a:rPr>
              <a:t>-  </a:t>
            </a:r>
            <a:r>
              <a:rPr lang="en-US" dirty="0">
                <a:solidFill>
                  <a:schemeClr val="accent1"/>
                </a:solidFill>
              </a:rPr>
              <a:t>When a process accesses this magic symbolic link, it </a:t>
            </a:r>
            <a:r>
              <a:rPr lang="en-US" dirty="0" smtClean="0">
                <a:solidFill>
                  <a:schemeClr val="accent1"/>
                </a:solidFill>
              </a:rPr>
              <a:t>resolves to </a:t>
            </a:r>
            <a:r>
              <a:rPr lang="en-US" dirty="0">
                <a:solidFill>
                  <a:schemeClr val="accent1"/>
                </a:solidFill>
              </a:rPr>
              <a:t>the process's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own </a:t>
            </a:r>
            <a:r>
              <a:rPr lang="en-US" dirty="0">
                <a:solidFill>
                  <a:schemeClr val="accent3"/>
                </a:solidFill>
              </a:rPr>
              <a:t>/proc/[pid] </a:t>
            </a:r>
            <a:r>
              <a:rPr lang="en-US" dirty="0">
                <a:solidFill>
                  <a:schemeClr val="accent1"/>
                </a:solidFill>
              </a:rPr>
              <a:t>directory.</a:t>
            </a:r>
          </a:p>
        </p:txBody>
      </p:sp>
    </p:spTree>
    <p:extLst>
      <p:ext uri="{BB962C8B-B14F-4D97-AF65-F5344CB8AC3E}">
        <p14:creationId xmlns:p14="http://schemas.microsoft.com/office/powerpoint/2010/main" val="25180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/home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[username]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Downloads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├── Documents</a:t>
            </a:r>
          </a:p>
          <a:p>
            <a:r>
              <a:rPr lang="en-US" dirty="0">
                <a:solidFill>
                  <a:schemeClr val="accent1"/>
                </a:solidFill>
              </a:rPr>
              <a:t>	 ├── </a:t>
            </a:r>
            <a:r>
              <a:rPr lang="en-US" dirty="0" smtClean="0">
                <a:solidFill>
                  <a:schemeClr val="accent1"/>
                </a:solidFill>
              </a:rPr>
              <a:t>Desktop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Pictures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Public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videos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Home directories of the common users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Usually shown as </a:t>
            </a:r>
            <a:r>
              <a:rPr lang="en-US" dirty="0" smtClean="0">
                <a:solidFill>
                  <a:schemeClr val="accent3"/>
                </a:solidFill>
              </a:rPr>
              <a:t>~</a:t>
            </a:r>
            <a:r>
              <a:rPr lang="en-US" dirty="0" smtClean="0">
                <a:solidFill>
                  <a:schemeClr val="accent1"/>
                </a:solidFill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Custom configuration are mostly here like</a:t>
            </a:r>
            <a:r>
              <a:rPr lang="en-US" dirty="0" smtClean="0">
                <a:solidFill>
                  <a:schemeClr val="accent3"/>
                </a:solidFill>
              </a:rPr>
              <a:t>: .vimrc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.bashrc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/root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administrative user's home </a:t>
            </a:r>
            <a:r>
              <a:rPr lang="en-US" dirty="0">
                <a:solidFill>
                  <a:schemeClr val="accent1"/>
                </a:solidFill>
              </a:rPr>
              <a:t>directory. Mind the difference between </a:t>
            </a:r>
            <a:r>
              <a:rPr lang="en-US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root directory </a:t>
            </a:r>
            <a:r>
              <a:rPr lang="en-US" dirty="0">
                <a:solidFill>
                  <a:schemeClr val="accent3"/>
                </a:solidFill>
              </a:rPr>
              <a:t>and /root</a:t>
            </a:r>
            <a:r>
              <a:rPr lang="en-US" dirty="0">
                <a:solidFill>
                  <a:schemeClr val="accent1"/>
                </a:solidFill>
              </a:rPr>
              <a:t>, the home directory of the root user.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/run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is a </a:t>
            </a:r>
            <a:r>
              <a:rPr lang="en-US" i="1" dirty="0" err="1">
                <a:solidFill>
                  <a:schemeClr val="accent1"/>
                </a:solidFill>
              </a:rPr>
              <a:t>tmpfs</a:t>
            </a:r>
            <a:r>
              <a:rPr lang="en-US" dirty="0">
                <a:solidFill>
                  <a:schemeClr val="accent1"/>
                </a:solidFill>
              </a:rPr>
              <a:t> (</a:t>
            </a:r>
            <a:r>
              <a:rPr lang="en-US" dirty="0">
                <a:solidFill>
                  <a:schemeClr val="accent3"/>
                </a:solidFill>
              </a:rPr>
              <a:t>temporary file system</a:t>
            </a:r>
            <a:r>
              <a:rPr lang="en-US" dirty="0">
                <a:solidFill>
                  <a:schemeClr val="accent1"/>
                </a:solidFill>
              </a:rPr>
              <a:t>) available early in </a:t>
            </a:r>
            <a:r>
              <a:rPr lang="en-US" dirty="0">
                <a:solidFill>
                  <a:schemeClr val="accent3"/>
                </a:solidFill>
              </a:rPr>
              <a:t>the boot process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>
                <a:solidFill>
                  <a:schemeClr val="accent3"/>
                </a:solidFill>
              </a:rPr>
              <a:t>ephemeral </a:t>
            </a:r>
            <a:r>
              <a:rPr lang="en-US" dirty="0" smtClean="0">
                <a:solidFill>
                  <a:schemeClr val="accent3"/>
                </a:solidFill>
              </a:rPr>
              <a:t>run-time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currently logged-in users and running daemons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</a:rPr>
              <a:t>data is stored. Files under this directory are </a:t>
            </a:r>
            <a:r>
              <a:rPr lang="en-US" dirty="0">
                <a:solidFill>
                  <a:schemeClr val="accent3"/>
                </a:solidFill>
              </a:rPr>
              <a:t>removed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truncated</a:t>
            </a:r>
            <a:r>
              <a:rPr lang="en-US" dirty="0">
                <a:solidFill>
                  <a:schemeClr val="accent1"/>
                </a:solidFill>
              </a:rPr>
              <a:t> at the beginning of the boot process.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fdisk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chroot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ifconfig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mkfs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/sbin is </a:t>
            </a:r>
            <a:r>
              <a:rPr lang="en-US" dirty="0">
                <a:solidFill>
                  <a:schemeClr val="accent3"/>
                </a:solidFill>
              </a:rPr>
              <a:t>similar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dirty="0">
                <a:solidFill>
                  <a:schemeClr val="accent3"/>
                </a:solidFill>
              </a:rPr>
              <a:t>/bin</a:t>
            </a:r>
            <a:r>
              <a:rPr lang="en-US" dirty="0">
                <a:solidFill>
                  <a:schemeClr val="accent1"/>
                </a:solidFill>
              </a:rPr>
              <a:t>, but it contains applications that </a:t>
            </a:r>
            <a:r>
              <a:rPr lang="en-US" dirty="0">
                <a:solidFill>
                  <a:schemeClr val="accent3"/>
                </a:solidFill>
              </a:rPr>
              <a:t>only the superuser </a:t>
            </a:r>
            <a:r>
              <a:rPr lang="en-US" dirty="0" smtClean="0">
                <a:solidFill>
                  <a:schemeClr val="accent1"/>
                </a:solidFill>
              </a:rPr>
              <a:t>will </a:t>
            </a:r>
            <a:r>
              <a:rPr lang="en-US" dirty="0">
                <a:solidFill>
                  <a:schemeClr val="accent1"/>
                </a:solidFill>
              </a:rPr>
              <a:t>need. You can use these applications with the </a:t>
            </a:r>
            <a:r>
              <a:rPr lang="en-US" dirty="0" smtClean="0">
                <a:solidFill>
                  <a:schemeClr val="accent1"/>
                </a:solidFill>
              </a:rPr>
              <a:t>sudo 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/sbin files are not needed for start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Files in /sbin are usually used to configure the system. </a:t>
            </a:r>
          </a:p>
        </p:txBody>
      </p:sp>
    </p:spTree>
    <p:extLst>
      <p:ext uri="{BB962C8B-B14F-4D97-AF65-F5344CB8AC3E}">
        <p14:creationId xmlns:p14="http://schemas.microsoft.com/office/powerpoint/2010/main" val="39249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2761</TotalTime>
  <Words>2740</Words>
  <Application>Microsoft Office PowerPoint</Application>
  <PresentationFormat>Widescreen</PresentationFormat>
  <Paragraphs>383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Linux_filesystem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148</cp:revision>
  <dcterms:created xsi:type="dcterms:W3CDTF">2020-02-01T18:39:08Z</dcterms:created>
  <dcterms:modified xsi:type="dcterms:W3CDTF">2020-02-10T11:26:34Z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