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Candar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B3B80944-3A13-4068-9B34-CBEDE818F93E}">
  <a:tblStyle styleId="{B3B80944-3A13-4068-9B34-CBEDE818F9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Candara-regular.fntdata"/><Relationship Id="rId14" Type="http://schemas.openxmlformats.org/officeDocument/2006/relationships/slide" Target="slides/slide8.xml"/><Relationship Id="rId17" Type="http://schemas.openxmlformats.org/officeDocument/2006/relationships/font" Target="fonts/Candara-italic.fntdata"/><Relationship Id="rId16" Type="http://schemas.openxmlformats.org/officeDocument/2006/relationships/font" Target="fonts/Candar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font" Target="fonts/Candar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linuxize.com/post/linux-cut-command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digitalocean.com/community/tutorials/the-basics-of-using-the-sed-stream-editor-to-manipulate-text-in-linux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ec38040b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ec38040b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fi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e870537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e870537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e87053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e87053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de87053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de87053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bible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de8705377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de8705377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bible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https://linuxize.com/post/linux-cut-command/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de8705377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de8705377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https://www.digitalocean.com/community/tutorials/the-basics-of-using-the-sed-stream-editor-to-manipulate-text-in-linux</a:t>
            </a:r>
            <a:br>
              <a:rPr lang="en"/>
            </a:br>
            <a:r>
              <a:rPr lang="en"/>
              <a:t>Linux bible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de8705377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de8705377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and tain man page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2118762"/>
            <a:ext cx="9141600" cy="2385600"/>
          </a:xfrm>
          <a:prstGeom prst="rect">
            <a:avLst/>
          </a:prstGeom>
          <a:solidFill>
            <a:srgbClr val="262626">
              <a:alpha val="74509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0" y="2306782"/>
            <a:ext cx="9141600" cy="197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800100" y="2374322"/>
            <a:ext cx="7543800" cy="1283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nsolas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800100" y="3714750"/>
            <a:ext cx="75438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 rot="5400000">
            <a:off x="2971800" y="-457200"/>
            <a:ext cx="32004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2"/>
          <p:cNvSpPr txBox="1"/>
          <p:nvPr>
            <p:ph type="title"/>
          </p:nvPr>
        </p:nvSpPr>
        <p:spPr>
          <a:xfrm rot="5400000">
            <a:off x="5157751" y="1728749"/>
            <a:ext cx="42291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" type="body"/>
          </p:nvPr>
        </p:nvSpPr>
        <p:spPr>
          <a:xfrm rot="5400000">
            <a:off x="1671676" y="-185700"/>
            <a:ext cx="4229100" cy="52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1143000" y="1371600"/>
            <a:ext cx="6858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onsolas"/>
              <a:buNone/>
              <a:defRPr sz="4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1143000" y="3442097"/>
            <a:ext cx="6858000" cy="112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1145286" y="1371600"/>
            <a:ext cx="325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3" name="Google Shape;33;p6"/>
          <p:cNvSpPr txBox="1"/>
          <p:nvPr>
            <p:ph idx="2" type="body"/>
          </p:nvPr>
        </p:nvSpPr>
        <p:spPr>
          <a:xfrm>
            <a:off x="1145286" y="1885950"/>
            <a:ext cx="32577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34" name="Google Shape;34;p6"/>
          <p:cNvSpPr txBox="1"/>
          <p:nvPr>
            <p:ph idx="3" type="body"/>
          </p:nvPr>
        </p:nvSpPr>
        <p:spPr>
          <a:xfrm>
            <a:off x="4745736" y="1371600"/>
            <a:ext cx="325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b="0" sz="1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6"/>
          <p:cNvSpPr txBox="1"/>
          <p:nvPr>
            <p:ph idx="4" type="body"/>
          </p:nvPr>
        </p:nvSpPr>
        <p:spPr>
          <a:xfrm>
            <a:off x="4745736" y="1885950"/>
            <a:ext cx="3257700" cy="26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36" name="Google Shape;36;p6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1143000" y="1369219"/>
            <a:ext cx="32577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743450" y="1369219"/>
            <a:ext cx="3257700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>
  <p:cSld name="Content with Capti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type="title"/>
          </p:nvPr>
        </p:nvSpPr>
        <p:spPr>
          <a:xfrm>
            <a:off x="6001940" y="1200150"/>
            <a:ext cx="2342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" type="body"/>
          </p:nvPr>
        </p:nvSpPr>
        <p:spPr>
          <a:xfrm>
            <a:off x="570309" y="571500"/>
            <a:ext cx="4800600" cy="4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500"/>
              <a:buChar char="•"/>
              <a:defRPr sz="1500"/>
            </a:lvl1pPr>
            <a:lvl2pPr indent="-3175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6000779" y="2571750"/>
            <a:ext cx="2343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4" name="Google Shape;54;p9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type="title"/>
          </p:nvPr>
        </p:nvSpPr>
        <p:spPr>
          <a:xfrm>
            <a:off x="5998464" y="1200150"/>
            <a:ext cx="234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0"/>
          <p:cNvSpPr/>
          <p:nvPr>
            <p:ph idx="2" type="pic"/>
          </p:nvPr>
        </p:nvSpPr>
        <p:spPr>
          <a:xfrm>
            <a:off x="585938" y="582930"/>
            <a:ext cx="48006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9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b="0" i="0" sz="2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5998464" y="2571750"/>
            <a:ext cx="234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descr="An empty placeholder to add an image. Click on the placeholder and select the image that you wish to add." id="61" name="Google Shape;61;p10"/>
          <p:cNvSpPr/>
          <p:nvPr/>
        </p:nvSpPr>
        <p:spPr>
          <a:xfrm>
            <a:off x="483068" y="480060"/>
            <a:ext cx="5006400" cy="4183500"/>
          </a:xfrm>
          <a:prstGeom prst="rect">
            <a:avLst/>
          </a:prstGeom>
          <a:solidFill>
            <a:srgbClr val="000000"/>
          </a:solid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62" name="Google Shape;62;p10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onsolas"/>
              <a:buNone/>
              <a:defRPr b="0" i="0" sz="2600" u="none" cap="none" strike="noStrike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1143000" y="4772025"/>
            <a:ext cx="51612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6457950" y="4772025"/>
            <a:ext cx="7428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372350" y="4772025"/>
            <a:ext cx="6285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D8D8D8"/>
                </a:solidFill>
                <a:latin typeface="Candara"/>
                <a:ea typeface="Candara"/>
                <a:cs typeface="Candara"/>
                <a:sym typeface="Candar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ctrTitle"/>
          </p:nvPr>
        </p:nvSpPr>
        <p:spPr>
          <a:xfrm>
            <a:off x="800100" y="2374322"/>
            <a:ext cx="7543800" cy="1283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amirkabir_linux_festival</a:t>
            </a:r>
            <a:endParaRPr/>
          </a:p>
        </p:txBody>
      </p:sp>
      <p:sp>
        <p:nvSpPr>
          <p:cNvPr id="82" name="Google Shape;82;p13"/>
          <p:cNvSpPr txBox="1"/>
          <p:nvPr>
            <p:ph idx="1" type="subTitle"/>
          </p:nvPr>
        </p:nvSpPr>
        <p:spPr>
          <a:xfrm>
            <a:off x="800100" y="3714750"/>
            <a:ext cx="7543800" cy="514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processing tools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Standard streams are preconnected channels between a computer and it’s environment, i.e. keyboard &amp; monitor.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There are 3 I/O connections; stdin, stdout, stderr.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In linux shells, the default stdin is </a:t>
            </a:r>
            <a:r>
              <a:rPr b="1" lang="en">
                <a:solidFill>
                  <a:schemeClr val="accent1"/>
                </a:solidFill>
              </a:rPr>
              <a:t>user’s keyboard</a:t>
            </a:r>
            <a:r>
              <a:rPr b="1" lang="en">
                <a:solidFill>
                  <a:schemeClr val="lt2"/>
                </a:solidFill>
              </a:rPr>
              <a:t>, </a:t>
            </a:r>
            <a:r>
              <a:rPr lang="en">
                <a:solidFill>
                  <a:schemeClr val="lt2"/>
                </a:solidFill>
              </a:rPr>
              <a:t>and default stdout and stderr is </a:t>
            </a:r>
            <a:r>
              <a:rPr b="1" lang="en">
                <a:solidFill>
                  <a:schemeClr val="accent1"/>
                </a:solidFill>
              </a:rPr>
              <a:t>screen (terminal)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We can change this behaviour with </a:t>
            </a:r>
            <a:r>
              <a:rPr b="1" lang="en">
                <a:solidFill>
                  <a:schemeClr val="accent6"/>
                </a:solidFill>
              </a:rPr>
              <a:t>redirection</a:t>
            </a:r>
            <a:r>
              <a:rPr lang="en">
                <a:solidFill>
                  <a:schemeClr val="lt2"/>
                </a:solidFill>
              </a:rPr>
              <a:t> and </a:t>
            </a:r>
            <a:r>
              <a:rPr b="1" lang="en">
                <a:solidFill>
                  <a:schemeClr val="accent6"/>
                </a:solidFill>
              </a:rPr>
              <a:t>pipelines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In linux, text streams are treated like files, both files and text streams work with streams of data. The File Descriptor used to identify </a:t>
            </a:r>
            <a:r>
              <a:rPr b="1" lang="en">
                <a:solidFill>
                  <a:schemeClr val="accent1"/>
                </a:solidFill>
              </a:rPr>
              <a:t>stdin</a:t>
            </a:r>
            <a:r>
              <a:rPr lang="en">
                <a:solidFill>
                  <a:schemeClr val="lt2"/>
                </a:solidFill>
              </a:rPr>
              <a:t>, </a:t>
            </a:r>
            <a:r>
              <a:rPr b="1" lang="en">
                <a:solidFill>
                  <a:schemeClr val="accent6"/>
                </a:solidFill>
              </a:rPr>
              <a:t>stdout</a:t>
            </a:r>
            <a:r>
              <a:rPr lang="en">
                <a:solidFill>
                  <a:schemeClr val="lt2"/>
                </a:solidFill>
              </a:rPr>
              <a:t>, </a:t>
            </a:r>
            <a:r>
              <a:rPr b="1" lang="en">
                <a:solidFill>
                  <a:schemeClr val="accent3"/>
                </a:solidFill>
              </a:rPr>
              <a:t>stderr</a:t>
            </a:r>
            <a:r>
              <a:rPr lang="en">
                <a:solidFill>
                  <a:schemeClr val="lt2"/>
                </a:solidFill>
              </a:rPr>
              <a:t> are </a:t>
            </a:r>
            <a:r>
              <a:rPr b="1" lang="en">
                <a:solidFill>
                  <a:schemeClr val="accent1"/>
                </a:solidFill>
              </a:rPr>
              <a:t>0</a:t>
            </a:r>
            <a:r>
              <a:rPr lang="en">
                <a:solidFill>
                  <a:schemeClr val="lt2"/>
                </a:solidFill>
              </a:rPr>
              <a:t>, </a:t>
            </a:r>
            <a:r>
              <a:rPr b="1" lang="en">
                <a:solidFill>
                  <a:schemeClr val="accent6"/>
                </a:solidFill>
              </a:rPr>
              <a:t>1</a:t>
            </a:r>
            <a:r>
              <a:rPr lang="en">
                <a:solidFill>
                  <a:schemeClr val="lt2"/>
                </a:solidFill>
              </a:rPr>
              <a:t>, </a:t>
            </a:r>
            <a:r>
              <a:rPr b="1" lang="en">
                <a:solidFill>
                  <a:schemeClr val="accent3"/>
                </a:solidFill>
              </a:rPr>
              <a:t>2</a:t>
            </a:r>
            <a:r>
              <a:rPr lang="en">
                <a:solidFill>
                  <a:schemeClr val="lt2"/>
                </a:solidFill>
              </a:rPr>
              <a:t> respectively.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Some commands specify standard input with </a:t>
            </a:r>
            <a:r>
              <a:rPr b="1" lang="en">
                <a:solidFill>
                  <a:schemeClr val="accent1"/>
                </a:solidFill>
              </a:rPr>
              <a:t>- character</a:t>
            </a:r>
            <a:r>
              <a:rPr lang="en">
                <a:solidFill>
                  <a:schemeClr val="lt2"/>
                </a:solidFill>
              </a:rPr>
              <a:t>.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streams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5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{B3B80944-3A13-4068-9B34-CBEDE818F93E}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Redirection symbol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Description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 , 1&gt; (1 is fd of stdout)</a:t>
                      </a:r>
                      <a:br>
                        <a:rPr lang="en">
                          <a:solidFill>
                            <a:schemeClr val="lt2"/>
                          </a:solidFill>
                        </a:rPr>
                      </a:br>
                      <a:r>
                        <a:rPr lang="en">
                          <a:solidFill>
                            <a:schemeClr val="lt2"/>
                          </a:solidFill>
                        </a:rPr>
                        <a:t>2&gt; (2 is fd of stderr)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Redirect the </a:t>
                      </a:r>
                      <a:r>
                        <a:rPr b="1" lang="en">
                          <a:solidFill>
                            <a:schemeClr val="accent6"/>
                          </a:solidFill>
                        </a:rPr>
                        <a:t>standard output/error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to a file or device,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overwriting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it’s content.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4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Redirect the </a:t>
                      </a:r>
                      <a:r>
                        <a:rPr b="1" lang="en">
                          <a:solidFill>
                            <a:schemeClr val="accent6"/>
                          </a:solidFill>
                        </a:rPr>
                        <a:t>standard output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to a file or device, </a:t>
                      </a:r>
                      <a:r>
                        <a:rPr lang="en">
                          <a:solidFill>
                            <a:schemeClr val="accent1"/>
                          </a:solidFill>
                        </a:rPr>
                        <a:t>appending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to the end of the file.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&gt;&amp;1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When used for </a:t>
                      </a:r>
                      <a:r>
                        <a:rPr b="1" lang="en">
                          <a:solidFill>
                            <a:schemeClr val="accent3"/>
                          </a:solidFill>
                        </a:rPr>
                        <a:t>stderr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, redirects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the </a:t>
                      </a:r>
                      <a:r>
                        <a:rPr b="1" lang="en">
                          <a:solidFill>
                            <a:schemeClr val="accent6"/>
                          </a:solidFill>
                        </a:rPr>
                        <a:t>standard error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to the target of </a:t>
                      </a:r>
                      <a:r>
                        <a:rPr b="1" lang="en">
                          <a:solidFill>
                            <a:schemeClr val="accent1"/>
                          </a:solidFill>
                        </a:rPr>
                        <a:t>stdout</a:t>
                      </a:r>
                      <a:endParaRPr b="1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&lt;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Redirecting </a:t>
                      </a:r>
                      <a:r>
                        <a:rPr b="1" lang="en">
                          <a:solidFill>
                            <a:schemeClr val="accent6"/>
                          </a:solidFill>
                        </a:rPr>
                        <a:t>input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 from a file or device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4" name="Google Shape;94;p15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streams (redirection)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streams (pipes)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Piping in linux is used when we want to give </a:t>
            </a:r>
            <a:r>
              <a:rPr lang="en" u="sng">
                <a:solidFill>
                  <a:schemeClr val="accent6"/>
                </a:solidFill>
              </a:rPr>
              <a:t>output of a command</a:t>
            </a:r>
            <a:r>
              <a:rPr lang="en"/>
              <a:t> as </a:t>
            </a:r>
            <a:r>
              <a:rPr lang="en" u="sng">
                <a:solidFill>
                  <a:schemeClr val="accent6"/>
                </a:solidFill>
              </a:rPr>
              <a:t>the input of another command</a:t>
            </a:r>
            <a:r>
              <a:rPr lang="en"/>
              <a:t>, the syntax for piping is : </a:t>
            </a:r>
            <a:r>
              <a:rPr lang="en">
                <a:solidFill>
                  <a:schemeClr val="accent1"/>
                </a:solidFill>
              </a:rPr>
              <a:t>command1 | command2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Tip: in terminal, the shortcut Ctrl+D is used to end current stream.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text </a:t>
            </a:r>
            <a:r>
              <a:rPr lang="en"/>
              <a:t>manipulation</a:t>
            </a:r>
            <a:r>
              <a:rPr lang="en"/>
              <a:t> tools (grep)</a:t>
            </a:r>
            <a:endParaRPr/>
          </a:p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Grep (general regular expression parser), is the best choice for pattern matching in linux. You can think of it as a </a:t>
            </a:r>
            <a:r>
              <a:rPr b="1" lang="en" u="sng"/>
              <a:t>useful search tool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Example: what does this command do ?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chemeClr val="accent1"/>
                </a:solidFill>
              </a:rPr>
              <a:t>c</a:t>
            </a:r>
            <a:r>
              <a:rPr lang="en">
                <a:solidFill>
                  <a:schemeClr val="accent1"/>
                </a:solidFill>
              </a:rPr>
              <a:t>at /etc/passwd | grep /home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Some useful grep options: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07" name="Google Shape;107;p17"/>
          <p:cNvGraphicFramePr/>
          <p:nvPr/>
        </p:nvGraphicFramePr>
        <p:xfrm>
          <a:off x="1524925" y="314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{B3B80944-3A13-4068-9B34-CBEDE818F93E}</a:tableStyleId>
              </a:tblPr>
              <a:tblGrid>
                <a:gridCol w="3047075"/>
                <a:gridCol w="3047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-i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ase insensitive search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-r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earch recursively in files of a folder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-v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2"/>
                          </a:solidFill>
                        </a:rPr>
                        <a:t>p</a:t>
                      </a:r>
                      <a:r>
                        <a:rPr lang="en" sz="1200">
                          <a:solidFill>
                            <a:schemeClr val="lt2"/>
                          </a:solidFill>
                        </a:rPr>
                        <a:t>rints the ones that did not match pattern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-e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s</a:t>
                      </a:r>
                      <a:r>
                        <a:rPr lang="en">
                          <a:solidFill>
                            <a:schemeClr val="lt2"/>
                          </a:solidFill>
                        </a:rPr>
                        <a:t>pecify an expression</a:t>
                      </a:r>
                      <a:endParaRPr sz="12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Useful text manipulation tools (cut)</a:t>
            </a:r>
            <a:endParaRPr/>
          </a:p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1"/>
                </a:solidFill>
              </a:rPr>
              <a:t>cut</a:t>
            </a:r>
            <a:r>
              <a:rPr lang="en"/>
              <a:t> command can extract fields from a line of text or from files.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Syntax: </a:t>
            </a:r>
            <a:r>
              <a:rPr i="1" lang="en">
                <a:solidFill>
                  <a:schemeClr val="accent6"/>
                </a:solidFill>
              </a:rPr>
              <a:t>cut OPTIONS… [FILE]...</a:t>
            </a:r>
            <a:endParaRPr i="1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You must specify one and only one of these options when using cut.</a:t>
            </a:r>
            <a:endParaRPr/>
          </a:p>
          <a:p>
            <a:pPr indent="-317500" lvl="0" marL="457200" rtl="0" algn="l">
              <a:spcBef>
                <a:spcPts val="1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-f, --fields=LIST		// select by specifying a field, a set or a range of fields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-b, --bytes=LIST		// </a:t>
            </a:r>
            <a:r>
              <a:rPr lang="en" sz="1400"/>
              <a:t>Select by specifying a byte, a set of bytes, or a range of bytes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" sz="1400"/>
              <a:t>-c, --characters=LIST	//</a:t>
            </a:r>
            <a:r>
              <a:rPr lang="en"/>
              <a:t>Select by specifying a character, a set of characters, or a range of characters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You can also specify the field delimiter with </a:t>
            </a:r>
            <a:r>
              <a:rPr b="1" lang="en">
                <a:solidFill>
                  <a:schemeClr val="accent1"/>
                </a:solidFill>
              </a:rPr>
              <a:t>-d</a:t>
            </a:r>
            <a:r>
              <a:rPr lang="en"/>
              <a:t> option with delimiter character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Note that default delimiter for cut command is </a:t>
            </a:r>
            <a:r>
              <a:rPr b="1" lang="en">
                <a:solidFill>
                  <a:schemeClr val="accent1"/>
                </a:solidFill>
              </a:rPr>
              <a:t>TAB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</a:rPr>
              <a:t>Example</a:t>
            </a:r>
            <a:r>
              <a:rPr lang="en" sz="1400"/>
              <a:t>: what is the output of command ‘</a:t>
            </a:r>
            <a:r>
              <a:rPr lang="en" sz="1400">
                <a:solidFill>
                  <a:schemeClr val="accent6"/>
                </a:solidFill>
              </a:rPr>
              <a:t>echo “20,9831047,smf8,CE” | cut -d, -f3</a:t>
            </a:r>
            <a:r>
              <a:rPr lang="en" sz="1400"/>
              <a:t>’ ?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Useful text manipulation tools (sed)</a:t>
            </a:r>
            <a:endParaRPr sz="1400">
              <a:solidFill>
                <a:srgbClr val="D8D8D8"/>
              </a:solidFill>
              <a:latin typeface="Candara"/>
              <a:ea typeface="Candara"/>
              <a:cs typeface="Candara"/>
              <a:sym typeface="Candara"/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accent1"/>
                </a:solidFill>
              </a:rPr>
              <a:t>sed</a:t>
            </a:r>
            <a:r>
              <a:rPr lang="en"/>
              <a:t> command is a simple </a:t>
            </a:r>
            <a:r>
              <a:rPr b="1" lang="en" u="sng"/>
              <a:t>scriptable editor</a:t>
            </a:r>
            <a:r>
              <a:rPr lang="en"/>
              <a:t>, so it can perform only simple edits, such as removing lines that have text matching a certain pattern, replacing one pattern of characters with another, and so on. </a:t>
            </a:r>
            <a:r>
              <a:rPr b="1" lang="en">
                <a:solidFill>
                  <a:schemeClr val="accent3"/>
                </a:solidFill>
              </a:rPr>
              <a:t>Sed works line by line in a file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Syntax:</a:t>
            </a:r>
            <a:r>
              <a:rPr lang="en">
                <a:solidFill>
                  <a:schemeClr val="accent6"/>
                </a:solidFill>
              </a:rPr>
              <a:t> sed [OPTION]... {script-only-if-no-other-script} [input-file]...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To suppress printing of the pattern being processed, use </a:t>
            </a:r>
            <a:r>
              <a:rPr b="1" lang="en">
                <a:solidFill>
                  <a:schemeClr val="accent1"/>
                </a:solidFill>
              </a:rPr>
              <a:t>-n</a:t>
            </a:r>
            <a:r>
              <a:rPr lang="en"/>
              <a:t> option.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Commonly used commands in sed are </a:t>
            </a:r>
            <a:r>
              <a:rPr lang="en">
                <a:solidFill>
                  <a:schemeClr val="accent3"/>
                </a:solidFill>
              </a:rPr>
              <a:t>p (for printing)</a:t>
            </a:r>
            <a:r>
              <a:rPr lang="en"/>
              <a:t>,</a:t>
            </a:r>
            <a:r>
              <a:rPr lang="en">
                <a:solidFill>
                  <a:schemeClr val="accent3"/>
                </a:solidFill>
              </a:rPr>
              <a:t> d (for deleting)</a:t>
            </a:r>
            <a:r>
              <a:rPr lang="en"/>
              <a:t>,</a:t>
            </a:r>
            <a:r>
              <a:rPr lang="en">
                <a:solidFill>
                  <a:schemeClr val="accent3"/>
                </a:solidFill>
              </a:rPr>
              <a:t> s (for substitution)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g (for actions to take place in a global scale)</a:t>
            </a:r>
            <a:r>
              <a:rPr lang="en"/>
              <a:t>, </a:t>
            </a:r>
            <a:r>
              <a:rPr lang="en">
                <a:solidFill>
                  <a:schemeClr val="accent3"/>
                </a:solidFill>
              </a:rPr>
              <a:t>i (case insensitive)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You can use regex inside sed commands.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Example: What is the below command doing ?</a:t>
            </a:r>
            <a:br>
              <a:rPr lang="en"/>
            </a:br>
            <a:r>
              <a:rPr lang="en"/>
              <a:t>	</a:t>
            </a:r>
            <a:r>
              <a:rPr lang="en">
                <a:solidFill>
                  <a:schemeClr val="accent1"/>
                </a:solidFill>
              </a:rPr>
              <a:t>s</a:t>
            </a:r>
            <a:r>
              <a:rPr lang="en">
                <a:solidFill>
                  <a:schemeClr val="accent1"/>
                </a:solidFill>
              </a:rPr>
              <a:t>ed -n ‘s/mac/linux/gip’ file.txt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1143000" y="342900"/>
            <a:ext cx="6858000" cy="857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Useful text manipulation tools (head &amp; tail)</a:t>
            </a:r>
            <a:endParaRPr sz="2100"/>
          </a:p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1143000" y="1371600"/>
            <a:ext cx="6858000" cy="3200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It is used to show head (top) or tail (bottom) of a file.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Syntax:        </a:t>
            </a:r>
            <a:r>
              <a:rPr lang="en">
                <a:solidFill>
                  <a:schemeClr val="accent6"/>
                </a:solidFill>
              </a:rPr>
              <a:t>head [OPTION]... [FILE]...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accent6"/>
                </a:solidFill>
              </a:rPr>
              <a:t>tail [OPTION]... [FILE]...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You can specify the amount of text by </a:t>
            </a:r>
            <a:r>
              <a:rPr lang="en">
                <a:solidFill>
                  <a:schemeClr val="accent1"/>
                </a:solidFill>
              </a:rPr>
              <a:t>-c</a:t>
            </a:r>
            <a:r>
              <a:rPr lang="en"/>
              <a:t> option followed by number of bytes.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Or you can use </a:t>
            </a:r>
            <a:r>
              <a:rPr lang="en">
                <a:solidFill>
                  <a:schemeClr val="accent1"/>
                </a:solidFill>
              </a:rPr>
              <a:t>-n</a:t>
            </a:r>
            <a:r>
              <a:rPr lang="en"/>
              <a:t> option specifying the amount of lines to be displayed.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If you use a </a:t>
            </a:r>
            <a:r>
              <a:rPr lang="en">
                <a:solidFill>
                  <a:schemeClr val="accent6"/>
                </a:solidFill>
              </a:rPr>
              <a:t>leading -</a:t>
            </a:r>
            <a:r>
              <a:rPr lang="en"/>
              <a:t> with </a:t>
            </a:r>
            <a:r>
              <a:rPr lang="en">
                <a:solidFill>
                  <a:schemeClr val="accent1"/>
                </a:solidFill>
              </a:rPr>
              <a:t>-c </a:t>
            </a:r>
            <a:r>
              <a:rPr lang="en"/>
              <a:t>or</a:t>
            </a:r>
            <a:r>
              <a:rPr lang="en">
                <a:solidFill>
                  <a:schemeClr val="accent1"/>
                </a:solidFill>
              </a:rPr>
              <a:t> -n</a:t>
            </a:r>
            <a:r>
              <a:rPr lang="en"/>
              <a:t> options, it will display </a:t>
            </a:r>
            <a:r>
              <a:rPr lang="en" u="sng"/>
              <a:t>all of the file except the amount you specified after </a:t>
            </a:r>
            <a:r>
              <a:rPr lang="en" u="sng">
                <a:solidFill>
                  <a:schemeClr val="accent6"/>
                </a:solidFill>
              </a:rPr>
              <a:t>- character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"/>
              <a:t>Example: How can we generate a 16 byte random value ?</a:t>
            </a:r>
            <a:br>
              <a:rPr lang="en"/>
            </a:br>
            <a:r>
              <a:rPr lang="en"/>
              <a:t>Ans: </a:t>
            </a:r>
            <a:r>
              <a:rPr lang="en">
                <a:solidFill>
                  <a:schemeClr val="accent1"/>
                </a:solidFill>
              </a:rPr>
              <a:t>head -c16 /dev/random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Computer 16x9">
  <a:themeElements>
    <a:clrScheme name="TechComputer">
      <a:dk1>
        <a:srgbClr val="000000"/>
      </a:dk1>
      <a:lt1>
        <a:srgbClr val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