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70" r:id="rId4"/>
    <p:sldId id="264" r:id="rId5"/>
    <p:sldId id="258" r:id="rId6"/>
    <p:sldId id="260" r:id="rId7"/>
    <p:sldId id="271" r:id="rId8"/>
    <p:sldId id="261" r:id="rId9"/>
    <p:sldId id="262" r:id="rId10"/>
    <p:sldId id="265" r:id="rId11"/>
    <p:sldId id="263" r:id="rId12"/>
    <p:sldId id="267" r:id="rId13"/>
    <p:sldId id="268" r:id="rId14"/>
    <p:sldId id="273" r:id="rId15"/>
    <p:sldId id="272" r:id="rId16"/>
    <p:sldId id="274" r:id="rId17"/>
    <p:sldId id="276" r:id="rId18"/>
    <p:sldId id="278" r:id="rId19"/>
    <p:sldId id="279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90" r:id="rId28"/>
    <p:sldId id="291" r:id="rId29"/>
    <p:sldId id="292" r:id="rId30"/>
    <p:sldId id="287" r:id="rId31"/>
    <p:sldId id="289" r:id="rId32"/>
    <p:sldId id="293" r:id="rId33"/>
    <p:sldId id="294" r:id="rId34"/>
    <p:sldId id="296" r:id="rId35"/>
    <p:sldId id="297" r:id="rId36"/>
    <p:sldId id="299" r:id="rId37"/>
    <p:sldId id="298" r:id="rId38"/>
    <p:sldId id="30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15" d="100"/>
          <a:sy n="115" d="100"/>
        </p:scale>
        <p:origin x="31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2/7/2020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429000"/>
            <a:ext cx="10058400" cy="914400"/>
          </a:xfrm>
        </p:spPr>
        <p:txBody>
          <a:bodyPr/>
          <a:lstStyle/>
          <a:p>
            <a:r>
              <a:rPr lang="en-US" dirty="0" smtClean="0"/>
              <a:t>amirkabir_linux_festival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19600"/>
            <a:ext cx="10058400" cy="685800"/>
          </a:xfrm>
        </p:spPr>
        <p:txBody>
          <a:bodyPr/>
          <a:lstStyle/>
          <a:p>
            <a:r>
              <a:rPr lang="en-US" dirty="0" smtClean="0"/>
              <a:t>introduction_to_linux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</a:t>
            </a:r>
            <a:r>
              <a:rPr lang="en-US" dirty="0" smtClean="0">
                <a:solidFill>
                  <a:schemeClr val="accent5"/>
                </a:solidFill>
              </a:rPr>
              <a:t>ree_or_opensource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990600"/>
            <a:ext cx="100577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A program is free software, for a particular user, if: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run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program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as you wish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for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any purpose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modify the program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suit your needs. </a:t>
            </a:r>
            <a:endParaRPr lang="en-US" dirty="0" smtClean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redistribute copies, either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gratis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or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for a fee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You have the freedom to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distribute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modified versions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of the program, so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that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community can benefit from your improvements.</a:t>
            </a:r>
            <a:endParaRPr lang="en-US" b="0" i="0" dirty="0">
              <a:solidFill>
                <a:schemeClr val="accent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533400"/>
            <a:ext cx="990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Copyleft And GPL  (GBU General Public License):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1" y="1416630"/>
            <a:ext cx="960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instead of a means for restricting a program, it becomes a </a:t>
            </a:r>
            <a:r>
              <a:rPr lang="en-US" dirty="0">
                <a:solidFill>
                  <a:schemeClr val="accent3"/>
                </a:solidFill>
              </a:rPr>
              <a:t>means for keeping the program </a:t>
            </a:r>
            <a:r>
              <a:rPr lang="en-US" dirty="0" smtClean="0">
                <a:solidFill>
                  <a:schemeClr val="accent3"/>
                </a:solidFill>
              </a:rPr>
              <a:t>free</a:t>
            </a:r>
            <a:r>
              <a:rPr lang="fa-IR" dirty="0" smtClean="0">
                <a:solidFill>
                  <a:schemeClr val="accent1"/>
                </a:solidFill>
              </a:rPr>
              <a:t>.</a:t>
            </a:r>
            <a:r>
              <a:rPr lang="en-US" dirty="0" smtClean="0">
                <a:solidFill>
                  <a:schemeClr val="accent1"/>
                </a:solidFill>
              </a:rPr>
              <a:t> The </a:t>
            </a:r>
            <a:r>
              <a:rPr lang="en-US" dirty="0" smtClean="0">
                <a:solidFill>
                  <a:schemeClr val="accent3"/>
                </a:solidFill>
              </a:rPr>
              <a:t>central idea </a:t>
            </a:r>
            <a:r>
              <a:rPr lang="en-US" dirty="0" smtClean="0">
                <a:solidFill>
                  <a:schemeClr val="accent1"/>
                </a:solidFill>
              </a:rPr>
              <a:t>of copyleft is that we give everyone </a:t>
            </a:r>
            <a:r>
              <a:rPr lang="en-US" dirty="0" smtClean="0">
                <a:solidFill>
                  <a:schemeClr val="accent3"/>
                </a:solidFill>
              </a:rPr>
              <a:t>permission</a:t>
            </a:r>
            <a:r>
              <a:rPr lang="en-US" dirty="0" smtClean="0">
                <a:solidFill>
                  <a:schemeClr val="accent1"/>
                </a:solidFill>
              </a:rPr>
              <a:t> to </a:t>
            </a:r>
            <a:r>
              <a:rPr lang="en-US" dirty="0" smtClean="0">
                <a:solidFill>
                  <a:schemeClr val="accent3"/>
                </a:solidFill>
              </a:rPr>
              <a:t>run </a:t>
            </a:r>
            <a:r>
              <a:rPr lang="en-US" dirty="0" smtClean="0">
                <a:solidFill>
                  <a:schemeClr val="accent1"/>
                </a:solidFill>
              </a:rPr>
              <a:t>the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program, </a:t>
            </a:r>
            <a:r>
              <a:rPr lang="en-US" dirty="0">
                <a:solidFill>
                  <a:schemeClr val="accent3"/>
                </a:solidFill>
              </a:rPr>
              <a:t>copy</a:t>
            </a:r>
            <a:r>
              <a:rPr lang="en-US" dirty="0">
                <a:solidFill>
                  <a:schemeClr val="accent1"/>
                </a:solidFill>
              </a:rPr>
              <a:t> the program, </a:t>
            </a:r>
            <a:r>
              <a:rPr lang="en-US" dirty="0">
                <a:solidFill>
                  <a:schemeClr val="accent3"/>
                </a:solidFill>
              </a:rPr>
              <a:t>modify</a:t>
            </a:r>
            <a:r>
              <a:rPr lang="en-US" dirty="0">
                <a:solidFill>
                  <a:schemeClr val="accent1"/>
                </a:solidFill>
              </a:rPr>
              <a:t> the program, and </a:t>
            </a:r>
            <a:r>
              <a:rPr lang="en-US" dirty="0">
                <a:solidFill>
                  <a:schemeClr val="accent3"/>
                </a:solidFill>
              </a:rPr>
              <a:t>distribute modified </a:t>
            </a:r>
            <a:r>
              <a:rPr lang="en-US" dirty="0" smtClean="0">
                <a:solidFill>
                  <a:schemeClr val="accent1"/>
                </a:solidFill>
              </a:rPr>
              <a:t>versions </a:t>
            </a:r>
            <a:r>
              <a:rPr lang="en-US" dirty="0" smtClean="0">
                <a:solidFill>
                  <a:schemeClr val="accent3"/>
                </a:solidFill>
              </a:rPr>
              <a:t>but </a:t>
            </a:r>
            <a:r>
              <a:rPr lang="en-US" dirty="0">
                <a:solidFill>
                  <a:schemeClr val="accent3"/>
                </a:solidFill>
              </a:rPr>
              <a:t>not permission to add restrictions of their own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2" y="1013505"/>
            <a:ext cx="4027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</a:rPr>
              <a:t>GPL was written by Stallman in </a:t>
            </a:r>
            <a:r>
              <a:rPr lang="fa-IR" altLang="en-US" dirty="0" smtClean="0">
                <a:solidFill>
                  <a:schemeClr val="accent1"/>
                </a:solidFill>
              </a:rPr>
              <a:t>1989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1" y="2819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Basic features of the GNU Public </a:t>
            </a:r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License include </a:t>
            </a:r>
            <a:r>
              <a:rPr lang="en-US" dirty="0">
                <a:solidFill>
                  <a:schemeClr val="accent6"/>
                </a:solidFill>
                <a:latin typeface="Microsoft Sans Serif" panose="020B0604020202020204" pitchFamily="34" charset="0"/>
              </a:rPr>
              <a:t>the following: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502" y="3352800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Author Rights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original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author 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retains the </a:t>
            </a:r>
            <a:r>
              <a:rPr lang="en-US" b="1" dirty="0">
                <a:solidFill>
                  <a:schemeClr val="accent3"/>
                </a:solidFill>
                <a:latin typeface="Microsoft Sans Serif" panose="020B0604020202020204" pitchFamily="34" charset="0"/>
              </a:rPr>
              <a:t>rights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to his or her software.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9189" y="3752612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Free Distribution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Source code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must be </a:t>
            </a:r>
            <a:r>
              <a:rPr lang="en-US" b="1" dirty="0" smtClean="0">
                <a:solidFill>
                  <a:schemeClr val="accent3"/>
                </a:solidFill>
                <a:latin typeface="Microsoft Sans Serif" panose="020B0604020202020204" pitchFamily="34" charset="0"/>
              </a:rPr>
              <a:t>included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with the distribution.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9189" y="4202668"/>
            <a:ext cx="94487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2"/>
                </a:solidFill>
                <a:latin typeface="Microsoft Sans Serif" panose="020B0604020202020204" pitchFamily="34" charset="0"/>
              </a:rPr>
              <a:t>Copyright Maintained 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— The Original GNU agreement maintained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49189" y="5219224"/>
            <a:ext cx="100577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Stallman </a:t>
            </a:r>
            <a:r>
              <a:rPr lang="en-US" dirty="0">
                <a:solidFill>
                  <a:schemeClr val="accent2"/>
                </a:solidFill>
              </a:rPr>
              <a:t>explains</a:t>
            </a:r>
            <a:r>
              <a:rPr lang="en-US" dirty="0">
                <a:solidFill>
                  <a:schemeClr val="accent1"/>
                </a:solidFill>
              </a:rPr>
              <a:t>: "The two terms describe almost the same category of software, but they stand for views based on fundamentally different values. Open source is a development methodology; free software is a social movement."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1088" y="468582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  <a:latin typeface="Microsoft Sans Serif" panose="020B0604020202020204" pitchFamily="34" charset="0"/>
              </a:rPr>
              <a:t>Open Source: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42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minix (minimal</a:t>
            </a:r>
            <a:r>
              <a:rPr lang="en-US" sz="2200" dirty="0" smtClean="0"/>
              <a:t> </a:t>
            </a:r>
            <a:r>
              <a:rPr lang="en-US" sz="2800" dirty="0" smtClean="0"/>
              <a:t>unix):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610600" cy="762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MINIX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chemeClr val="accent3"/>
                </a:solidFill>
              </a:rPr>
              <a:t>unix base </a:t>
            </a:r>
            <a:r>
              <a:rPr lang="en-US" dirty="0" smtClean="0"/>
              <a:t>OS </a:t>
            </a:r>
            <a:r>
              <a:rPr lang="en-US" dirty="0"/>
              <a:t>originally </a:t>
            </a:r>
            <a:r>
              <a:rPr lang="en-US" dirty="0" smtClean="0"/>
              <a:t>developed </a:t>
            </a:r>
            <a:r>
              <a:rPr lang="en-US" dirty="0"/>
              <a:t>in 1987 by Andrew S. Tanenbaum as a teaching tool for his </a:t>
            </a:r>
            <a:r>
              <a:rPr lang="en-US" dirty="0" smtClean="0"/>
              <a:t>textbook.</a:t>
            </a:r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37" y="419100"/>
            <a:ext cx="1295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237" y="2057401"/>
            <a:ext cx="18288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3124903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uring </a:t>
            </a:r>
            <a:r>
              <a:rPr lang="en-US" dirty="0">
                <a:solidFill>
                  <a:schemeClr val="accent1"/>
                </a:solidFill>
              </a:rPr>
              <a:t>the early 1990s, MINIX was popular among </a:t>
            </a:r>
            <a:r>
              <a:rPr lang="en-US" dirty="0">
                <a:solidFill>
                  <a:schemeClr val="accent3"/>
                </a:solidFill>
              </a:rPr>
              <a:t>hobbyists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developers</a:t>
            </a:r>
            <a:r>
              <a:rPr lang="en-US" dirty="0">
                <a:solidFill>
                  <a:schemeClr val="accent1"/>
                </a:solidFill>
              </a:rPr>
              <a:t> because of its </a:t>
            </a:r>
            <a:r>
              <a:rPr lang="en-US" dirty="0">
                <a:solidFill>
                  <a:schemeClr val="accent3"/>
                </a:solidFill>
              </a:rPr>
              <a:t>inexpensive</a:t>
            </a:r>
            <a:r>
              <a:rPr lang="en-US" dirty="0">
                <a:solidFill>
                  <a:schemeClr val="accent1"/>
                </a:solidFill>
              </a:rPr>
              <a:t> proprietary license. </a:t>
            </a:r>
            <a:r>
              <a:rPr lang="en-US" dirty="0" smtClean="0">
                <a:solidFill>
                  <a:schemeClr val="accent1"/>
                </a:solidFill>
              </a:rPr>
              <a:t>However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8525" y="4191000"/>
            <a:ext cx="332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MINIX uses a </a:t>
            </a:r>
            <a:r>
              <a:rPr lang="en-US" dirty="0" smtClean="0">
                <a:solidFill>
                  <a:schemeClr val="accent3"/>
                </a:solidFill>
                <a:latin typeface="-apple-system"/>
              </a:rPr>
              <a:t>micro-kernel </a:t>
            </a:r>
            <a:r>
              <a:rPr lang="en-US" dirty="0" smtClean="0">
                <a:solidFill>
                  <a:schemeClr val="accent1"/>
                </a:solidFill>
                <a:latin typeface="-apple-system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linux: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9982200" y="533400"/>
            <a:ext cx="12954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33400"/>
            <a:ext cx="1295567" cy="11144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33400" y="2177534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By the beginning of the 90s home </a:t>
            </a:r>
            <a:r>
              <a:rPr lang="en-US" dirty="0" smtClean="0">
                <a:solidFill>
                  <a:schemeClr val="accent3"/>
                </a:solidFill>
              </a:rPr>
              <a:t>PCs</a:t>
            </a:r>
            <a:r>
              <a:rPr lang="en-US" dirty="0" smtClean="0">
                <a:solidFill>
                  <a:schemeClr val="accent1"/>
                </a:solidFill>
              </a:rPr>
              <a:t> were finally </a:t>
            </a:r>
            <a:r>
              <a:rPr lang="en-US" dirty="0" smtClean="0">
                <a:solidFill>
                  <a:schemeClr val="accent3"/>
                </a:solidFill>
              </a:rPr>
              <a:t>powerful enough </a:t>
            </a:r>
            <a:r>
              <a:rPr lang="en-US" dirty="0" smtClean="0">
                <a:solidFill>
                  <a:schemeClr val="accent1"/>
                </a:solidFill>
              </a:rPr>
              <a:t>to </a:t>
            </a:r>
            <a:r>
              <a:rPr lang="en-US" dirty="0" smtClean="0">
                <a:solidFill>
                  <a:schemeClr val="accent3"/>
                </a:solidFill>
              </a:rPr>
              <a:t>run a full blown UNIX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2977965"/>
            <a:ext cx="906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 1991, while attending the University of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Helsinki,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became curious about operating systems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Frustrated by the licensing of 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at the time limited it to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educational use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only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 He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thought it would be a good idea to have some sort of </a:t>
            </a:r>
            <a:r>
              <a:rPr lang="en-US" dirty="0">
                <a:solidFill>
                  <a:schemeClr val="accent3"/>
                </a:solidFill>
              </a:rPr>
              <a:t>freely </a:t>
            </a:r>
            <a:r>
              <a:rPr lang="en-US" dirty="0">
                <a:solidFill>
                  <a:schemeClr val="accent1"/>
                </a:solidFill>
              </a:rPr>
              <a:t>available academic </a:t>
            </a:r>
            <a:r>
              <a:rPr lang="en-US" dirty="0">
                <a:solidFill>
                  <a:schemeClr val="accent3"/>
                </a:solidFill>
              </a:rPr>
              <a:t>version of UNIX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so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he began to work on his own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operating system kernel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, which eventually became the Linux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kernel.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400" y="4867839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Torvalds began the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development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of the Linux kernel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applications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written for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MINIX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 were also used on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Linux</a:t>
            </a:r>
            <a:r>
              <a:rPr lang="fa-IR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2743200"/>
            <a:ext cx="1494660" cy="188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24025"/>
            <a:ext cx="10744200" cy="3609975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dirty="0" smtClean="0"/>
              <a:t> From</a:t>
            </a:r>
            <a:r>
              <a:rPr lang="en-US" dirty="0"/>
              <a:t>: torvalds@klaava.Helsinki.FI </a:t>
            </a:r>
            <a:r>
              <a:rPr lang="en-US" dirty="0" smtClean="0"/>
              <a:t>(Linus Benedict Torvalds)</a:t>
            </a:r>
          </a:p>
          <a:p>
            <a:r>
              <a:rPr lang="en-US" dirty="0" smtClean="0"/>
              <a:t>  Newsgroups: comp.os.minix</a:t>
            </a:r>
          </a:p>
          <a:p>
            <a:r>
              <a:rPr lang="en-US" dirty="0" smtClean="0"/>
              <a:t>  </a:t>
            </a:r>
            <a:r>
              <a:rPr lang="en-US" dirty="0"/>
              <a:t>Subject: Gcc-1.40 and a posix-question</a:t>
            </a:r>
          </a:p>
          <a:p>
            <a:r>
              <a:rPr lang="en-US" dirty="0"/>
              <a:t>  Message-ID:</a:t>
            </a:r>
          </a:p>
          <a:p>
            <a:r>
              <a:rPr lang="en-US" dirty="0"/>
              <a:t>  Date: 3 Jul 91 10:00:50 GMT</a:t>
            </a:r>
          </a:p>
          <a:p>
            <a:endParaRPr lang="en-US" dirty="0"/>
          </a:p>
          <a:p>
            <a:r>
              <a:rPr lang="en-US" dirty="0"/>
              <a:t>  Hello netlanders,</a:t>
            </a:r>
          </a:p>
          <a:p>
            <a:endParaRPr lang="en-US" dirty="0"/>
          </a:p>
          <a:p>
            <a:r>
              <a:rPr lang="en-US" dirty="0"/>
              <a:t>  Due to a project I'm working on (in minix), I'm interested in the posix</a:t>
            </a:r>
          </a:p>
          <a:p>
            <a:r>
              <a:rPr lang="en-US" dirty="0"/>
              <a:t>  standard definition. Could somebody please point me to a (preferably)</a:t>
            </a:r>
          </a:p>
          <a:p>
            <a:r>
              <a:rPr lang="en-US" dirty="0"/>
              <a:t>  machine-readable format of the latest posix rules? Ftp-sites would be</a:t>
            </a:r>
          </a:p>
          <a:p>
            <a:r>
              <a:rPr lang="en-US" dirty="0"/>
              <a:t>  nice.</a:t>
            </a:r>
          </a:p>
        </p:txBody>
      </p:sp>
    </p:spTree>
    <p:extLst>
      <p:ext uri="{BB962C8B-B14F-4D97-AF65-F5344CB8AC3E}">
        <p14:creationId xmlns:p14="http://schemas.microsoft.com/office/powerpoint/2010/main" val="393008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533400"/>
            <a:ext cx="11201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Hello everybody out there using minix -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I'm doing a (free) operating system (just a hobby, won't be big and</a:t>
            </a:r>
          </a:p>
          <a:p>
            <a:r>
              <a:rPr lang="en-US" dirty="0">
                <a:solidFill>
                  <a:schemeClr val="accent1"/>
                </a:solidFill>
              </a:rPr>
              <a:t>  professional like gnu) for 386(486) AT clones.  This has been brewing</a:t>
            </a:r>
          </a:p>
          <a:p>
            <a:r>
              <a:rPr lang="en-US" dirty="0">
                <a:solidFill>
                  <a:schemeClr val="accent1"/>
                </a:solidFill>
              </a:rPr>
              <a:t>  since april, and is starting to get ready.  I'd like any feedback on</a:t>
            </a:r>
          </a:p>
          <a:p>
            <a:r>
              <a:rPr lang="en-US" dirty="0">
                <a:solidFill>
                  <a:schemeClr val="accent1"/>
                </a:solidFill>
              </a:rPr>
              <a:t>  things people like/dislike in minix, as my OS resembles it somewhat</a:t>
            </a:r>
          </a:p>
          <a:p>
            <a:r>
              <a:rPr lang="en-US" dirty="0">
                <a:solidFill>
                  <a:schemeClr val="accent1"/>
                </a:solidFill>
              </a:rPr>
              <a:t>  (same physical layout of the file-system (due to practical reasons)</a:t>
            </a:r>
          </a:p>
          <a:p>
            <a:r>
              <a:rPr lang="en-US" dirty="0">
                <a:solidFill>
                  <a:schemeClr val="accent1"/>
                </a:solidFill>
              </a:rPr>
              <a:t>  among other things).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I've currently ported bash(1.08) and gcc(1.40), and things seem to work.</a:t>
            </a:r>
          </a:p>
          <a:p>
            <a:r>
              <a:rPr lang="en-US" dirty="0">
                <a:solidFill>
                  <a:schemeClr val="accent1"/>
                </a:solidFill>
              </a:rPr>
              <a:t>  This implies that I'll get something practical within a few months, and</a:t>
            </a:r>
          </a:p>
          <a:p>
            <a:r>
              <a:rPr lang="en-US" dirty="0">
                <a:solidFill>
                  <a:schemeClr val="accent1"/>
                </a:solidFill>
              </a:rPr>
              <a:t>  I'd like to know what features most people would want.  Any suggestions</a:t>
            </a:r>
          </a:p>
          <a:p>
            <a:r>
              <a:rPr lang="en-US" dirty="0">
                <a:solidFill>
                  <a:schemeClr val="accent1"/>
                </a:solidFill>
              </a:rPr>
              <a:t>  are welcome, but I won't promise I'll implement them :-)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              Linus (torvalds@kruuna.helsinki.fi)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  PS.  Yes - it's free of any minix code, and it has a multi-threaded fs.</a:t>
            </a:r>
          </a:p>
          <a:p>
            <a:r>
              <a:rPr lang="en-US" dirty="0">
                <a:solidFill>
                  <a:schemeClr val="accent1"/>
                </a:solidFill>
              </a:rPr>
              <a:t>  It is NOT protable (uses 386 task switching etc), and it probably never</a:t>
            </a:r>
          </a:p>
          <a:p>
            <a:r>
              <a:rPr lang="en-US" dirty="0">
                <a:solidFill>
                  <a:schemeClr val="accent1"/>
                </a:solidFill>
              </a:rPr>
              <a:t>  will support anything other than AT-harddisks, as that's all I have :-(.</a:t>
            </a:r>
          </a:p>
        </p:txBody>
      </p:sp>
    </p:spTree>
    <p:extLst>
      <p:ext uri="{BB962C8B-B14F-4D97-AF65-F5344CB8AC3E}">
        <p14:creationId xmlns:p14="http://schemas.microsoft.com/office/powerpoint/2010/main" val="696767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gnu/linux: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Many computer users </a:t>
            </a:r>
            <a:r>
              <a:rPr lang="en-US" dirty="0">
                <a:solidFill>
                  <a:schemeClr val="accent3"/>
                </a:solidFill>
              </a:rPr>
              <a:t>run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>
                <a:solidFill>
                  <a:schemeClr val="accent3"/>
                </a:solidFill>
              </a:rPr>
              <a:t>modified</a:t>
            </a:r>
            <a:r>
              <a:rPr lang="en-US" dirty="0">
                <a:solidFill>
                  <a:schemeClr val="accent1"/>
                </a:solidFill>
              </a:rPr>
              <a:t> version of the </a:t>
            </a:r>
            <a:r>
              <a:rPr lang="en-US" dirty="0">
                <a:solidFill>
                  <a:schemeClr val="accent3"/>
                </a:solidFill>
              </a:rPr>
              <a:t>GNU</a:t>
            </a:r>
            <a:r>
              <a:rPr lang="en-US" dirty="0">
                <a:solidFill>
                  <a:schemeClr val="accent1"/>
                </a:solidFill>
              </a:rPr>
              <a:t> system </a:t>
            </a:r>
            <a:r>
              <a:rPr lang="en-US" dirty="0" smtClean="0">
                <a:solidFill>
                  <a:schemeClr val="accent1"/>
                </a:solidFill>
              </a:rPr>
              <a:t>every day</a:t>
            </a:r>
            <a:r>
              <a:rPr lang="en-US" dirty="0">
                <a:solidFill>
                  <a:schemeClr val="accent1"/>
                </a:solidFill>
              </a:rPr>
              <a:t>, without realizing it. </a:t>
            </a:r>
            <a:r>
              <a:rPr lang="en-US" dirty="0" smtClean="0">
                <a:solidFill>
                  <a:schemeClr val="accent3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version of GNU </a:t>
            </a:r>
            <a:r>
              <a:rPr lang="en-US" dirty="0">
                <a:solidFill>
                  <a:schemeClr val="accent1"/>
                </a:solidFill>
              </a:rPr>
              <a:t>which is widely used </a:t>
            </a:r>
            <a:r>
              <a:rPr lang="en-US" dirty="0" smtClean="0">
                <a:solidFill>
                  <a:schemeClr val="accent1"/>
                </a:solidFill>
              </a:rPr>
              <a:t>today </a:t>
            </a:r>
            <a:r>
              <a:rPr lang="en-US" dirty="0">
                <a:solidFill>
                  <a:schemeClr val="accent1"/>
                </a:solidFill>
              </a:rPr>
              <a:t>is often called “</a:t>
            </a:r>
            <a:r>
              <a:rPr lang="en-US" dirty="0" smtClean="0">
                <a:solidFill>
                  <a:schemeClr val="accent3"/>
                </a:solidFill>
              </a:rPr>
              <a:t>Linux</a:t>
            </a:r>
            <a:r>
              <a:rPr lang="en-US" dirty="0" smtClean="0">
                <a:solidFill>
                  <a:schemeClr val="accent1"/>
                </a:solidFill>
              </a:rPr>
              <a:t>”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There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really is a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but it 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just a part of the system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they use.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Linux is the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2900" y="2936736"/>
            <a:ext cx="9715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b="1" dirty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 smtClean="0">
                <a:solidFill>
                  <a:schemeClr val="accent1"/>
                </a:solidFill>
                <a:latin typeface="Microsoft Sans Serif" panose="020B0604020202020204" pitchFamily="34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program in the system that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allocates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the machine's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resources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to the other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programs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that you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run.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</a:rPr>
              <a:t>K</a:t>
            </a: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ernel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is an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essential part of an 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useless by itself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  <a:latin typeface="Times New Roman" panose="02020603050405020304" pitchFamily="18" charset="0"/>
              </a:rPr>
              <a:t>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can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only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function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in the context of a complete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operating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system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4495800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Linux is normally used in combination with the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 GNU operating system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: the whole system is basically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GNU with Linux added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, or GNU/Linux. All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</a:rPr>
              <a:t>so-called “Linux” distributions are really distributions of GNU/Linux.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53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linux_distribution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5943600" cy="4572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w</a:t>
            </a:r>
            <a:r>
              <a:rPr lang="en-US" sz="2800" dirty="0" smtClean="0"/>
              <a:t>hat_are_linux_distributions: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33400" y="1663065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linux distribution consists of the </a:t>
            </a:r>
            <a:r>
              <a:rPr lang="en-US" dirty="0" smtClean="0">
                <a:solidFill>
                  <a:schemeClr val="accent3"/>
                </a:solidFill>
              </a:rPr>
              <a:t>components</a:t>
            </a:r>
            <a:r>
              <a:rPr lang="en-US" dirty="0" smtClean="0">
                <a:solidFill>
                  <a:schemeClr val="accent1"/>
                </a:solidFill>
              </a:rPr>
              <a:t> needed to </a:t>
            </a:r>
            <a:r>
              <a:rPr lang="en-US" dirty="0" smtClean="0">
                <a:solidFill>
                  <a:schemeClr val="accent3"/>
                </a:solidFill>
              </a:rPr>
              <a:t>create a working linux </a:t>
            </a:r>
            <a:r>
              <a:rPr lang="en-US" dirty="0" smtClean="0">
                <a:solidFill>
                  <a:schemeClr val="accent1"/>
                </a:solidFill>
              </a:rPr>
              <a:t>system and the </a:t>
            </a:r>
            <a:r>
              <a:rPr lang="en-US" dirty="0" smtClean="0">
                <a:solidFill>
                  <a:schemeClr val="accent3"/>
                </a:solidFill>
              </a:rPr>
              <a:t>procedure</a:t>
            </a:r>
            <a:r>
              <a:rPr lang="en-US" dirty="0" smtClean="0">
                <a:solidFill>
                  <a:schemeClr val="accent1"/>
                </a:solidFill>
              </a:rPr>
              <a:t> needed  to get those </a:t>
            </a:r>
            <a:r>
              <a:rPr lang="en-US" dirty="0" smtClean="0">
                <a:solidFill>
                  <a:schemeClr val="accent3"/>
                </a:solidFill>
              </a:rPr>
              <a:t>components installed </a:t>
            </a:r>
            <a:r>
              <a:rPr lang="en-US" dirty="0" smtClean="0">
                <a:solidFill>
                  <a:schemeClr val="accent1"/>
                </a:solidFill>
              </a:rPr>
              <a:t>and running.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24384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Diffrent distributions are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diffrent combination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of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linux kernel version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GNU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management tools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smtClean="0">
                <a:solidFill>
                  <a:schemeClr val="accent3"/>
                </a:solidFill>
                <a:latin typeface="Times New Roman" panose="02020603050405020304" pitchFamily="18" charset="0"/>
              </a:rPr>
              <a:t>other tools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312077"/>
            <a:ext cx="967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differ based </a:t>
            </a:r>
            <a:r>
              <a:rPr lang="en-US" dirty="0">
                <a:solidFill>
                  <a:schemeClr val="accent6"/>
                </a:solidFill>
              </a:rPr>
              <a:t>on which desktop </a:t>
            </a:r>
            <a:r>
              <a:rPr lang="en-US" dirty="0" smtClean="0">
                <a:solidFill>
                  <a:schemeClr val="accent6"/>
                </a:solidFill>
              </a:rPr>
              <a:t>environment: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case is seen with 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, where Ubuntu uses </a:t>
            </a:r>
            <a:r>
              <a:rPr lang="en-US" dirty="0">
                <a:solidFill>
                  <a:schemeClr val="accent3"/>
                </a:solidFill>
              </a:rPr>
              <a:t>Gnome/Unity</a:t>
            </a:r>
            <a:r>
              <a:rPr lang="en-US" dirty="0">
                <a:solidFill>
                  <a:schemeClr val="accent1"/>
                </a:solidFill>
              </a:rPr>
              <a:t>, Kubuntu uses </a:t>
            </a:r>
            <a:r>
              <a:rPr lang="en-US" dirty="0">
                <a:solidFill>
                  <a:schemeClr val="accent3"/>
                </a:solidFill>
              </a:rPr>
              <a:t>KDE</a:t>
            </a:r>
            <a:r>
              <a:rPr lang="en-US" dirty="0">
                <a:solidFill>
                  <a:schemeClr val="accent1"/>
                </a:solidFill>
              </a:rPr>
              <a:t>, Xubuntu uses </a:t>
            </a:r>
            <a:r>
              <a:rPr lang="en-US" dirty="0">
                <a:solidFill>
                  <a:schemeClr val="accent3"/>
                </a:solidFill>
              </a:rPr>
              <a:t>Xfce</a:t>
            </a:r>
            <a:r>
              <a:rPr lang="en-US" dirty="0">
                <a:solidFill>
                  <a:schemeClr val="accent1"/>
                </a:solidFill>
              </a:rPr>
              <a:t>, Lubuntu uses </a:t>
            </a:r>
            <a:r>
              <a:rPr lang="en-US" dirty="0">
                <a:solidFill>
                  <a:schemeClr val="accent3"/>
                </a:solidFill>
              </a:rPr>
              <a:t>LXDE</a:t>
            </a:r>
            <a:r>
              <a:rPr lang="en-US" dirty="0">
                <a:solidFill>
                  <a:schemeClr val="accent1"/>
                </a:solidFill>
              </a:rPr>
              <a:t>, and so 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3359592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For the display manager </a:t>
            </a:r>
            <a:r>
              <a:rPr lang="en-US" dirty="0" smtClean="0">
                <a:solidFill>
                  <a:schemeClr val="accent6"/>
                </a:solidFill>
              </a:rPr>
              <a:t>example: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a </a:t>
            </a:r>
            <a:r>
              <a:rPr lang="en-US" dirty="0">
                <a:solidFill>
                  <a:schemeClr val="accent1"/>
                </a:solidFill>
              </a:rPr>
              <a:t>distribution could continue to use </a:t>
            </a:r>
            <a:r>
              <a:rPr lang="en-US" dirty="0">
                <a:solidFill>
                  <a:schemeClr val="accent3"/>
                </a:solidFill>
              </a:rPr>
              <a:t>X.Org’s X-Server </a:t>
            </a:r>
            <a:r>
              <a:rPr lang="en-US" dirty="0">
                <a:solidFill>
                  <a:schemeClr val="accent1"/>
                </a:solidFill>
              </a:rPr>
              <a:t>because it has been the standard for the past few decades, or the distribution could use </a:t>
            </a:r>
            <a:r>
              <a:rPr lang="en-US" dirty="0">
                <a:solidFill>
                  <a:schemeClr val="accent3"/>
                </a:solidFill>
              </a:rPr>
              <a:t>Wayland</a:t>
            </a:r>
            <a:r>
              <a:rPr lang="en-US" dirty="0">
                <a:solidFill>
                  <a:schemeClr val="accent1"/>
                </a:solidFill>
              </a:rPr>
              <a:t> instead because it provides new features and other needed updates</a:t>
            </a:r>
          </a:p>
        </p:txBody>
      </p:sp>
    </p:spTree>
    <p:extLst>
      <p:ext uri="{BB962C8B-B14F-4D97-AF65-F5344CB8AC3E}">
        <p14:creationId xmlns:p14="http://schemas.microsoft.com/office/powerpoint/2010/main" val="20669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history_of_linux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81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debian: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829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</a:t>
            </a: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is </a:t>
            </a:r>
            <a:r>
              <a:rPr lang="en-US" dirty="0">
                <a:solidFill>
                  <a:schemeClr val="accent1"/>
                </a:solidFill>
              </a:rPr>
              <a:t>a Linux distribution </a:t>
            </a:r>
            <a:r>
              <a:rPr lang="en-US" dirty="0">
                <a:solidFill>
                  <a:schemeClr val="accent3"/>
                </a:solidFill>
              </a:rPr>
              <a:t>composed of free and open-source </a:t>
            </a:r>
            <a:r>
              <a:rPr lang="en-US" dirty="0" smtClean="0">
                <a:solidFill>
                  <a:schemeClr val="accent3"/>
                </a:solidFill>
              </a:rPr>
              <a:t>software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 smtClean="0">
                <a:solidFill>
                  <a:schemeClr val="accent1"/>
                </a:solidFill>
              </a:rPr>
              <a:t>eveloped </a:t>
            </a:r>
            <a:r>
              <a:rPr lang="en-US" dirty="0">
                <a:solidFill>
                  <a:schemeClr val="accent1"/>
                </a:solidFill>
              </a:rPr>
              <a:t>by the </a:t>
            </a:r>
            <a:r>
              <a:rPr lang="en-US" dirty="0">
                <a:solidFill>
                  <a:schemeClr val="accent3"/>
                </a:solidFill>
              </a:rPr>
              <a:t>community-supported Debian Project, </a:t>
            </a:r>
            <a:r>
              <a:rPr lang="en-US" dirty="0">
                <a:solidFill>
                  <a:schemeClr val="accent1"/>
                </a:solidFill>
              </a:rPr>
              <a:t>which was established by</a:t>
            </a:r>
            <a:r>
              <a:rPr lang="en-US" dirty="0">
                <a:solidFill>
                  <a:schemeClr val="accent3"/>
                </a:solidFill>
              </a:rPr>
              <a:t> Ian Murdock </a:t>
            </a:r>
            <a:r>
              <a:rPr lang="en-US" dirty="0">
                <a:solidFill>
                  <a:schemeClr val="accent1"/>
                </a:solidFill>
              </a:rPr>
              <a:t>on August 16, 1993. </a:t>
            </a:r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Debian aims to provide an extremely stable distribution (and therefore contains older software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) .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1"/>
                </a:solidFill>
              </a:rPr>
              <a:t>Debian </a:t>
            </a:r>
            <a:r>
              <a:rPr lang="en-US" dirty="0" smtClean="0">
                <a:solidFill>
                  <a:schemeClr val="accent3"/>
                </a:solidFill>
              </a:rPr>
              <a:t>Stable branch</a:t>
            </a:r>
            <a:r>
              <a:rPr lang="en-US" dirty="0" smtClean="0">
                <a:solidFill>
                  <a:schemeClr val="accent1"/>
                </a:solidFill>
              </a:rPr>
              <a:t> is the </a:t>
            </a:r>
            <a:r>
              <a:rPr lang="en-US" dirty="0" smtClean="0">
                <a:solidFill>
                  <a:schemeClr val="accent3"/>
                </a:solidFill>
              </a:rPr>
              <a:t>most popular edition </a:t>
            </a:r>
            <a:r>
              <a:rPr lang="en-US" dirty="0">
                <a:solidFill>
                  <a:schemeClr val="accent1"/>
                </a:solidFill>
              </a:rPr>
              <a:t>for personal computers and 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>
                <a:solidFill>
                  <a:schemeClr val="accent1"/>
                </a:solidFill>
              </a:rPr>
              <a:t>, and is the basis for </a:t>
            </a:r>
            <a:r>
              <a:rPr lang="en-US" dirty="0" smtClean="0">
                <a:solidFill>
                  <a:schemeClr val="accent1"/>
                </a:solidFill>
              </a:rPr>
              <a:t>many </a:t>
            </a:r>
            <a:r>
              <a:rPr lang="en-US" dirty="0">
                <a:solidFill>
                  <a:schemeClr val="accent1"/>
                </a:solidFill>
              </a:rPr>
              <a:t>other distributions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Debian is great for </a:t>
            </a:r>
            <a:r>
              <a:rPr lang="en-US" dirty="0" smtClean="0">
                <a:solidFill>
                  <a:schemeClr val="accent3"/>
                </a:solidFill>
              </a:rPr>
              <a:t>servers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1"/>
          <a:stretch/>
        </p:blipFill>
        <p:spPr>
          <a:xfrm>
            <a:off x="10591800" y="416597"/>
            <a:ext cx="1371362" cy="118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9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ubuntu: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562601"/>
            <a:ext cx="1219200" cy="100839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4724" y="2220068"/>
            <a:ext cx="8228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is an ancient African word meaning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‘humanity to others’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2706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  <a:latin typeface="Ubuntu"/>
              </a:rPr>
              <a:t>Mark Shuttleworth gathered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a small team of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Debian developers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who together founded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Canonical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 and set out to create an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easy-to-use Linux desktop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called Ubuntu.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468469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Ubuntu was the first operating system to commit to scheduled releases on a predictable cadence,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six 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months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4230469"/>
            <a:ext cx="952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Ubuntu"/>
              </a:rPr>
              <a:t>every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fourth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 release, made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every two years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, would receive </a:t>
            </a:r>
            <a:r>
              <a:rPr lang="en-US" dirty="0">
                <a:solidFill>
                  <a:schemeClr val="accent3"/>
                </a:solidFill>
                <a:latin typeface="Ubuntu"/>
              </a:rPr>
              <a:t>long-term support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for large-scale 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deployments (</a:t>
            </a:r>
            <a:r>
              <a:rPr lang="en-US" dirty="0" smtClean="0">
                <a:solidFill>
                  <a:schemeClr val="accent3"/>
                </a:solidFill>
                <a:latin typeface="Ubuntu"/>
              </a:rPr>
              <a:t>5 year</a:t>
            </a:r>
            <a:r>
              <a:rPr lang="en-US" dirty="0" smtClean="0">
                <a:solidFill>
                  <a:schemeClr val="accent1"/>
                </a:solidFill>
                <a:latin typeface="Ubuntu"/>
              </a:rPr>
              <a:t>) . </a:t>
            </a:r>
            <a:r>
              <a:rPr lang="en-US" dirty="0">
                <a:solidFill>
                  <a:schemeClr val="accent1"/>
                </a:solidFill>
                <a:latin typeface="Ubuntu"/>
              </a:rPr>
              <a:t>This is the origin of the term LTS for stable, maintained releases.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2197" y="1707825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Ubuntu 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is 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a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free and </a:t>
            </a:r>
            <a:r>
              <a:rPr lang="en-US" altLang="en-US" dirty="0" smtClean="0">
                <a:solidFill>
                  <a:schemeClr val="accent3"/>
                </a:solidFill>
                <a:cs typeface="Arial" panose="020B0604020202020204" pitchFamily="34" charset="0"/>
              </a:rPr>
              <a:t>open-source</a:t>
            </a:r>
            <a:r>
              <a:rPr lang="en-US" altLang="en-US" dirty="0">
                <a:solidFill>
                  <a:schemeClr val="accent1"/>
                </a:solidFill>
                <a:cs typeface="Arial" panose="020B0604020202020204" pitchFamily="34" charset="0"/>
              </a:rPr>
              <a:t> Linux distribution </a:t>
            </a:r>
            <a:r>
              <a:rPr lang="en-US" altLang="en-US" dirty="0">
                <a:solidFill>
                  <a:schemeClr val="accent3"/>
                </a:solidFill>
                <a:cs typeface="Arial" panose="020B0604020202020204" pitchFamily="34" charset="0"/>
              </a:rPr>
              <a:t>based on Debian</a:t>
            </a:r>
            <a:r>
              <a:rPr lang="en-US" altLang="en-US" dirty="0" smtClean="0">
                <a:solidFill>
                  <a:schemeClr val="accent1"/>
                </a:solidFill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197" y="5176328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GNOME</a:t>
            </a:r>
            <a:r>
              <a:rPr lang="en-US" dirty="0" smtClean="0">
                <a:solidFill>
                  <a:schemeClr val="accent1"/>
                </a:solidFill>
              </a:rPr>
              <a:t> is default Desktop environment for ubuntu.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3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mint: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685800" y="1655891"/>
            <a:ext cx="952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Linux Mint is a </a:t>
            </a:r>
            <a:r>
              <a:rPr lang="en-US" dirty="0">
                <a:solidFill>
                  <a:schemeClr val="accent3"/>
                </a:solidFill>
              </a:rPr>
              <a:t>community-driven </a:t>
            </a:r>
            <a:r>
              <a:rPr lang="en-US" dirty="0">
                <a:solidFill>
                  <a:schemeClr val="accent1"/>
                </a:solidFill>
              </a:rPr>
              <a:t>Linux </a:t>
            </a:r>
            <a:r>
              <a:rPr lang="en-US" dirty="0" smtClean="0">
                <a:solidFill>
                  <a:schemeClr val="accent1"/>
                </a:solidFill>
              </a:rPr>
              <a:t>distribution based </a:t>
            </a:r>
            <a:r>
              <a:rPr lang="en-US" dirty="0">
                <a:solidFill>
                  <a:schemeClr val="accent1"/>
                </a:solidFill>
              </a:rPr>
              <a:t>on </a:t>
            </a:r>
            <a:r>
              <a:rPr lang="en-US" dirty="0">
                <a:solidFill>
                  <a:schemeClr val="accent3"/>
                </a:solidFill>
              </a:rPr>
              <a:t>Ubuntu</a:t>
            </a:r>
            <a:r>
              <a:rPr lang="en-US" dirty="0">
                <a:solidFill>
                  <a:schemeClr val="accent1"/>
                </a:solidFill>
              </a:rPr>
              <a:t> or </a:t>
            </a:r>
            <a:r>
              <a:rPr lang="en-US" dirty="0" smtClean="0">
                <a:solidFill>
                  <a:schemeClr val="accent3"/>
                </a:solidFill>
              </a:rPr>
              <a:t>Debian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647700"/>
            <a:ext cx="1066800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800" y="2268977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Linux Mint provides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full out-of-the-box multimedia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support by 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including some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proprietary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software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5800" y="3759226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Linux Mint aims to provide an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extremely easy distribution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for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users of other operating 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systems like Windows and Mac OS X to use and get used to </a:t>
            </a:r>
            <a:r>
              <a:rPr lang="en-US" dirty="0" smtClean="0">
                <a:solidFill>
                  <a:schemeClr val="accent1"/>
                </a:solidFill>
                <a:latin typeface="Libre Franklin"/>
              </a:rPr>
              <a:t>Linux.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36807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" y="4659868"/>
            <a:ext cx="5097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Mostly used with </a:t>
            </a:r>
            <a:r>
              <a:rPr lang="en-US" dirty="0" smtClean="0">
                <a:solidFill>
                  <a:schemeClr val="accent3"/>
                </a:solidFill>
              </a:rPr>
              <a:t>Cinamon</a:t>
            </a:r>
            <a:r>
              <a:rPr lang="en-US" dirty="0" smtClean="0">
                <a:solidFill>
                  <a:schemeClr val="accent1"/>
                </a:solidFill>
              </a:rPr>
              <a:t>, </a:t>
            </a:r>
            <a:r>
              <a:rPr lang="en-US" dirty="0" smtClean="0">
                <a:solidFill>
                  <a:schemeClr val="accent3"/>
                </a:solidFill>
              </a:rPr>
              <a:t>Mate</a:t>
            </a:r>
            <a:r>
              <a:rPr lang="en-US" dirty="0" smtClean="0">
                <a:solidFill>
                  <a:schemeClr val="accent1"/>
                </a:solidFill>
              </a:rPr>
              <a:t> or </a:t>
            </a:r>
            <a:r>
              <a:rPr lang="en-US" dirty="0" smtClean="0">
                <a:solidFill>
                  <a:schemeClr val="accent3"/>
                </a:solidFill>
              </a:rPr>
              <a:t>XFCE</a:t>
            </a:r>
            <a:r>
              <a:rPr lang="en-US" dirty="0" smtClean="0">
                <a:solidFill>
                  <a:schemeClr val="accent1"/>
                </a:solidFill>
              </a:rPr>
              <a:t> (DEs)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9776" y="3169619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It's both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free of cost 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Trebuchet MS" panose="020B0603020202020204" pitchFamily="34" charset="0"/>
              </a:rPr>
              <a:t>open source</a:t>
            </a:r>
            <a:r>
              <a:rPr lang="en-US" dirty="0">
                <a:solidFill>
                  <a:schemeClr val="accent1"/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4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fedora: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643724"/>
            <a:ext cx="838200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3400" y="1451444"/>
            <a:ext cx="937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Fedora Linux is a Linux distribution developed by the </a:t>
            </a:r>
            <a:r>
              <a:rPr lang="en-US" dirty="0">
                <a:solidFill>
                  <a:schemeClr val="accent3"/>
                </a:solidFill>
              </a:rPr>
              <a:t>community-supported Fedora Project</a:t>
            </a:r>
            <a:r>
              <a:rPr lang="en-US" dirty="0">
                <a:solidFill>
                  <a:schemeClr val="accent1"/>
                </a:solidFill>
              </a:rPr>
              <a:t> which is </a:t>
            </a:r>
            <a:r>
              <a:rPr lang="en-US" dirty="0">
                <a:solidFill>
                  <a:schemeClr val="accent3"/>
                </a:solidFill>
              </a:rPr>
              <a:t>sponsored</a:t>
            </a:r>
            <a:r>
              <a:rPr lang="en-US" dirty="0">
                <a:solidFill>
                  <a:schemeClr val="accent1"/>
                </a:solidFill>
              </a:rPr>
              <a:t> primarily by</a:t>
            </a:r>
            <a:r>
              <a:rPr lang="en-US" dirty="0">
                <a:solidFill>
                  <a:schemeClr val="accent3"/>
                </a:solidFill>
              </a:rPr>
              <a:t> </a:t>
            </a:r>
            <a:r>
              <a:rPr lang="en-US" dirty="0" smtClean="0">
                <a:solidFill>
                  <a:schemeClr val="accent3"/>
                </a:solidFill>
              </a:rPr>
              <a:t>Red </a:t>
            </a:r>
            <a:r>
              <a:rPr lang="en-US" dirty="0">
                <a:solidFill>
                  <a:schemeClr val="accent3"/>
                </a:solidFill>
              </a:rPr>
              <a:t>Hat </a:t>
            </a:r>
            <a:r>
              <a:rPr lang="en-US" dirty="0" smtClean="0">
                <a:solidFill>
                  <a:schemeClr val="accent1"/>
                </a:solidFill>
              </a:rPr>
              <a:t>Inc.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2276985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Roboto"/>
              </a:rPr>
              <a:t>F</a:t>
            </a:r>
            <a:r>
              <a:rPr lang="en-US" dirty="0" smtClean="0">
                <a:solidFill>
                  <a:schemeClr val="accent3"/>
                </a:solidFill>
                <a:latin typeface="Roboto"/>
              </a:rPr>
              <a:t>ree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and </a:t>
            </a:r>
            <a:r>
              <a:rPr lang="en-US" dirty="0">
                <a:solidFill>
                  <a:schemeClr val="accent3"/>
                </a:solidFill>
                <a:latin typeface="Roboto"/>
              </a:rPr>
              <a:t>open source </a:t>
            </a:r>
            <a:r>
              <a:rPr lang="en-US" dirty="0">
                <a:solidFill>
                  <a:schemeClr val="accent1"/>
                </a:solidFill>
                <a:latin typeface="Roboto"/>
              </a:rPr>
              <a:t>software </a:t>
            </a:r>
            <a:r>
              <a:rPr lang="en-US" dirty="0" smtClean="0">
                <a:solidFill>
                  <a:schemeClr val="accent1"/>
                </a:solidFill>
                <a:latin typeface="Roboto"/>
              </a:rPr>
              <a:t>platform.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400" y="28194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 exists to be the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first to use the latest software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, meaning that it uses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both the latest versions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of software and is the first to include or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switch to a new technology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362" y="3725691"/>
            <a:ext cx="944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Libre Franklin"/>
              </a:rPr>
              <a:t>Fedora, on the other hand, has a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very strong </a:t>
            </a:r>
            <a:r>
              <a:rPr lang="en-US" dirty="0" smtClean="0">
                <a:solidFill>
                  <a:schemeClr val="accent3"/>
                </a:solidFill>
                <a:latin typeface="Libre Franklin"/>
              </a:rPr>
              <a:t>open-source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policy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that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prevents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 it from including any </a:t>
            </a:r>
            <a:r>
              <a:rPr lang="en-US" dirty="0">
                <a:solidFill>
                  <a:schemeClr val="accent3"/>
                </a:solidFill>
                <a:latin typeface="Libre Franklin"/>
              </a:rPr>
              <a:t>proprietary software in its repositories</a:t>
            </a:r>
            <a:r>
              <a:rPr lang="en-US" dirty="0">
                <a:solidFill>
                  <a:schemeClr val="accent1"/>
                </a:solidFill>
                <a:latin typeface="Libre Franklin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33400" y="4631982"/>
            <a:ext cx="6218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Open Sans"/>
              </a:rPr>
              <a:t>Fedora uses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GNOME 3 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as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default </a:t>
            </a:r>
            <a:r>
              <a:rPr lang="en-US" dirty="0">
                <a:solidFill>
                  <a:schemeClr val="accent3"/>
                </a:solidFill>
                <a:latin typeface="Open Sans"/>
              </a:rPr>
              <a:t>desktop </a:t>
            </a:r>
            <a:r>
              <a:rPr lang="en-US" dirty="0" smtClean="0">
                <a:solidFill>
                  <a:schemeClr val="accent3"/>
                </a:solidFill>
                <a:latin typeface="Open Sans"/>
              </a:rPr>
              <a:t>environment</a:t>
            </a:r>
            <a:r>
              <a:rPr lang="en-US" dirty="0" smtClean="0">
                <a:solidFill>
                  <a:schemeClr val="accent1"/>
                </a:solidFill>
                <a:latin typeface="Open Sans"/>
              </a:rPr>
              <a:t>.</a:t>
            </a:r>
            <a:endParaRPr lang="en-US" b="0" i="0" dirty="0">
              <a:solidFill>
                <a:schemeClr val="accent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036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ubuntu_installation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u</a:t>
            </a:r>
            <a:r>
              <a:rPr lang="en-US" dirty="0" smtClean="0">
                <a:solidFill>
                  <a:schemeClr val="accent5"/>
                </a:solidFill>
              </a:rPr>
              <a:t>buntu_gui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3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10896600" y="76200"/>
            <a:ext cx="838200" cy="1219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257362">
            <a:off x="9961598" y="1247286"/>
            <a:ext cx="1676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System menu</a:t>
            </a:r>
            <a:endParaRPr lang="en-US" sz="105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248400" y="76200"/>
            <a:ext cx="0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2600" y="1066800"/>
            <a:ext cx="2667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Calendar an notification</a:t>
            </a:r>
            <a:endParaRPr lang="en-US" sz="105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" y="152400"/>
            <a:ext cx="609600" cy="91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9218922">
            <a:off x="546066" y="1072154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Window switcher</a:t>
            </a:r>
            <a:endParaRPr lang="en-US" sz="105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57200" y="2971800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1499944" y="2844842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Dock</a:t>
            </a:r>
            <a:endParaRPr lang="en-US" sz="105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81000" y="5943600"/>
            <a:ext cx="16002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3935461">
            <a:off x="1511339" y="5819925"/>
            <a:ext cx="12164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Apps button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6760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38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the_old_days: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11201400" cy="259080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Imagine computers as </a:t>
            </a:r>
            <a:r>
              <a:rPr lang="en-US" dirty="0">
                <a:solidFill>
                  <a:schemeClr val="accent3"/>
                </a:solidFill>
              </a:rPr>
              <a:t>big as houses</a:t>
            </a:r>
            <a:r>
              <a:rPr lang="en-US" dirty="0"/>
              <a:t>, even stadiums. While the sizes of those computers posed </a:t>
            </a:r>
            <a:r>
              <a:rPr lang="en-US" dirty="0" smtClean="0"/>
              <a:t>substantial problems</a:t>
            </a:r>
            <a:r>
              <a:rPr lang="en-US" dirty="0"/>
              <a:t>, there was one thing that made this </a:t>
            </a:r>
            <a:r>
              <a:rPr lang="en-US" dirty="0" smtClean="0"/>
              <a:t>even </a:t>
            </a:r>
            <a:r>
              <a:rPr lang="en-US" dirty="0"/>
              <a:t>worse: </a:t>
            </a:r>
            <a:r>
              <a:rPr lang="en-US" dirty="0">
                <a:solidFill>
                  <a:schemeClr val="accent3"/>
                </a:solidFill>
              </a:rPr>
              <a:t>every computer had a different operating system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Software </a:t>
            </a:r>
            <a:r>
              <a:rPr lang="en-US" dirty="0"/>
              <a:t>was </a:t>
            </a:r>
            <a:r>
              <a:rPr lang="en-US" dirty="0">
                <a:solidFill>
                  <a:schemeClr val="accent3"/>
                </a:solidFill>
              </a:rPr>
              <a:t>always customized </a:t>
            </a:r>
            <a:r>
              <a:rPr lang="en-US" dirty="0"/>
              <a:t>to serve a </a:t>
            </a:r>
            <a:r>
              <a:rPr lang="en-US" dirty="0">
                <a:solidFill>
                  <a:schemeClr val="accent3"/>
                </a:solidFill>
              </a:rPr>
              <a:t>specific purpose</a:t>
            </a:r>
            <a:r>
              <a:rPr lang="en-US" dirty="0"/>
              <a:t>, and software for </a:t>
            </a:r>
            <a:r>
              <a:rPr lang="en-US" dirty="0">
                <a:solidFill>
                  <a:schemeClr val="accent3"/>
                </a:solidFill>
              </a:rPr>
              <a:t>one given system didn't run </a:t>
            </a:r>
            <a:r>
              <a:rPr lang="en-US" dirty="0" smtClean="0">
                <a:solidFill>
                  <a:schemeClr val="accent3"/>
                </a:solidFill>
              </a:rPr>
              <a:t>on another </a:t>
            </a:r>
            <a:r>
              <a:rPr lang="en-US" dirty="0">
                <a:solidFill>
                  <a:schemeClr val="accent3"/>
                </a:solidFill>
              </a:rPr>
              <a:t>system</a:t>
            </a:r>
            <a:r>
              <a:rPr lang="en-US" dirty="0"/>
              <a:t>. Being able to work </a:t>
            </a:r>
            <a:r>
              <a:rPr lang="en-US" dirty="0">
                <a:solidFill>
                  <a:schemeClr val="accent3"/>
                </a:solidFill>
              </a:rPr>
              <a:t>with one system</a:t>
            </a:r>
            <a:r>
              <a:rPr lang="en-US" dirty="0"/>
              <a:t> didn't automatically mean that you could </a:t>
            </a:r>
            <a:r>
              <a:rPr lang="en-US" dirty="0">
                <a:solidFill>
                  <a:schemeClr val="accent3"/>
                </a:solidFill>
              </a:rPr>
              <a:t>work </a:t>
            </a:r>
            <a:r>
              <a:rPr lang="en-US" dirty="0" smtClean="0">
                <a:solidFill>
                  <a:schemeClr val="accent3"/>
                </a:solidFill>
              </a:rPr>
              <a:t>with another</a:t>
            </a:r>
            <a:r>
              <a:rPr lang="en-US" dirty="0"/>
              <a:t>. It was difficult, both for the users and the </a:t>
            </a:r>
            <a:r>
              <a:rPr lang="en-US" dirty="0">
                <a:solidFill>
                  <a:schemeClr val="accent3"/>
                </a:solidFill>
              </a:rPr>
              <a:t>system administrators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30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&lt;number&gt; </a:t>
            </a:r>
            <a:r>
              <a:rPr lang="en-US" dirty="0" smtClean="0"/>
              <a:t>to run application from dock.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&lt;Alt&gt; &lt;Tab&gt;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3"/>
                </a:solidFill>
              </a:rPr>
              <a:t>&lt;Super&gt; &lt;Tab&gt; </a:t>
            </a:r>
            <a:r>
              <a:rPr lang="en-US" dirty="0" smtClean="0"/>
              <a:t>to switch between open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&lt;`&gt; </a:t>
            </a:r>
            <a:r>
              <a:rPr lang="en-US" dirty="0" smtClean="0"/>
              <a:t>to switch between instances of open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</a:t>
            </a:r>
            <a:r>
              <a:rPr lang="en-US" dirty="0" smtClean="0"/>
              <a:t>to see all current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&lt;Alt&gt; </a:t>
            </a:r>
            <a:r>
              <a:rPr lang="en-US" dirty="0" smtClean="0">
                <a:solidFill>
                  <a:schemeClr val="accent3"/>
                </a:solidFill>
              </a:rPr>
              <a:t>&lt;Down&gt; </a:t>
            </a:r>
            <a:r>
              <a:rPr lang="en-US" dirty="0" smtClean="0"/>
              <a:t>to change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&lt;Shift&gt; &lt;Up&gt; </a:t>
            </a:r>
            <a:r>
              <a:rPr lang="en-US" dirty="0" smtClean="0"/>
              <a:t>or </a:t>
            </a:r>
            <a:r>
              <a:rPr lang="en-US" dirty="0">
                <a:solidFill>
                  <a:schemeClr val="accent3"/>
                </a:solidFill>
              </a:rPr>
              <a:t>&lt;Ctrl&gt; &lt;Alt</a:t>
            </a:r>
            <a:r>
              <a:rPr lang="en-US" dirty="0" smtClean="0">
                <a:solidFill>
                  <a:schemeClr val="accent3"/>
                </a:solidFill>
              </a:rPr>
              <a:t>&gt; &lt;Shift&gt; &lt;Down&gt; </a:t>
            </a:r>
            <a:r>
              <a:rPr lang="en-US" dirty="0" smtClean="0"/>
              <a:t>to put open app in another workspace.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&lt;a&gt; </a:t>
            </a:r>
            <a:r>
              <a:rPr lang="en-US" dirty="0" smtClean="0"/>
              <a:t>to open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80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363200" cy="480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&lt;Tab&gt; </a:t>
            </a:r>
            <a:r>
              <a:rPr lang="en-US" dirty="0" smtClean="0"/>
              <a:t>to switch to diffrent part of gui.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&lt;Ctrl&gt; &lt;Alt&gt; &lt;t&gt;</a:t>
            </a:r>
            <a:r>
              <a:rPr lang="en-US" dirty="0" smtClean="0"/>
              <a:t> to open terminal.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&lt;L&gt;</a:t>
            </a:r>
            <a:r>
              <a:rPr lang="en-US" dirty="0" smtClean="0"/>
              <a:t> to lock the screen.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&lt;Space&gt; </a:t>
            </a:r>
            <a:r>
              <a:rPr lang="en-US" dirty="0" smtClean="0"/>
              <a:t>to change keyboard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&lt;d&gt; </a:t>
            </a:r>
            <a:r>
              <a:rPr lang="en-US" dirty="0" smtClean="0"/>
              <a:t>to hide all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&lt;h&gt;</a:t>
            </a:r>
            <a:r>
              <a:rPr lang="en-US" dirty="0" smtClean="0"/>
              <a:t> to hide current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3"/>
                </a:solidFill>
              </a:rPr>
              <a:t>&lt;Super&gt; &lt;Up&gt;</a:t>
            </a:r>
            <a:r>
              <a:rPr lang="en-US" dirty="0" smtClean="0"/>
              <a:t> or &lt;Super&gt; &lt;Down&gt; </a:t>
            </a:r>
            <a:r>
              <a:rPr lang="en-US" dirty="0"/>
              <a:t>to </a:t>
            </a:r>
            <a:r>
              <a:rPr lang="en-US" dirty="0" smtClean="0"/>
              <a:t>minimize or maximize window.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Use</a:t>
            </a:r>
            <a:r>
              <a:rPr lang="fa-IR" dirty="0" smtClean="0"/>
              <a:t> </a:t>
            </a:r>
            <a:r>
              <a:rPr lang="en-US" dirty="0" smtClean="0">
                <a:solidFill>
                  <a:schemeClr val="accent3"/>
                </a:solidFill>
              </a:rPr>
              <a:t>&lt;Alt&gt; &lt;F8&gt; </a:t>
            </a:r>
            <a:r>
              <a:rPr lang="en-US" dirty="0" smtClean="0"/>
              <a:t>then </a:t>
            </a:r>
            <a:r>
              <a:rPr lang="en-US" dirty="0" smtClean="0">
                <a:solidFill>
                  <a:schemeClr val="accent3"/>
                </a:solidFill>
              </a:rPr>
              <a:t>&lt;Arrow&gt; </a:t>
            </a:r>
            <a:r>
              <a:rPr lang="en-US" dirty="0" smtClean="0"/>
              <a:t>to resize window manualy.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04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5"/>
                </a:solidFill>
              </a:rPr>
              <a:t>Linux_filesystem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3000" y="76200"/>
            <a:ext cx="9601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Main Idea: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Every thing in linux is </a:t>
            </a:r>
            <a:r>
              <a:rPr lang="en-US" dirty="0">
                <a:solidFill>
                  <a:schemeClr val="accent3"/>
                </a:solidFill>
              </a:rPr>
              <a:t>file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if it’s not it’s a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3"/>
                </a:solidFill>
              </a:rPr>
              <a:t>process.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dirty="0" smtClean="0">
                <a:solidFill>
                  <a:schemeClr val="accent1"/>
                </a:solidFill>
              </a:rPr>
              <a:t>we </a:t>
            </a:r>
            <a:r>
              <a:rPr lang="en-US" dirty="0" smtClean="0">
                <a:solidFill>
                  <a:schemeClr val="accent3"/>
                </a:solidFill>
              </a:rPr>
              <a:t>map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out the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3"/>
                </a:solidFill>
              </a:rPr>
              <a:t>directories</a:t>
            </a:r>
            <a:r>
              <a:rPr lang="en-US" dirty="0">
                <a:solidFill>
                  <a:schemeClr val="accent1"/>
                </a:solidFill>
              </a:rPr>
              <a:t> in Linux, it would look like an upside-down </a:t>
            </a:r>
            <a:r>
              <a:rPr lang="en-US" dirty="0" smtClean="0">
                <a:solidFill>
                  <a:schemeClr val="accent3"/>
                </a:solidFill>
              </a:rPr>
              <a:t>tree</a:t>
            </a:r>
            <a:r>
              <a:rPr lang="en-US" dirty="0" smtClean="0">
                <a:solidFill>
                  <a:schemeClr val="accent1"/>
                </a:solidFill>
              </a:rPr>
              <a:t> . </a:t>
            </a:r>
            <a:r>
              <a:rPr lang="en-US" dirty="0" smtClean="0">
                <a:solidFill>
                  <a:schemeClr val="accent3"/>
                </a:solidFill>
              </a:rPr>
              <a:t>At </a:t>
            </a:r>
            <a:r>
              <a:rPr lang="en-US" dirty="0">
                <a:solidFill>
                  <a:schemeClr val="accent3"/>
                </a:solidFill>
              </a:rPr>
              <a:t>the top</a:t>
            </a:r>
            <a:r>
              <a:rPr lang="en-US" dirty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1"/>
                </a:solidFill>
              </a:rPr>
              <a:t>root directory represented </a:t>
            </a:r>
            <a:r>
              <a:rPr lang="en-US" dirty="0" smtClean="0">
                <a:solidFill>
                  <a:schemeClr val="accent3"/>
                </a:solidFill>
              </a:rPr>
              <a:t>/ .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/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cdrom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etc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lib64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media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opt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proc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root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run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snap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srv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tmp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usr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└── 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657600" y="1676400"/>
            <a:ext cx="5632311" cy="6513731"/>
            <a:chOff x="3719899" y="2401669"/>
            <a:chExt cx="5632311" cy="6513731"/>
          </a:xfrm>
        </p:grpSpPr>
        <p:sp>
          <p:nvSpPr>
            <p:cNvPr id="5" name="Rectangle 4"/>
            <p:cNvSpPr/>
            <p:nvPr/>
          </p:nvSpPr>
          <p:spPr>
            <a:xfrm rot="5400000">
              <a:off x="3488055" y="305124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├── </a:t>
              </a:r>
              <a:r>
                <a:rPr lang="en-US" dirty="0">
                  <a:solidFill>
                    <a:schemeClr val="accent1"/>
                  </a:solidFill>
                </a:rPr>
                <a:t>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boot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cdrom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dev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etc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lib64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media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mnt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opt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proc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root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run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sbin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snap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srv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sys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tmp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├── usr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└── var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3265" y="2401669"/>
              <a:ext cx="2455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/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01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25908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/bin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bash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Cat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ip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cp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mknod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echo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lsblk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...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38400" y="9906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Bin contains the </a:t>
            </a:r>
            <a:r>
              <a:rPr lang="en-US" dirty="0">
                <a:solidFill>
                  <a:schemeClr val="accent3"/>
                </a:solidFill>
              </a:rPr>
              <a:t>system binary files </a:t>
            </a:r>
            <a:r>
              <a:rPr lang="en-US" dirty="0">
                <a:solidFill>
                  <a:schemeClr val="accent1"/>
                </a:solidFill>
              </a:rPr>
              <a:t>that are </a:t>
            </a:r>
            <a:r>
              <a:rPr lang="en-US" dirty="0">
                <a:solidFill>
                  <a:schemeClr val="accent3"/>
                </a:solidFill>
              </a:rPr>
              <a:t>essential for general operation of your computer</a:t>
            </a:r>
            <a:r>
              <a:rPr lang="en-US" dirty="0">
                <a:solidFill>
                  <a:schemeClr val="accent1"/>
                </a:solidFill>
              </a:rPr>
              <a:t>. These exectuable files are the next line after the system kernel. Withtout these you can’t do a whole lot of anything on your </a:t>
            </a:r>
            <a:r>
              <a:rPr lang="en-US" dirty="0" smtClean="0">
                <a:solidFill>
                  <a:schemeClr val="accent1"/>
                </a:solidFill>
              </a:rPr>
              <a:t>computer 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1981200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Programs are </a:t>
            </a:r>
            <a:r>
              <a:rPr lang="en-US" dirty="0">
                <a:solidFill>
                  <a:schemeClr val="accent1"/>
                </a:solidFill>
              </a:rPr>
              <a:t>shared by the system, the system administrator and the users.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38400" y="2535999"/>
            <a:ext cx="8077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A lot of these binaries will be discussed during the course.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/boot</a:t>
            </a:r>
            <a:endParaRPr lang="en-US" sz="2500" dirty="0"/>
          </a:p>
          <a:p>
            <a:r>
              <a:rPr lang="en-US" dirty="0" smtClean="0">
                <a:solidFill>
                  <a:schemeClr val="accent1"/>
                </a:solidFill>
              </a:rPr>
              <a:t>├── grub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vmlinuz-4.15.0-46-generic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initrd.img-4.15.0-46-generic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</a:t>
            </a:r>
            <a:r>
              <a:rPr lang="en-US" dirty="0" smtClean="0">
                <a:solidFill>
                  <a:schemeClr val="accent1"/>
                </a:solidFill>
              </a:rPr>
              <a:t>config-4.15.0-20-generic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├── config-4.15.0-46-generic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</a:t>
            </a:r>
            <a:r>
              <a:rPr lang="en-US" dirty="0">
                <a:solidFill>
                  <a:schemeClr val="accent1"/>
                </a:solidFill>
              </a:rPr>
              <a:t>memtest86+.bin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memtest86+.elf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memtest86+_multiboot.bin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System.map-4.15.0-46-generic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5800" y="762000"/>
            <a:ext cx="6629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g</a:t>
            </a:r>
            <a:r>
              <a:rPr lang="en-US" dirty="0" smtClean="0">
                <a:solidFill>
                  <a:schemeClr val="accent6"/>
                </a:solidFill>
              </a:rPr>
              <a:t>rub ─</a:t>
            </a:r>
            <a:r>
              <a:rPr lang="en-US" dirty="0" smtClean="0">
                <a:solidFill>
                  <a:schemeClr val="accent1"/>
                </a:solidFill>
              </a:rPr>
              <a:t> is the </a:t>
            </a:r>
            <a:r>
              <a:rPr lang="en-US" dirty="0" smtClean="0">
                <a:solidFill>
                  <a:schemeClr val="accent3"/>
                </a:solidFill>
              </a:rPr>
              <a:t>grand </a:t>
            </a:r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nified boot </a:t>
            </a:r>
            <a:r>
              <a:rPr lang="en-US" dirty="0">
                <a:solidFill>
                  <a:schemeClr val="accent3"/>
                </a:solidFill>
              </a:rPr>
              <a:t>loader </a:t>
            </a:r>
            <a:r>
              <a:rPr lang="en-US" dirty="0">
                <a:solidFill>
                  <a:schemeClr val="accent1"/>
                </a:solidFill>
              </a:rPr>
              <a:t>and is an attempt to get rid of the many different boot-loaders </a:t>
            </a:r>
            <a:r>
              <a:rPr lang="en-US" dirty="0" smtClean="0">
                <a:solidFill>
                  <a:schemeClr val="accent1"/>
                </a:solidFill>
              </a:rPr>
              <a:t>we know </a:t>
            </a:r>
            <a:r>
              <a:rPr lang="en-US" dirty="0">
                <a:solidFill>
                  <a:schemeClr val="accent1"/>
                </a:solidFill>
              </a:rPr>
              <a:t>today.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1447800"/>
            <a:ext cx="662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  <a:latin typeface="Open Sans"/>
              </a:rPr>
              <a:t>v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mlinuz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</a:t>
            </a:r>
            <a:r>
              <a:rPr lang="en-US" dirty="0">
                <a:solidFill>
                  <a:schemeClr val="accent1"/>
                </a:solidFill>
              </a:rPr>
              <a:t>stands for </a:t>
            </a:r>
            <a:r>
              <a:rPr lang="en-US" dirty="0">
                <a:solidFill>
                  <a:schemeClr val="accent3"/>
                </a:solidFill>
              </a:rPr>
              <a:t>virtual memory </a:t>
            </a:r>
            <a:r>
              <a:rPr lang="en-US" dirty="0" smtClean="0">
                <a:solidFill>
                  <a:schemeClr val="accent3"/>
                </a:solidFill>
              </a:rPr>
              <a:t>linux </a:t>
            </a:r>
            <a:r>
              <a:rPr lang="en-US" dirty="0">
                <a:solidFill>
                  <a:schemeClr val="accent3"/>
                </a:solidFill>
              </a:rPr>
              <a:t>kernel </a:t>
            </a:r>
            <a:r>
              <a:rPr lang="en-US" dirty="0" smtClean="0">
                <a:solidFill>
                  <a:schemeClr val="accent3"/>
                </a:solidFill>
              </a:rPr>
              <a:t>zipped</a:t>
            </a:r>
            <a:r>
              <a:rPr lang="en-US" dirty="0" smtClean="0">
                <a:solidFill>
                  <a:schemeClr val="accent1"/>
                </a:solidFill>
              </a:rPr>
              <a:t>. vmlinuz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compressed Linux Kernel image </a:t>
            </a:r>
            <a:r>
              <a:rPr lang="en-US" dirty="0">
                <a:solidFill>
                  <a:schemeClr val="accent1"/>
                </a:solidFill>
              </a:rPr>
              <a:t>which is </a:t>
            </a:r>
            <a:r>
              <a:rPr lang="en-US" dirty="0">
                <a:solidFill>
                  <a:schemeClr val="accent3"/>
                </a:solidFill>
              </a:rPr>
              <a:t>used at </a:t>
            </a:r>
            <a:r>
              <a:rPr lang="en-US" dirty="0">
                <a:solidFill>
                  <a:schemeClr val="accent1"/>
                </a:solidFill>
              </a:rPr>
              <a:t>the time of </a:t>
            </a:r>
            <a:r>
              <a:rPr lang="en-US" dirty="0">
                <a:solidFill>
                  <a:schemeClr val="accent3"/>
                </a:solidFill>
              </a:rPr>
              <a:t>booting </a:t>
            </a:r>
            <a:r>
              <a:rPr lang="en-US" dirty="0">
                <a:solidFill>
                  <a:schemeClr val="accent1"/>
                </a:solidFill>
              </a:rPr>
              <a:t>Linux operating </a:t>
            </a:r>
            <a:r>
              <a:rPr lang="en-US" dirty="0" smtClean="0">
                <a:solidFill>
                  <a:schemeClr val="accent1"/>
                </a:solidFill>
              </a:rPr>
              <a:t>system.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447330"/>
            <a:ext cx="662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initrd</a:t>
            </a:r>
            <a:r>
              <a:rPr lang="en-US" dirty="0" smtClean="0">
                <a:solidFill>
                  <a:schemeClr val="accent6"/>
                </a:solidFill>
                <a:latin typeface="Open Sans"/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─ </a:t>
            </a:r>
            <a:r>
              <a:rPr lang="en-US" dirty="0"/>
              <a:t>  </a:t>
            </a:r>
            <a:r>
              <a:rPr lang="en-US" dirty="0" smtClean="0">
                <a:solidFill>
                  <a:schemeClr val="accent1"/>
                </a:solidFill>
              </a:rPr>
              <a:t>called </a:t>
            </a:r>
            <a:r>
              <a:rPr lang="en-US" dirty="0">
                <a:solidFill>
                  <a:schemeClr val="accent1"/>
                </a:solidFill>
              </a:rPr>
              <a:t>as </a:t>
            </a:r>
            <a:r>
              <a:rPr lang="en-US" dirty="0">
                <a:solidFill>
                  <a:schemeClr val="accent3"/>
                </a:solidFill>
              </a:rPr>
              <a:t>Initializing RAM Disk </a:t>
            </a:r>
            <a:r>
              <a:rPr lang="en-US" dirty="0">
                <a:solidFill>
                  <a:schemeClr val="accent1"/>
                </a:solidFill>
              </a:rPr>
              <a:t>which loads </a:t>
            </a:r>
            <a:r>
              <a:rPr lang="en-US" dirty="0">
                <a:solidFill>
                  <a:schemeClr val="accent3"/>
                </a:solidFill>
              </a:rPr>
              <a:t>temporary</a:t>
            </a:r>
            <a:r>
              <a:rPr lang="en-US" dirty="0">
                <a:solidFill>
                  <a:schemeClr val="accent1"/>
                </a:solidFill>
              </a:rPr>
              <a:t> file system in to </a:t>
            </a:r>
            <a:r>
              <a:rPr lang="en-US" dirty="0">
                <a:solidFill>
                  <a:schemeClr val="accent3"/>
                </a:solidFill>
              </a:rPr>
              <a:t>RAM</a:t>
            </a:r>
            <a:r>
              <a:rPr lang="en-US" dirty="0">
                <a:solidFill>
                  <a:schemeClr val="accent1"/>
                </a:solidFill>
              </a:rPr>
              <a:t> at the time of </a:t>
            </a:r>
            <a:r>
              <a:rPr lang="en-US" dirty="0">
                <a:solidFill>
                  <a:schemeClr val="accent3"/>
                </a:solidFill>
              </a:rPr>
              <a:t>booting</a:t>
            </a:r>
            <a:r>
              <a:rPr lang="en-US" dirty="0">
                <a:solidFill>
                  <a:schemeClr val="accent1"/>
                </a:solidFill>
              </a:rPr>
              <a:t> process </a:t>
            </a:r>
            <a:r>
              <a:rPr lang="en-US" dirty="0">
                <a:solidFill>
                  <a:schemeClr val="accent3"/>
                </a:solidFill>
              </a:rPr>
              <a:t>before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actual file system mounting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</a:rPr>
              <a:t>This file is loaded by your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image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95800" y="372385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System.map </a:t>
            </a:r>
            <a:r>
              <a:rPr lang="en-US" dirty="0" smtClean="0">
                <a:solidFill>
                  <a:schemeClr val="accent6"/>
                </a:solidFill>
              </a:rPr>
              <a:t>─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This </a:t>
            </a:r>
            <a:r>
              <a:rPr lang="en-US" dirty="0">
                <a:solidFill>
                  <a:schemeClr val="accent1"/>
                </a:solidFill>
              </a:rPr>
              <a:t>is a </a:t>
            </a:r>
            <a:r>
              <a:rPr lang="en-US" dirty="0">
                <a:solidFill>
                  <a:schemeClr val="accent3"/>
                </a:solidFill>
              </a:rPr>
              <a:t>map file </a:t>
            </a:r>
            <a:r>
              <a:rPr lang="en-US" dirty="0">
                <a:solidFill>
                  <a:schemeClr val="accent1"/>
                </a:solidFill>
              </a:rPr>
              <a:t>used by kernel. This file contains </a:t>
            </a:r>
            <a:r>
              <a:rPr lang="en-US" dirty="0">
                <a:solidFill>
                  <a:schemeClr val="accent3"/>
                </a:solidFill>
              </a:rPr>
              <a:t>memory location mapped</a:t>
            </a:r>
            <a:r>
              <a:rPr lang="en-US" dirty="0">
                <a:solidFill>
                  <a:schemeClr val="accent1"/>
                </a:solidFill>
              </a:rPr>
              <a:t> to the </a:t>
            </a:r>
            <a:r>
              <a:rPr lang="en-US" dirty="0">
                <a:solidFill>
                  <a:schemeClr val="accent3"/>
                </a:solidFill>
              </a:rPr>
              <a:t>kernel variables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dirty="0">
                <a:solidFill>
                  <a:schemeClr val="accent3"/>
                </a:solidFill>
              </a:rPr>
              <a:t>functions</a:t>
            </a:r>
            <a:r>
              <a:rPr lang="en-US" dirty="0">
                <a:solidFill>
                  <a:schemeClr val="accent1"/>
                </a:solidFill>
              </a:rPr>
              <a:t>. Again this file is used by </a:t>
            </a:r>
            <a:r>
              <a:rPr lang="en-US" dirty="0">
                <a:solidFill>
                  <a:schemeClr val="accent3"/>
                </a:solidFill>
              </a:rPr>
              <a:t>vmlinuz</a:t>
            </a:r>
            <a:r>
              <a:rPr lang="en-US" dirty="0">
                <a:solidFill>
                  <a:schemeClr val="accent1"/>
                </a:solidFill>
              </a:rPr>
              <a:t> kernel image </a:t>
            </a:r>
            <a:r>
              <a:rPr lang="en-US" dirty="0">
                <a:solidFill>
                  <a:schemeClr val="accent3"/>
                </a:solidFill>
              </a:rPr>
              <a:t>at the time of booting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set symbol </a:t>
            </a:r>
            <a:r>
              <a:rPr lang="en-US" dirty="0" smtClean="0">
                <a:solidFill>
                  <a:schemeClr val="accent3"/>
                </a:solidFill>
              </a:rPr>
              <a:t>names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83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3657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 smtClean="0"/>
              <a:t>/cdrom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533400" y="13716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CD-Roms</a:t>
            </a:r>
            <a:r>
              <a:rPr lang="en-US" dirty="0">
                <a:solidFill>
                  <a:schemeClr val="accent1"/>
                </a:solidFill>
              </a:rPr>
              <a:t> can be mounted to this folder but it is not in the </a:t>
            </a:r>
            <a:r>
              <a:rPr lang="en-US" dirty="0">
                <a:solidFill>
                  <a:schemeClr val="accent3"/>
                </a:solidFill>
              </a:rPr>
              <a:t>official Linux Filesystem </a:t>
            </a:r>
            <a:r>
              <a:rPr lang="en-US" dirty="0">
                <a:solidFill>
                  <a:schemeClr val="accent1"/>
                </a:solidFill>
              </a:rPr>
              <a:t>Hierarchy. CD-Roms should be mounted under </a:t>
            </a:r>
            <a:r>
              <a:rPr lang="en-US" b="1" dirty="0">
                <a:solidFill>
                  <a:schemeClr val="accent3"/>
                </a:solidFill>
              </a:rPr>
              <a:t>/media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/dev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loop0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null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pts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random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sda1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├── tty</a:t>
            </a:r>
          </a:p>
          <a:p>
            <a:r>
              <a:rPr lang="en-US" dirty="0">
                <a:solidFill>
                  <a:schemeClr val="accent1"/>
                </a:solidFill>
              </a:rPr>
              <a:t>├── zero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└── ...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Contains </a:t>
            </a:r>
            <a:r>
              <a:rPr lang="en-US" dirty="0" smtClean="0">
                <a:solidFill>
                  <a:schemeClr val="accent3"/>
                </a:solidFill>
              </a:rPr>
              <a:t>ﬁles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representing </a:t>
            </a:r>
            <a:r>
              <a:rPr lang="en-US" dirty="0">
                <a:solidFill>
                  <a:schemeClr val="accent3"/>
                </a:solidFill>
              </a:rPr>
              <a:t>access points </a:t>
            </a:r>
            <a:r>
              <a:rPr lang="en-US" dirty="0">
                <a:solidFill>
                  <a:schemeClr val="accent1"/>
                </a:solidFill>
              </a:rPr>
              <a:t>to </a:t>
            </a:r>
            <a:r>
              <a:rPr lang="en-US" dirty="0">
                <a:solidFill>
                  <a:schemeClr val="accent3"/>
                </a:solidFill>
              </a:rPr>
              <a:t>devices</a:t>
            </a:r>
            <a:r>
              <a:rPr lang="en-US" dirty="0">
                <a:solidFill>
                  <a:schemeClr val="accent1"/>
                </a:solidFill>
              </a:rPr>
              <a:t> on your systems. </a:t>
            </a:r>
            <a:r>
              <a:rPr lang="en-US" dirty="0" smtClean="0">
                <a:solidFill>
                  <a:schemeClr val="accent1"/>
                </a:solidFill>
              </a:rPr>
              <a:t>These include </a:t>
            </a:r>
            <a:r>
              <a:rPr lang="en-US" dirty="0">
                <a:solidFill>
                  <a:schemeClr val="accent1"/>
                </a:solidFill>
              </a:rPr>
              <a:t>terminal devices (tty*), ﬂ oppy disks (fd*), hard disks (hd* or sd*), </a:t>
            </a:r>
            <a:r>
              <a:rPr lang="en-US" dirty="0" smtClean="0">
                <a:solidFill>
                  <a:schemeClr val="accent1"/>
                </a:solidFill>
              </a:rPr>
              <a:t>RAM (ram</a:t>
            </a:r>
            <a:r>
              <a:rPr lang="en-US" dirty="0">
                <a:solidFill>
                  <a:schemeClr val="accent1"/>
                </a:solidFill>
              </a:rPr>
              <a:t>*), and CD-ROM (cd*). Users can access these devices directly through </a:t>
            </a:r>
            <a:r>
              <a:rPr lang="en-US" dirty="0" smtClean="0">
                <a:solidFill>
                  <a:schemeClr val="accent1"/>
                </a:solidFill>
              </a:rPr>
              <a:t>these device </a:t>
            </a:r>
            <a:r>
              <a:rPr lang="en-US" dirty="0">
                <a:solidFill>
                  <a:schemeClr val="accent1"/>
                </a:solidFill>
              </a:rPr>
              <a:t>ﬁ </a:t>
            </a:r>
            <a:r>
              <a:rPr lang="en-US" dirty="0" smtClean="0">
                <a:solidFill>
                  <a:schemeClr val="accent1"/>
                </a:solidFill>
              </a:rPr>
              <a:t>les.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3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33400" y="381000"/>
            <a:ext cx="152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/etc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00400" y="6096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Contains administrative conﬁ guration </a:t>
            </a:r>
            <a:r>
              <a:rPr lang="en-US" dirty="0" smtClean="0"/>
              <a:t>ﬁles</a:t>
            </a:r>
            <a:r>
              <a:rPr lang="en-US" dirty="0"/>
              <a:t>. Most of these ﬁ les are plaintext</a:t>
            </a:r>
          </a:p>
          <a:p>
            <a:r>
              <a:rPr lang="en-US" dirty="0"/>
              <a:t>ﬁ les that can be edited with any text editor if the user has proper permission.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895600"/>
            <a:ext cx="9144000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early_operating_systems</a:t>
            </a:r>
          </a:p>
        </p:txBody>
      </p:sp>
    </p:spTree>
    <p:extLst>
      <p:ext uri="{BB962C8B-B14F-4D97-AF65-F5344CB8AC3E}">
        <p14:creationId xmlns:p14="http://schemas.microsoft.com/office/powerpoint/2010/main" val="223882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multics: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150653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(Multiplexed </a:t>
            </a:r>
            <a:r>
              <a:rPr lang="en-US" dirty="0"/>
              <a:t>Information and Computing Service) was a </a:t>
            </a:r>
            <a:r>
              <a:rPr lang="en-US" dirty="0" smtClean="0"/>
              <a:t>mainframe</a:t>
            </a:r>
            <a:r>
              <a:rPr lang="en-US" dirty="0"/>
              <a:t> </a:t>
            </a:r>
            <a:r>
              <a:rPr lang="en-US" dirty="0">
                <a:solidFill>
                  <a:schemeClr val="accent3"/>
                </a:solidFill>
              </a:rPr>
              <a:t>time-sharing</a:t>
            </a:r>
            <a:r>
              <a:rPr lang="en-US" dirty="0"/>
              <a:t> </a:t>
            </a:r>
            <a:r>
              <a:rPr lang="en-US" dirty="0" smtClean="0"/>
              <a:t>operating system</a:t>
            </a:r>
            <a:r>
              <a:rPr lang="en-US" dirty="0"/>
              <a:t> that was developed in the 1963-1969 period through the collaboration of the </a:t>
            </a:r>
            <a:r>
              <a:rPr lang="en-US" dirty="0">
                <a:solidFill>
                  <a:schemeClr val="accent3"/>
                </a:solidFill>
              </a:rPr>
              <a:t>Massachusetts Institute of Technology</a:t>
            </a:r>
            <a:r>
              <a:rPr lang="en-US" dirty="0"/>
              <a:t> (MIT), </a:t>
            </a:r>
            <a:r>
              <a:rPr lang="en-US" dirty="0">
                <a:solidFill>
                  <a:schemeClr val="accent3"/>
                </a:solidFill>
              </a:rPr>
              <a:t>General Electric</a:t>
            </a:r>
            <a:r>
              <a:rPr lang="en-US" dirty="0"/>
              <a:t> (GE), and </a:t>
            </a:r>
            <a:r>
              <a:rPr lang="en-US" dirty="0">
                <a:solidFill>
                  <a:schemeClr val="accent3"/>
                </a:solidFill>
              </a:rPr>
              <a:t>Bell </a:t>
            </a:r>
            <a:r>
              <a:rPr lang="en-US" dirty="0" smtClean="0">
                <a:solidFill>
                  <a:schemeClr val="accent3"/>
                </a:solidFill>
              </a:rPr>
              <a:t>Labs</a:t>
            </a:r>
            <a:r>
              <a:rPr lang="en-US" dirty="0" smtClean="0"/>
              <a:t> (AT&amp;T).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03225"/>
            <a:ext cx="1588272" cy="1327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3541836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The operating system was written in 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PL/I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 and ran on </a:t>
            </a:r>
            <a:r>
              <a:rPr lang="en-US" dirty="0">
                <a:solidFill>
                  <a:schemeClr val="accent3"/>
                </a:solidFill>
                <a:latin typeface="Arial" panose="020B0604020202020204" pitchFamily="34" charset="0"/>
              </a:rPr>
              <a:t>GE </a:t>
            </a:r>
            <a:r>
              <a:rPr lang="en-US" dirty="0" smtClean="0">
                <a:solidFill>
                  <a:schemeClr val="accent3"/>
                </a:solidFill>
                <a:latin typeface="Arial" panose="020B0604020202020204" pitchFamily="34" charset="0"/>
              </a:rPr>
              <a:t>hardware</a:t>
            </a:r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unix: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11201400" cy="4572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1970, </a:t>
            </a:r>
            <a:r>
              <a:rPr lang="en-US" dirty="0">
                <a:solidFill>
                  <a:schemeClr val="accent3"/>
                </a:solidFill>
              </a:rPr>
              <a:t>Bell Labs </a:t>
            </a:r>
            <a:r>
              <a:rPr lang="en-US" dirty="0"/>
              <a:t>had </a:t>
            </a:r>
            <a:r>
              <a:rPr lang="en-US" dirty="0">
                <a:solidFill>
                  <a:schemeClr val="accent3"/>
                </a:solidFill>
              </a:rPr>
              <a:t>withdrawn</a:t>
            </a:r>
            <a:r>
              <a:rPr lang="en-US" dirty="0"/>
              <a:t> from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chemeClr val="accent3"/>
                </a:solidFill>
              </a:rPr>
              <a:t>Multics</a:t>
            </a:r>
            <a:r>
              <a:rPr lang="en-US" dirty="0" smtClean="0"/>
              <a:t> project.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685800"/>
            <a:ext cx="1213899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942" y="3124200"/>
            <a:ext cx="2708910" cy="1981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" y="31242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Ken Thompson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	“</a:t>
            </a:r>
            <a:r>
              <a:rPr lang="en-US" dirty="0">
                <a:solidFill>
                  <a:schemeClr val="accent1"/>
                </a:solidFill>
              </a:rPr>
              <a:t>I did the first of two or three versions of UNIX all alone. And Dennis 	became an evangelist. Then there was a rewrite in a </a:t>
            </a:r>
            <a:r>
              <a:rPr lang="en-US" dirty="0">
                <a:solidFill>
                  <a:schemeClr val="accent3"/>
                </a:solidFill>
              </a:rPr>
              <a:t>higher-level 	language</a:t>
            </a:r>
            <a:r>
              <a:rPr lang="en-US" dirty="0">
                <a:solidFill>
                  <a:schemeClr val="accent1"/>
                </a:solidFill>
              </a:rPr>
              <a:t> that would come to be called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. He worked mostly on the 	</a:t>
            </a:r>
            <a:r>
              <a:rPr lang="en-US" dirty="0">
                <a:solidFill>
                  <a:schemeClr val="accent3"/>
                </a:solidFill>
              </a:rPr>
              <a:t>language</a:t>
            </a:r>
            <a:r>
              <a:rPr lang="en-US" dirty="0">
                <a:solidFill>
                  <a:schemeClr val="accent1"/>
                </a:solidFill>
              </a:rPr>
              <a:t> and on the </a:t>
            </a:r>
            <a:r>
              <a:rPr lang="en-US" dirty="0">
                <a:solidFill>
                  <a:schemeClr val="accent3"/>
                </a:solidFill>
              </a:rPr>
              <a:t>I/O system</a:t>
            </a:r>
            <a:r>
              <a:rPr lang="en-US" dirty="0">
                <a:solidFill>
                  <a:schemeClr val="accent1"/>
                </a:solidFill>
              </a:rPr>
              <a:t>, and I worked on all the </a:t>
            </a:r>
            <a:r>
              <a:rPr lang="en-US" dirty="0">
                <a:solidFill>
                  <a:schemeClr val="accent3"/>
                </a:solidFill>
              </a:rPr>
              <a:t>rest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of the 	operating system</a:t>
            </a:r>
            <a:r>
              <a:rPr lang="en-US" dirty="0">
                <a:solidFill>
                  <a:schemeClr val="accent1"/>
                </a:solidFill>
              </a:rPr>
              <a:t>. That was for the </a:t>
            </a:r>
            <a:r>
              <a:rPr lang="en-US" dirty="0" smtClean="0">
                <a:solidFill>
                  <a:schemeClr val="accent1"/>
                </a:solidFill>
              </a:rPr>
              <a:t>PDP-11, </a:t>
            </a:r>
            <a:r>
              <a:rPr lang="en-US" dirty="0">
                <a:solidFill>
                  <a:schemeClr val="accent1"/>
                </a:solidFill>
              </a:rPr>
              <a:t>which was serendipitous, 	because that was the computer that took over the academic community.”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5562600"/>
            <a:ext cx="4235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is the first free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82091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381000"/>
            <a:ext cx="11353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Written in the </a:t>
            </a:r>
            <a:r>
              <a:rPr lang="en-US" dirty="0">
                <a:solidFill>
                  <a:schemeClr val="accent3"/>
                </a:solidFill>
              </a:rPr>
              <a:t>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programming language </a:t>
            </a:r>
            <a:r>
              <a:rPr lang="en-US" dirty="0">
                <a:solidFill>
                  <a:schemeClr val="accent1"/>
                </a:solidFill>
              </a:rPr>
              <a:t>instead of in </a:t>
            </a:r>
            <a:r>
              <a:rPr lang="en-US" dirty="0">
                <a:solidFill>
                  <a:schemeClr val="accent3"/>
                </a:solidFill>
              </a:rPr>
              <a:t>assembly </a:t>
            </a:r>
            <a:r>
              <a:rPr lang="en-US" dirty="0">
                <a:solidFill>
                  <a:schemeClr val="accent1"/>
                </a:solidFill>
              </a:rPr>
              <a:t>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Simple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dirty="0">
                <a:solidFill>
                  <a:schemeClr val="accent3"/>
                </a:solidFill>
              </a:rPr>
              <a:t>elegant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Able to </a:t>
            </a:r>
            <a:r>
              <a:rPr lang="en-US" dirty="0">
                <a:solidFill>
                  <a:schemeClr val="accent3"/>
                </a:solidFill>
              </a:rPr>
              <a:t>recycle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UNIX on the other hand needed only a </a:t>
            </a:r>
            <a:r>
              <a:rPr lang="en-US" dirty="0" smtClean="0">
                <a:solidFill>
                  <a:schemeClr val="accent3"/>
                </a:solidFill>
              </a:rPr>
              <a:t>small piece </a:t>
            </a:r>
            <a:r>
              <a:rPr lang="en-US" dirty="0">
                <a:solidFill>
                  <a:schemeClr val="accent1"/>
                </a:solidFill>
              </a:rPr>
              <a:t>of that special code, which is now </a:t>
            </a:r>
            <a:r>
              <a:rPr lang="en-US" dirty="0">
                <a:solidFill>
                  <a:schemeClr val="accent3"/>
                </a:solidFill>
              </a:rPr>
              <a:t>commonly named </a:t>
            </a:r>
            <a:r>
              <a:rPr lang="en-US" dirty="0">
                <a:solidFill>
                  <a:schemeClr val="accent1"/>
                </a:solidFill>
              </a:rPr>
              <a:t>the </a:t>
            </a:r>
            <a:r>
              <a:rPr lang="en-US" dirty="0">
                <a:solidFill>
                  <a:schemeClr val="accent3"/>
                </a:solidFill>
              </a:rPr>
              <a:t>kernel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5928" y="3124200"/>
            <a:ext cx="107216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NimbusRomNo9L"/>
              </a:rPr>
              <a:t>software vendors were quick to adapt, </a:t>
            </a:r>
            <a:r>
              <a:rPr lang="en-US" dirty="0" smtClean="0">
                <a:solidFill>
                  <a:schemeClr val="accent1"/>
                </a:solidFill>
              </a:rPr>
              <a:t>since </a:t>
            </a:r>
            <a:r>
              <a:rPr lang="en-US" dirty="0">
                <a:solidFill>
                  <a:schemeClr val="accent1"/>
                </a:solidFill>
              </a:rPr>
              <a:t>they could </a:t>
            </a:r>
            <a:r>
              <a:rPr lang="en-US" dirty="0">
                <a:solidFill>
                  <a:schemeClr val="accent3"/>
                </a:solidFill>
              </a:rPr>
              <a:t>sell ten times more software </a:t>
            </a:r>
            <a:r>
              <a:rPr lang="en-US" dirty="0">
                <a:solidFill>
                  <a:schemeClr val="accent1"/>
                </a:solidFill>
              </a:rPr>
              <a:t>almost </a:t>
            </a:r>
            <a:r>
              <a:rPr lang="en-US" dirty="0" smtClean="0">
                <a:solidFill>
                  <a:schemeClr val="accent1"/>
                </a:solidFill>
              </a:rPr>
              <a:t>effortlessly</a:t>
            </a:r>
          </a:p>
        </p:txBody>
      </p:sp>
      <p:sp>
        <p:nvSpPr>
          <p:cNvPr id="6" name="Rectangle 5"/>
          <p:cNvSpPr/>
          <p:nvPr/>
        </p:nvSpPr>
        <p:spPr>
          <a:xfrm>
            <a:off x="547977" y="3886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 users working on different systems without the </a:t>
            </a:r>
            <a:r>
              <a:rPr lang="en-US" dirty="0">
                <a:solidFill>
                  <a:schemeClr val="accent3"/>
                </a:solidFill>
              </a:rPr>
              <a:t>need for </a:t>
            </a:r>
            <a:r>
              <a:rPr lang="en-US" dirty="0" smtClean="0">
                <a:solidFill>
                  <a:schemeClr val="accent3"/>
                </a:solidFill>
              </a:rPr>
              <a:t>extra education </a:t>
            </a:r>
            <a:r>
              <a:rPr lang="en-US" dirty="0">
                <a:solidFill>
                  <a:schemeClr val="accent1"/>
                </a:solidFill>
              </a:rPr>
              <a:t>to use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2680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bsd: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112014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BSD (Berkeley Software Distribution) was the first major variant of unix created at University of California at Berkeley.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33400" y="3124200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the BSD and Bell Labs versions of UNIX headed off in  </a:t>
            </a:r>
            <a:r>
              <a:rPr lang="en-US" dirty="0" smtClean="0">
                <a:solidFill>
                  <a:schemeClr val="accent1"/>
                </a:solidFill>
              </a:rPr>
              <a:t>separate directions</a:t>
            </a:r>
            <a:r>
              <a:rPr lang="en-US" dirty="0">
                <a:solidFill>
                  <a:schemeClr val="accent1"/>
                </a:solidFill>
              </a:rPr>
              <a:t>. BSD continued forward in the </a:t>
            </a:r>
            <a:r>
              <a:rPr lang="en-US" dirty="0" smtClean="0">
                <a:solidFill>
                  <a:schemeClr val="accent1"/>
                </a:solidFill>
              </a:rPr>
              <a:t>free-ﬂowing</a:t>
            </a:r>
            <a:r>
              <a:rPr lang="en-US" dirty="0">
                <a:solidFill>
                  <a:schemeClr val="accent1"/>
                </a:solidFill>
              </a:rPr>
              <a:t>, share-the-code manner that </a:t>
            </a:r>
            <a:r>
              <a:rPr lang="en-US" dirty="0" smtClean="0">
                <a:solidFill>
                  <a:schemeClr val="accent1"/>
                </a:solidFill>
              </a:rPr>
              <a:t>was the </a:t>
            </a:r>
            <a:r>
              <a:rPr lang="en-US" dirty="0">
                <a:solidFill>
                  <a:schemeClr val="accent1"/>
                </a:solidFill>
              </a:rPr>
              <a:t>hallmark of the early Bell Labs UNIX, whereas AT&amp;T started steering UNIX </a:t>
            </a:r>
            <a:r>
              <a:rPr lang="en-US" dirty="0" smtClean="0">
                <a:solidFill>
                  <a:schemeClr val="accent1"/>
                </a:solidFill>
              </a:rPr>
              <a:t>toward  commercialization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267200"/>
            <a:ext cx="14077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FreeBSD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NetBSD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</a:rPr>
              <a:t>OpneBSD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533401"/>
            <a:ext cx="1143000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4495800" cy="45720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gnu: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001000" cy="6095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GNU (GNU </a:t>
            </a:r>
            <a:r>
              <a:rPr lang="en-US" dirty="0"/>
              <a:t>is Not </a:t>
            </a:r>
            <a:r>
              <a:rPr lang="en-US" dirty="0" smtClean="0"/>
              <a:t>UNIX) was started in 1983 by Richard Stallman.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57200" y="273032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GNU was intended to become a recoding of the entire UNIX operating system that could </a:t>
            </a:r>
            <a:r>
              <a:rPr lang="en-US" dirty="0" smtClean="0">
                <a:solidFill>
                  <a:schemeClr val="accent1"/>
                </a:solidFill>
              </a:rPr>
              <a:t>be freely </a:t>
            </a:r>
            <a:r>
              <a:rPr lang="en-US" dirty="0">
                <a:solidFill>
                  <a:schemeClr val="accent1"/>
                </a:solidFill>
              </a:rPr>
              <a:t>distributed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514350"/>
            <a:ext cx="1371600" cy="1104900"/>
          </a:xfrm>
          <a:prstGeom prst="rect">
            <a:avLst/>
          </a:prstGeom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2057400"/>
            <a:ext cx="21336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6096000"/>
            <a:ext cx="4919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https://www.gnu.org/gnu/thegnuproject.html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1" y="35052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By 1990, the GNU system was almost complete; the only major missing component was the kernel</a:t>
            </a:r>
            <a:r>
              <a:rPr lang="en-US" dirty="0" smtClean="0">
                <a:solidFill>
                  <a:schemeClr val="accent1"/>
                </a:solidFill>
              </a:rPr>
              <a:t>. </a:t>
            </a:r>
            <a:r>
              <a:rPr lang="en-US" dirty="0">
                <a:solidFill>
                  <a:schemeClr val="accent1"/>
                </a:solidFill>
                <a:latin typeface="Arial" panose="020B0604020202020204" pitchFamily="34" charset="0"/>
              </a:rPr>
              <a:t>Initially the components required for kernel development were written: editors, shell, compiler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4514671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GNU Hurd is a collection of servers (i.e., a herd of GNUs) that run on top of Mach, and 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do 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the various jobs of the Unix kernel</a:t>
            </a:r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" y="5362376"/>
            <a:ext cx="3337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1"/>
                </a:solidFill>
              </a:rPr>
              <a:t>GNU/Hurd was </a:t>
            </a:r>
            <a:r>
              <a:rPr lang="en-US" altLang="en-US" dirty="0">
                <a:solidFill>
                  <a:schemeClr val="accent1"/>
                </a:solidFill>
              </a:rPr>
              <a:t>not successful</a:t>
            </a:r>
          </a:p>
        </p:txBody>
      </p:sp>
    </p:spTree>
    <p:extLst>
      <p:ext uri="{BB962C8B-B14F-4D97-AF65-F5344CB8AC3E}">
        <p14:creationId xmlns:p14="http://schemas.microsoft.com/office/powerpoint/2010/main" val="383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2107</TotalTime>
  <Words>2198</Words>
  <Application>Microsoft Office PowerPoint</Application>
  <PresentationFormat>Widescreen</PresentationFormat>
  <Paragraphs>272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-apple-system</vt:lpstr>
      <vt:lpstr>Arial</vt:lpstr>
      <vt:lpstr>Candara</vt:lpstr>
      <vt:lpstr>Consolas</vt:lpstr>
      <vt:lpstr>Libre Franklin</vt:lpstr>
      <vt:lpstr>Microsoft Sans Serif</vt:lpstr>
      <vt:lpstr>NimbusRomNo9L</vt:lpstr>
      <vt:lpstr>Open Sans</vt:lpstr>
      <vt:lpstr>Roboto</vt:lpstr>
      <vt:lpstr>Tahoma</vt:lpstr>
      <vt:lpstr>Times New Roman</vt:lpstr>
      <vt:lpstr>Trebuchet MS</vt:lpstr>
      <vt:lpstr>Ubuntu</vt:lpstr>
      <vt:lpstr>Tech Computer 16x9</vt:lpstr>
      <vt:lpstr>amirkabir_linux_festival</vt:lpstr>
      <vt:lpstr>history_of_linux</vt:lpstr>
      <vt:lpstr>the_old_days:</vt:lpstr>
      <vt:lpstr>early_operating_systems</vt:lpstr>
      <vt:lpstr>multics:</vt:lpstr>
      <vt:lpstr>unix:</vt:lpstr>
      <vt:lpstr>PowerPoint Presentation</vt:lpstr>
      <vt:lpstr>bsd:</vt:lpstr>
      <vt:lpstr>gnu:</vt:lpstr>
      <vt:lpstr>free_or_opensource</vt:lpstr>
      <vt:lpstr>PowerPoint Presentation</vt:lpstr>
      <vt:lpstr>PowerPoint Presentation</vt:lpstr>
      <vt:lpstr>minix (minimal unix):</vt:lpstr>
      <vt:lpstr>linux:</vt:lpstr>
      <vt:lpstr>PowerPoint Presentation</vt:lpstr>
      <vt:lpstr>PowerPoint Presentation</vt:lpstr>
      <vt:lpstr>gnu/linux:</vt:lpstr>
      <vt:lpstr>linux_distribution</vt:lpstr>
      <vt:lpstr>what_are_linux_distributions:</vt:lpstr>
      <vt:lpstr>debian:</vt:lpstr>
      <vt:lpstr>ubuntu:</vt:lpstr>
      <vt:lpstr>mint:</vt:lpstr>
      <vt:lpstr>fedora:</vt:lpstr>
      <vt:lpstr>ubuntu_installation</vt:lpstr>
      <vt:lpstr>ubuntu_gui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Linux_filesystem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amirkabir_linux_festival</dc:title>
  <dc:creator>Windows User</dc:creator>
  <cp:lastModifiedBy>Windows User</cp:lastModifiedBy>
  <cp:revision>116</cp:revision>
  <dcterms:created xsi:type="dcterms:W3CDTF">2020-02-01T18:39:08Z</dcterms:created>
  <dcterms:modified xsi:type="dcterms:W3CDTF">2020-02-07T20:32:41Z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