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70" r:id="rId4"/>
    <p:sldId id="264" r:id="rId5"/>
    <p:sldId id="258" r:id="rId6"/>
    <p:sldId id="260" r:id="rId7"/>
    <p:sldId id="271" r:id="rId8"/>
    <p:sldId id="261" r:id="rId9"/>
    <p:sldId id="262" r:id="rId10"/>
    <p:sldId id="265" r:id="rId11"/>
    <p:sldId id="263" r:id="rId12"/>
    <p:sldId id="267" r:id="rId13"/>
    <p:sldId id="268" r:id="rId14"/>
    <p:sldId id="273" r:id="rId15"/>
    <p:sldId id="272" r:id="rId16"/>
    <p:sldId id="274" r:id="rId17"/>
    <p:sldId id="27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>
      <p:cViewPr varScale="1">
        <p:scale>
          <a:sx n="120" d="100"/>
          <a:sy n="120" d="100"/>
        </p:scale>
        <p:origin x="120" y="25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2/3/2020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2/3/2020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2/3/2020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2/3/2020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3429000"/>
            <a:ext cx="10058400" cy="914400"/>
          </a:xfrm>
        </p:spPr>
        <p:txBody>
          <a:bodyPr/>
          <a:lstStyle/>
          <a:p>
            <a:r>
              <a:rPr lang="en-US" dirty="0" smtClean="0"/>
              <a:t>amirkabir_linux_festival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419600"/>
            <a:ext cx="10058400" cy="685800"/>
          </a:xfrm>
        </p:spPr>
        <p:txBody>
          <a:bodyPr/>
          <a:lstStyle/>
          <a:p>
            <a:r>
              <a:rPr lang="en-US" dirty="0" smtClean="0"/>
              <a:t>introduction_to_linux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895600"/>
            <a:ext cx="9144000" cy="6858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f</a:t>
            </a:r>
            <a:r>
              <a:rPr lang="en-US" dirty="0" smtClean="0">
                <a:solidFill>
                  <a:schemeClr val="accent5"/>
                </a:solidFill>
              </a:rPr>
              <a:t>ree_or_opensource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144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" y="990600"/>
            <a:ext cx="1005773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  <a:latin typeface="Times New Roman" panose="02020603050405020304" pitchFamily="18" charset="0"/>
              </a:rPr>
              <a:t>A program is free software, for a particular user, if: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  <a:latin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You have the freedom to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run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 the program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as you wish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, for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any purpose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  <a:latin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You have the freedom to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modify the program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 to suit your needs. </a:t>
            </a:r>
            <a:endParaRPr lang="en-US" dirty="0" smtClean="0">
              <a:solidFill>
                <a:schemeClr val="accent1"/>
              </a:solidFill>
              <a:latin typeface="Times New Roman" panose="02020603050405020304" pitchFamily="18" charset="0"/>
            </a:endParaRPr>
          </a:p>
          <a:p>
            <a:pPr lvl="1"/>
            <a:endParaRPr lang="en-US" dirty="0">
              <a:solidFill>
                <a:schemeClr val="accent1"/>
              </a:solidFill>
              <a:latin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You have the freedom to redistribute copies, either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gratis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 or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for a fee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  <a:latin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You have the freedom to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distribute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modified versions 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of the program, so 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that 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the community can benefit from your improvements.</a:t>
            </a:r>
            <a:endParaRPr lang="en-US" b="0" i="0" dirty="0">
              <a:solidFill>
                <a:schemeClr val="accent1"/>
              </a:solidFill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402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533400"/>
            <a:ext cx="9905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Copyleft And GPL  (GBU General Public License):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1" y="1416630"/>
            <a:ext cx="9601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instead of a means for restricting a program, it becomes a </a:t>
            </a:r>
            <a:r>
              <a:rPr lang="en-US" dirty="0">
                <a:solidFill>
                  <a:schemeClr val="accent3"/>
                </a:solidFill>
              </a:rPr>
              <a:t>means for keeping the program </a:t>
            </a:r>
            <a:r>
              <a:rPr lang="en-US" dirty="0" smtClean="0">
                <a:solidFill>
                  <a:schemeClr val="accent3"/>
                </a:solidFill>
              </a:rPr>
              <a:t>free</a:t>
            </a:r>
            <a:r>
              <a:rPr lang="fa-IR" dirty="0" smtClean="0">
                <a:solidFill>
                  <a:schemeClr val="accent1"/>
                </a:solidFill>
              </a:rPr>
              <a:t>.</a:t>
            </a:r>
            <a:r>
              <a:rPr lang="en-US" dirty="0" smtClean="0">
                <a:solidFill>
                  <a:schemeClr val="accent1"/>
                </a:solidFill>
              </a:rPr>
              <a:t> The </a:t>
            </a:r>
            <a:r>
              <a:rPr lang="en-US" dirty="0" smtClean="0">
                <a:solidFill>
                  <a:schemeClr val="accent3"/>
                </a:solidFill>
              </a:rPr>
              <a:t>central idea </a:t>
            </a:r>
            <a:r>
              <a:rPr lang="en-US" dirty="0" smtClean="0">
                <a:solidFill>
                  <a:schemeClr val="accent1"/>
                </a:solidFill>
              </a:rPr>
              <a:t>of copyleft is that we give everyone </a:t>
            </a:r>
            <a:r>
              <a:rPr lang="en-US" dirty="0" smtClean="0">
                <a:solidFill>
                  <a:schemeClr val="accent3"/>
                </a:solidFill>
              </a:rPr>
              <a:t>permission</a:t>
            </a:r>
            <a:r>
              <a:rPr lang="en-US" dirty="0" smtClean="0">
                <a:solidFill>
                  <a:schemeClr val="accent1"/>
                </a:solidFill>
              </a:rPr>
              <a:t> to </a:t>
            </a:r>
            <a:r>
              <a:rPr lang="en-US" dirty="0" smtClean="0">
                <a:solidFill>
                  <a:schemeClr val="accent3"/>
                </a:solidFill>
              </a:rPr>
              <a:t>run </a:t>
            </a:r>
            <a:r>
              <a:rPr lang="en-US" dirty="0" smtClean="0">
                <a:solidFill>
                  <a:schemeClr val="accent1"/>
                </a:solidFill>
              </a:rPr>
              <a:t>the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program, </a:t>
            </a:r>
            <a:r>
              <a:rPr lang="en-US" dirty="0">
                <a:solidFill>
                  <a:schemeClr val="accent3"/>
                </a:solidFill>
              </a:rPr>
              <a:t>copy</a:t>
            </a:r>
            <a:r>
              <a:rPr lang="en-US" dirty="0">
                <a:solidFill>
                  <a:schemeClr val="accent1"/>
                </a:solidFill>
              </a:rPr>
              <a:t> the program, </a:t>
            </a:r>
            <a:r>
              <a:rPr lang="en-US" dirty="0">
                <a:solidFill>
                  <a:schemeClr val="accent3"/>
                </a:solidFill>
              </a:rPr>
              <a:t>modify</a:t>
            </a:r>
            <a:r>
              <a:rPr lang="en-US" dirty="0">
                <a:solidFill>
                  <a:schemeClr val="accent1"/>
                </a:solidFill>
              </a:rPr>
              <a:t> the program, and </a:t>
            </a:r>
            <a:r>
              <a:rPr lang="en-US" dirty="0">
                <a:solidFill>
                  <a:schemeClr val="accent3"/>
                </a:solidFill>
              </a:rPr>
              <a:t>distribute modified </a:t>
            </a:r>
            <a:r>
              <a:rPr lang="en-US" dirty="0" smtClean="0">
                <a:solidFill>
                  <a:schemeClr val="accent1"/>
                </a:solidFill>
              </a:rPr>
              <a:t>versions </a:t>
            </a:r>
            <a:r>
              <a:rPr lang="en-US" dirty="0" smtClean="0">
                <a:solidFill>
                  <a:schemeClr val="accent3"/>
                </a:solidFill>
              </a:rPr>
              <a:t>but </a:t>
            </a:r>
            <a:r>
              <a:rPr lang="en-US" dirty="0">
                <a:solidFill>
                  <a:schemeClr val="accent3"/>
                </a:solidFill>
              </a:rPr>
              <a:t>not permission to add restrictions of their own</a:t>
            </a:r>
            <a:r>
              <a:rPr lang="en-US" dirty="0">
                <a:solidFill>
                  <a:schemeClr val="accent1"/>
                </a:solidFill>
              </a:rPr>
              <a:t>. </a:t>
            </a:r>
            <a:r>
              <a:rPr lang="en-US" dirty="0"/>
              <a:t/>
            </a:r>
            <a:br>
              <a:rPr lang="en-US" dirty="0"/>
            </a:b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402" y="1013505"/>
            <a:ext cx="40270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accent1"/>
                </a:solidFill>
              </a:rPr>
              <a:t>GPL was written by Stallman in </a:t>
            </a:r>
            <a:r>
              <a:rPr lang="fa-IR" altLang="en-US" dirty="0" smtClean="0">
                <a:solidFill>
                  <a:schemeClr val="accent1"/>
                </a:solidFill>
              </a:rPr>
              <a:t>1989</a:t>
            </a:r>
            <a:endParaRPr lang="en-US" altLang="en-US" dirty="0">
              <a:solidFill>
                <a:schemeClr val="accent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14401" y="2819400"/>
            <a:ext cx="9525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Microsoft Sans Serif" panose="020B0604020202020204" pitchFamily="34" charset="0"/>
              </a:rPr>
              <a:t>Basic features of the GNU Public </a:t>
            </a:r>
            <a:r>
              <a:rPr lang="en-US" dirty="0" smtClean="0">
                <a:solidFill>
                  <a:schemeClr val="accent6"/>
                </a:solidFill>
                <a:latin typeface="Microsoft Sans Serif" panose="020B0604020202020204" pitchFamily="34" charset="0"/>
              </a:rPr>
              <a:t>License include </a:t>
            </a:r>
            <a:r>
              <a:rPr lang="en-US" dirty="0">
                <a:solidFill>
                  <a:schemeClr val="accent6"/>
                </a:solidFill>
                <a:latin typeface="Microsoft Sans Serif" panose="020B0604020202020204" pitchFamily="34" charset="0"/>
              </a:rPr>
              <a:t>the following: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52502" y="3352800"/>
            <a:ext cx="94487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accent2"/>
                </a:solidFill>
                <a:latin typeface="Microsoft Sans Serif" panose="020B0604020202020204" pitchFamily="34" charset="0"/>
              </a:rPr>
              <a:t>Author Rights </a:t>
            </a:r>
            <a:r>
              <a:rPr lang="en-US" b="1" dirty="0" smtClean="0">
                <a:solidFill>
                  <a:schemeClr val="accent1"/>
                </a:solidFill>
                <a:latin typeface="Microsoft Sans Serif" panose="020B0604020202020204" pitchFamily="34" charset="0"/>
              </a:rPr>
              <a:t>— The </a:t>
            </a:r>
            <a:r>
              <a:rPr lang="en-US" b="1" dirty="0" smtClean="0">
                <a:solidFill>
                  <a:schemeClr val="accent3"/>
                </a:solidFill>
                <a:latin typeface="Microsoft Sans Serif" panose="020B0604020202020204" pitchFamily="34" charset="0"/>
              </a:rPr>
              <a:t>original </a:t>
            </a:r>
            <a:r>
              <a:rPr lang="en-US" b="1" dirty="0">
                <a:solidFill>
                  <a:schemeClr val="accent3"/>
                </a:solidFill>
                <a:latin typeface="Microsoft Sans Serif" panose="020B0604020202020204" pitchFamily="34" charset="0"/>
              </a:rPr>
              <a:t>author </a:t>
            </a:r>
            <a:r>
              <a:rPr lang="en-US" b="1" dirty="0">
                <a:solidFill>
                  <a:schemeClr val="accent1"/>
                </a:solidFill>
                <a:latin typeface="Microsoft Sans Serif" panose="020B0604020202020204" pitchFamily="34" charset="0"/>
              </a:rPr>
              <a:t>retains the </a:t>
            </a:r>
            <a:r>
              <a:rPr lang="en-US" b="1" dirty="0">
                <a:solidFill>
                  <a:schemeClr val="accent3"/>
                </a:solidFill>
                <a:latin typeface="Microsoft Sans Serif" panose="020B0604020202020204" pitchFamily="34" charset="0"/>
              </a:rPr>
              <a:t>rights</a:t>
            </a:r>
            <a:r>
              <a:rPr lang="en-US" b="1" dirty="0">
                <a:solidFill>
                  <a:schemeClr val="accent1"/>
                </a:solidFill>
                <a:latin typeface="Microsoft Sans Serif" panose="020B0604020202020204" pitchFamily="34" charset="0"/>
              </a:rPr>
              <a:t> to his or her software.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49189" y="3752612"/>
            <a:ext cx="94487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accent2"/>
                </a:solidFill>
                <a:latin typeface="Microsoft Sans Serif" panose="020B0604020202020204" pitchFamily="34" charset="0"/>
              </a:rPr>
              <a:t>Free Distribution </a:t>
            </a:r>
            <a:r>
              <a:rPr lang="en-US" b="1" dirty="0" smtClean="0">
                <a:solidFill>
                  <a:schemeClr val="accent1"/>
                </a:solidFill>
                <a:latin typeface="Microsoft Sans Serif" panose="020B0604020202020204" pitchFamily="34" charset="0"/>
              </a:rPr>
              <a:t>— </a:t>
            </a:r>
            <a:r>
              <a:rPr lang="en-US" b="1" dirty="0" smtClean="0">
                <a:solidFill>
                  <a:schemeClr val="accent3"/>
                </a:solidFill>
                <a:latin typeface="Microsoft Sans Serif" panose="020B0604020202020204" pitchFamily="34" charset="0"/>
              </a:rPr>
              <a:t>Source code </a:t>
            </a:r>
            <a:r>
              <a:rPr lang="en-US" b="1" dirty="0" smtClean="0">
                <a:solidFill>
                  <a:schemeClr val="accent1"/>
                </a:solidFill>
                <a:latin typeface="Microsoft Sans Serif" panose="020B0604020202020204" pitchFamily="34" charset="0"/>
              </a:rPr>
              <a:t>must be </a:t>
            </a:r>
            <a:r>
              <a:rPr lang="en-US" b="1" dirty="0" smtClean="0">
                <a:solidFill>
                  <a:schemeClr val="accent3"/>
                </a:solidFill>
                <a:latin typeface="Microsoft Sans Serif" panose="020B0604020202020204" pitchFamily="34" charset="0"/>
              </a:rPr>
              <a:t>included</a:t>
            </a:r>
            <a:r>
              <a:rPr lang="en-US" b="1" dirty="0" smtClean="0">
                <a:solidFill>
                  <a:schemeClr val="accent1"/>
                </a:solidFill>
                <a:latin typeface="Microsoft Sans Serif" panose="020B0604020202020204" pitchFamily="34" charset="0"/>
              </a:rPr>
              <a:t> with the distribution.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49189" y="4202668"/>
            <a:ext cx="94487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accent2"/>
                </a:solidFill>
                <a:latin typeface="Microsoft Sans Serif" panose="020B0604020202020204" pitchFamily="34" charset="0"/>
              </a:rPr>
              <a:t>Copyright Maintained </a:t>
            </a:r>
            <a:r>
              <a:rPr lang="en-US" b="1" dirty="0" smtClean="0">
                <a:solidFill>
                  <a:schemeClr val="accent1"/>
                </a:solidFill>
                <a:latin typeface="Microsoft Sans Serif" panose="020B0604020202020204" pitchFamily="34" charset="0"/>
              </a:rPr>
              <a:t>— The Original GNU agreement maintained 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49189" y="5219224"/>
            <a:ext cx="1005773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2"/>
                </a:solidFill>
              </a:rPr>
              <a:t>Stallman </a:t>
            </a:r>
            <a:r>
              <a:rPr lang="en-US" dirty="0">
                <a:solidFill>
                  <a:schemeClr val="accent2"/>
                </a:solidFill>
              </a:rPr>
              <a:t>explains</a:t>
            </a:r>
            <a:r>
              <a:rPr lang="en-US" dirty="0">
                <a:solidFill>
                  <a:schemeClr val="accent1"/>
                </a:solidFill>
              </a:rPr>
              <a:t>: "The two terms describe almost the same category of software, but they stand for views based on fundamentally different values. Open source is a development methodology; free software is a social movement."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11088" y="4685824"/>
            <a:ext cx="9525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  <a:latin typeface="Microsoft Sans Serif" panose="020B0604020202020204" pitchFamily="34" charset="0"/>
              </a:rPr>
              <a:t>Open Source:</a:t>
            </a: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7425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38200"/>
            <a:ext cx="4495800" cy="457200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minix (minimal</a:t>
            </a:r>
            <a:r>
              <a:rPr lang="en-US" sz="2200" dirty="0" smtClean="0"/>
              <a:t> </a:t>
            </a:r>
            <a:r>
              <a:rPr lang="en-US" sz="2800" dirty="0" smtClean="0"/>
              <a:t>unix):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7401"/>
            <a:ext cx="8610600" cy="7620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3"/>
                </a:solidFill>
              </a:rPr>
              <a:t>MINIX</a:t>
            </a:r>
            <a:r>
              <a:rPr lang="en-US" dirty="0" smtClean="0"/>
              <a:t> is a </a:t>
            </a:r>
            <a:r>
              <a:rPr lang="en-US" dirty="0" smtClean="0">
                <a:solidFill>
                  <a:schemeClr val="accent3"/>
                </a:solidFill>
              </a:rPr>
              <a:t>unix base </a:t>
            </a:r>
            <a:r>
              <a:rPr lang="en-US" dirty="0" smtClean="0"/>
              <a:t>OS </a:t>
            </a:r>
            <a:r>
              <a:rPr lang="en-US" dirty="0"/>
              <a:t>originally </a:t>
            </a:r>
            <a:r>
              <a:rPr lang="en-US" dirty="0" smtClean="0"/>
              <a:t>developed </a:t>
            </a:r>
            <a:r>
              <a:rPr lang="en-US" dirty="0"/>
              <a:t>in 1987 by Andrew S. Tanenbaum as a teaching tool for his </a:t>
            </a:r>
            <a:r>
              <a:rPr lang="en-US" dirty="0" smtClean="0"/>
              <a:t>textbook.</a:t>
            </a:r>
            <a:r>
              <a:rPr lang="en-US" dirty="0"/>
              <a:t> 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637" y="419100"/>
            <a:ext cx="1295400" cy="1295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5237" y="2057401"/>
            <a:ext cx="1828800" cy="1828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" y="3124903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D</a:t>
            </a:r>
            <a:r>
              <a:rPr lang="en-US" dirty="0" smtClean="0">
                <a:solidFill>
                  <a:schemeClr val="accent1"/>
                </a:solidFill>
              </a:rPr>
              <a:t>uring </a:t>
            </a:r>
            <a:r>
              <a:rPr lang="en-US" dirty="0">
                <a:solidFill>
                  <a:schemeClr val="accent1"/>
                </a:solidFill>
              </a:rPr>
              <a:t>the early 1990s, MINIX was popular among </a:t>
            </a:r>
            <a:r>
              <a:rPr lang="en-US" dirty="0">
                <a:solidFill>
                  <a:schemeClr val="accent3"/>
                </a:solidFill>
              </a:rPr>
              <a:t>hobbyists</a:t>
            </a:r>
            <a:r>
              <a:rPr lang="en-US" dirty="0">
                <a:solidFill>
                  <a:schemeClr val="accent1"/>
                </a:solidFill>
              </a:rPr>
              <a:t> and </a:t>
            </a:r>
            <a:r>
              <a:rPr lang="en-US" dirty="0">
                <a:solidFill>
                  <a:schemeClr val="accent3"/>
                </a:solidFill>
              </a:rPr>
              <a:t>developers</a:t>
            </a:r>
            <a:r>
              <a:rPr lang="en-US" dirty="0">
                <a:solidFill>
                  <a:schemeClr val="accent1"/>
                </a:solidFill>
              </a:rPr>
              <a:t> because of its </a:t>
            </a:r>
            <a:r>
              <a:rPr lang="en-US" dirty="0">
                <a:solidFill>
                  <a:schemeClr val="accent3"/>
                </a:solidFill>
              </a:rPr>
              <a:t>inexpensive</a:t>
            </a:r>
            <a:r>
              <a:rPr lang="en-US" dirty="0">
                <a:solidFill>
                  <a:schemeClr val="accent1"/>
                </a:solidFill>
              </a:rPr>
              <a:t> proprietary license. </a:t>
            </a:r>
            <a:r>
              <a:rPr lang="en-US" dirty="0" smtClean="0">
                <a:solidFill>
                  <a:schemeClr val="accent1"/>
                </a:solidFill>
              </a:rPr>
              <a:t>However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8525" y="4191000"/>
            <a:ext cx="33201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  <a:latin typeface="-apple-system"/>
              </a:rPr>
              <a:t>MINIX uses a </a:t>
            </a:r>
            <a:r>
              <a:rPr lang="en-US" dirty="0" smtClean="0">
                <a:solidFill>
                  <a:schemeClr val="accent3"/>
                </a:solidFill>
                <a:latin typeface="-apple-system"/>
              </a:rPr>
              <a:t>micro-kernel </a:t>
            </a:r>
            <a:r>
              <a:rPr lang="en-US" dirty="0" smtClean="0">
                <a:solidFill>
                  <a:schemeClr val="accent1"/>
                </a:solidFill>
                <a:latin typeface="-apple-system"/>
              </a:rPr>
              <a:t>.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694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38200"/>
            <a:ext cx="4495800" cy="457200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linux:</a:t>
            </a:r>
            <a:endParaRPr lang="en-US" sz="2800" dirty="0"/>
          </a:p>
        </p:txBody>
      </p:sp>
      <p:sp>
        <p:nvSpPr>
          <p:cNvPr id="10" name="Rectangle 9"/>
          <p:cNvSpPr/>
          <p:nvPr/>
        </p:nvSpPr>
        <p:spPr>
          <a:xfrm>
            <a:off x="9982200" y="533400"/>
            <a:ext cx="1295400" cy="1066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533400"/>
            <a:ext cx="1295567" cy="1114425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533400" y="2177534"/>
            <a:ext cx="9525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By the beginning of the 90s home </a:t>
            </a:r>
            <a:r>
              <a:rPr lang="en-US" dirty="0" smtClean="0">
                <a:solidFill>
                  <a:schemeClr val="accent3"/>
                </a:solidFill>
              </a:rPr>
              <a:t>PCs</a:t>
            </a:r>
            <a:r>
              <a:rPr lang="en-US" dirty="0" smtClean="0">
                <a:solidFill>
                  <a:schemeClr val="accent1"/>
                </a:solidFill>
              </a:rPr>
              <a:t> were finally </a:t>
            </a:r>
            <a:r>
              <a:rPr lang="en-US" dirty="0" smtClean="0">
                <a:solidFill>
                  <a:schemeClr val="accent3"/>
                </a:solidFill>
              </a:rPr>
              <a:t>powerful enough </a:t>
            </a:r>
            <a:r>
              <a:rPr lang="en-US" dirty="0" smtClean="0">
                <a:solidFill>
                  <a:schemeClr val="accent1"/>
                </a:solidFill>
              </a:rPr>
              <a:t>to </a:t>
            </a:r>
            <a:r>
              <a:rPr lang="en-US" dirty="0" smtClean="0">
                <a:solidFill>
                  <a:schemeClr val="accent3"/>
                </a:solidFill>
              </a:rPr>
              <a:t>run a full blown UNIX</a:t>
            </a:r>
            <a:r>
              <a:rPr lang="en-US" dirty="0" smtClean="0">
                <a:solidFill>
                  <a:schemeClr val="accent1"/>
                </a:solidFill>
              </a:rPr>
              <a:t>.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33400" y="2977965"/>
            <a:ext cx="9067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</a:rPr>
              <a:t>In 1991, while attending the University of </a:t>
            </a:r>
            <a:r>
              <a:rPr lang="en-US" dirty="0" smtClean="0">
                <a:solidFill>
                  <a:schemeClr val="accent1"/>
                </a:solidFill>
                <a:latin typeface="Arial" panose="020B0604020202020204" pitchFamily="34" charset="0"/>
              </a:rPr>
              <a:t>Helsinki, 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</a:rPr>
              <a:t>Torvalds became curious about operating systems</a:t>
            </a:r>
            <a:r>
              <a:rPr lang="en-US" dirty="0" smtClean="0">
                <a:solidFill>
                  <a:schemeClr val="accent1"/>
                </a:solidFill>
                <a:latin typeface="Arial" panose="020B0604020202020204" pitchFamily="34" charset="0"/>
              </a:rPr>
              <a:t>.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</a:rPr>
              <a:t> </a:t>
            </a:r>
            <a:r>
              <a:rPr lang="en-US" dirty="0">
                <a:solidFill>
                  <a:schemeClr val="accent3"/>
                </a:solidFill>
                <a:latin typeface="Arial" panose="020B0604020202020204" pitchFamily="34" charset="0"/>
              </a:rPr>
              <a:t>Frustrated by the licensing of MINIX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</a:rPr>
              <a:t>, which at the time limited it to </a:t>
            </a:r>
            <a:r>
              <a:rPr lang="en-US" dirty="0">
                <a:solidFill>
                  <a:schemeClr val="accent3"/>
                </a:solidFill>
                <a:latin typeface="Arial" panose="020B0604020202020204" pitchFamily="34" charset="0"/>
              </a:rPr>
              <a:t>educational use </a:t>
            </a:r>
            <a:r>
              <a:rPr lang="en-US" dirty="0" smtClean="0">
                <a:solidFill>
                  <a:schemeClr val="accent3"/>
                </a:solidFill>
                <a:latin typeface="Arial" panose="020B0604020202020204" pitchFamily="34" charset="0"/>
              </a:rPr>
              <a:t>only</a:t>
            </a:r>
            <a:r>
              <a:rPr lang="en-US" dirty="0" smtClean="0">
                <a:solidFill>
                  <a:schemeClr val="accent1"/>
                </a:solidFill>
                <a:latin typeface="Arial" panose="020B0604020202020204" pitchFamily="34" charset="0"/>
              </a:rPr>
              <a:t>. He</a:t>
            </a:r>
            <a:r>
              <a:rPr lang="fa-IR" dirty="0" smtClean="0">
                <a:solidFill>
                  <a:schemeClr val="accent1"/>
                </a:solidFill>
                <a:latin typeface="Arial" panose="020B0604020202020204" pitchFamily="34" charset="0"/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thought it would be a good idea to have some sort of </a:t>
            </a:r>
            <a:r>
              <a:rPr lang="en-US" dirty="0">
                <a:solidFill>
                  <a:schemeClr val="accent3"/>
                </a:solidFill>
              </a:rPr>
              <a:t>freely </a:t>
            </a:r>
            <a:r>
              <a:rPr lang="en-US" dirty="0">
                <a:solidFill>
                  <a:schemeClr val="accent1"/>
                </a:solidFill>
              </a:rPr>
              <a:t>available academic </a:t>
            </a:r>
            <a:r>
              <a:rPr lang="en-US" dirty="0">
                <a:solidFill>
                  <a:schemeClr val="accent3"/>
                </a:solidFill>
              </a:rPr>
              <a:t>version of UNIX 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so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</a:rPr>
              <a:t> he began to work on his own </a:t>
            </a:r>
            <a:r>
              <a:rPr lang="en-US" dirty="0">
                <a:solidFill>
                  <a:schemeClr val="accent3"/>
                </a:solidFill>
                <a:latin typeface="Arial" panose="020B0604020202020204" pitchFamily="34" charset="0"/>
              </a:rPr>
              <a:t>operating system kernel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</a:rPr>
              <a:t>, which eventually became the Linux </a:t>
            </a:r>
            <a:r>
              <a:rPr lang="en-US" dirty="0" smtClean="0">
                <a:solidFill>
                  <a:schemeClr val="accent1"/>
                </a:solidFill>
                <a:latin typeface="Arial" panose="020B0604020202020204" pitchFamily="34" charset="0"/>
              </a:rPr>
              <a:t>kernel.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33400" y="4867839"/>
            <a:ext cx="9372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</a:rPr>
              <a:t>Torvalds began the </a:t>
            </a:r>
            <a:r>
              <a:rPr lang="en-US" dirty="0">
                <a:solidFill>
                  <a:schemeClr val="accent3"/>
                </a:solidFill>
                <a:latin typeface="Arial" panose="020B0604020202020204" pitchFamily="34" charset="0"/>
              </a:rPr>
              <a:t>development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</a:rPr>
              <a:t> of the Linux kernel on </a:t>
            </a:r>
            <a:r>
              <a:rPr lang="en-US" dirty="0">
                <a:solidFill>
                  <a:schemeClr val="accent3"/>
                </a:solidFill>
                <a:latin typeface="Arial" panose="020B0604020202020204" pitchFamily="34" charset="0"/>
              </a:rPr>
              <a:t>MINIX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</a:rPr>
              <a:t> and </a:t>
            </a:r>
            <a:r>
              <a:rPr lang="en-US" dirty="0">
                <a:solidFill>
                  <a:schemeClr val="accent3"/>
                </a:solidFill>
                <a:latin typeface="Arial" panose="020B0604020202020204" pitchFamily="34" charset="0"/>
              </a:rPr>
              <a:t>applications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</a:rPr>
              <a:t> written for </a:t>
            </a:r>
            <a:r>
              <a:rPr lang="en-US" dirty="0">
                <a:solidFill>
                  <a:schemeClr val="accent3"/>
                </a:solidFill>
                <a:latin typeface="Arial" panose="020B0604020202020204" pitchFamily="34" charset="0"/>
              </a:rPr>
              <a:t>MINIX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</a:rPr>
              <a:t> were also used on </a:t>
            </a:r>
            <a:r>
              <a:rPr lang="en-US" dirty="0" smtClean="0">
                <a:solidFill>
                  <a:schemeClr val="accent1"/>
                </a:solidFill>
                <a:latin typeface="Arial" panose="020B0604020202020204" pitchFamily="34" charset="0"/>
              </a:rPr>
              <a:t>Linux</a:t>
            </a:r>
            <a:r>
              <a:rPr lang="fa-IR" dirty="0" smtClean="0">
                <a:solidFill>
                  <a:schemeClr val="accent1"/>
                </a:solidFill>
                <a:latin typeface="Arial" panose="020B0604020202020204" pitchFamily="34" charset="0"/>
              </a:rPr>
              <a:t>.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800" y="2743200"/>
            <a:ext cx="1494660" cy="188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95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381000" y="1724025"/>
            <a:ext cx="10744200" cy="3609975"/>
          </a:xfrm>
        </p:spPr>
        <p:txBody>
          <a:bodyPr>
            <a:noAutofit/>
          </a:bodyPr>
          <a:lstStyle/>
          <a:p>
            <a:r>
              <a:rPr lang="en-US" dirty="0"/>
              <a:t> </a:t>
            </a:r>
            <a:r>
              <a:rPr lang="en-US" dirty="0" smtClean="0"/>
              <a:t> From</a:t>
            </a:r>
            <a:r>
              <a:rPr lang="en-US" dirty="0"/>
              <a:t>: torvalds@klaava.Helsinki.FI </a:t>
            </a:r>
            <a:r>
              <a:rPr lang="en-US" dirty="0" smtClean="0"/>
              <a:t>(Linus Benedict Torvalds)</a:t>
            </a:r>
          </a:p>
          <a:p>
            <a:r>
              <a:rPr lang="en-US" dirty="0" smtClean="0"/>
              <a:t>  Newsgroups: comp.os.minix</a:t>
            </a:r>
          </a:p>
          <a:p>
            <a:r>
              <a:rPr lang="en-US" dirty="0" smtClean="0"/>
              <a:t>  </a:t>
            </a:r>
            <a:r>
              <a:rPr lang="en-US" dirty="0"/>
              <a:t>Subject: Gcc-1.40 and a posix-question</a:t>
            </a:r>
          </a:p>
          <a:p>
            <a:r>
              <a:rPr lang="en-US" dirty="0"/>
              <a:t>  Message-ID:</a:t>
            </a:r>
          </a:p>
          <a:p>
            <a:r>
              <a:rPr lang="en-US" dirty="0"/>
              <a:t>  Date: 3 Jul 91 10:00:50 GMT</a:t>
            </a:r>
          </a:p>
          <a:p>
            <a:endParaRPr lang="en-US" dirty="0"/>
          </a:p>
          <a:p>
            <a:r>
              <a:rPr lang="en-US" dirty="0"/>
              <a:t>  Hello netlanders,</a:t>
            </a:r>
          </a:p>
          <a:p>
            <a:endParaRPr lang="en-US" dirty="0"/>
          </a:p>
          <a:p>
            <a:r>
              <a:rPr lang="en-US" dirty="0"/>
              <a:t>  Due to a project I'm working on (in minix), I'm interested in the posix</a:t>
            </a:r>
          </a:p>
          <a:p>
            <a:r>
              <a:rPr lang="en-US" dirty="0"/>
              <a:t>  standard definition. Could somebody please point me to a (preferably)</a:t>
            </a:r>
          </a:p>
          <a:p>
            <a:r>
              <a:rPr lang="en-US" dirty="0"/>
              <a:t>  machine-readable format of the latest posix rules? Ftp-sites would be</a:t>
            </a:r>
          </a:p>
          <a:p>
            <a:r>
              <a:rPr lang="en-US" dirty="0"/>
              <a:t>  nice.</a:t>
            </a:r>
          </a:p>
        </p:txBody>
      </p:sp>
    </p:spTree>
    <p:extLst>
      <p:ext uri="{BB962C8B-B14F-4D97-AF65-F5344CB8AC3E}">
        <p14:creationId xmlns:p14="http://schemas.microsoft.com/office/powerpoint/2010/main" val="39300885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1000" y="533400"/>
            <a:ext cx="112014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  Hello everybody out there using minix -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  I'm doing a (free) operating system (just a hobby, won't be big and</a:t>
            </a:r>
          </a:p>
          <a:p>
            <a:r>
              <a:rPr lang="en-US" dirty="0">
                <a:solidFill>
                  <a:schemeClr val="accent1"/>
                </a:solidFill>
              </a:rPr>
              <a:t>  professional like gnu) for 386(486) AT clones.  This has been brewing</a:t>
            </a:r>
          </a:p>
          <a:p>
            <a:r>
              <a:rPr lang="en-US" dirty="0">
                <a:solidFill>
                  <a:schemeClr val="accent1"/>
                </a:solidFill>
              </a:rPr>
              <a:t>  since april, and is starting to get ready.  I'd like any feedback on</a:t>
            </a:r>
          </a:p>
          <a:p>
            <a:r>
              <a:rPr lang="en-US" dirty="0">
                <a:solidFill>
                  <a:schemeClr val="accent1"/>
                </a:solidFill>
              </a:rPr>
              <a:t>  things people like/dislike in minix, as my OS resembles it somewhat</a:t>
            </a:r>
          </a:p>
          <a:p>
            <a:r>
              <a:rPr lang="en-US" dirty="0">
                <a:solidFill>
                  <a:schemeClr val="accent1"/>
                </a:solidFill>
              </a:rPr>
              <a:t>  (same physical layout of the file-system (due to practical reasons)</a:t>
            </a:r>
          </a:p>
          <a:p>
            <a:r>
              <a:rPr lang="en-US" dirty="0">
                <a:solidFill>
                  <a:schemeClr val="accent1"/>
                </a:solidFill>
              </a:rPr>
              <a:t>  among other things).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  I've currently ported bash(1.08) and gcc(1.40), and things seem to work.</a:t>
            </a:r>
          </a:p>
          <a:p>
            <a:r>
              <a:rPr lang="en-US" dirty="0">
                <a:solidFill>
                  <a:schemeClr val="accent1"/>
                </a:solidFill>
              </a:rPr>
              <a:t>  This implies that I'll get something practical within a few months, and</a:t>
            </a:r>
          </a:p>
          <a:p>
            <a:r>
              <a:rPr lang="en-US" dirty="0">
                <a:solidFill>
                  <a:schemeClr val="accent1"/>
                </a:solidFill>
              </a:rPr>
              <a:t>  I'd like to know what features most people would want.  Any suggestions</a:t>
            </a:r>
          </a:p>
          <a:p>
            <a:r>
              <a:rPr lang="en-US" dirty="0">
                <a:solidFill>
                  <a:schemeClr val="accent1"/>
                </a:solidFill>
              </a:rPr>
              <a:t>  are welcome, but I won't promise I'll implement them :-)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                Linus (torvalds@kruuna.helsinki.fi)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  PS.  Yes - it's free of any minix code, and it has a multi-threaded fs.</a:t>
            </a:r>
          </a:p>
          <a:p>
            <a:r>
              <a:rPr lang="en-US" dirty="0">
                <a:solidFill>
                  <a:schemeClr val="accent1"/>
                </a:solidFill>
              </a:rPr>
              <a:t>  It is NOT protable (uses 386 task switching etc), and it probably never</a:t>
            </a:r>
          </a:p>
          <a:p>
            <a:r>
              <a:rPr lang="en-US" dirty="0">
                <a:solidFill>
                  <a:schemeClr val="accent1"/>
                </a:solidFill>
              </a:rPr>
              <a:t>  will support anything other than AT-harddisks, as that's all I have :-(.</a:t>
            </a:r>
          </a:p>
        </p:txBody>
      </p:sp>
    </p:spTree>
    <p:extLst>
      <p:ext uri="{BB962C8B-B14F-4D97-AF65-F5344CB8AC3E}">
        <p14:creationId xmlns:p14="http://schemas.microsoft.com/office/powerpoint/2010/main" val="6967672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38200"/>
            <a:ext cx="4495800" cy="457200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gnu/linux</a:t>
            </a:r>
            <a:r>
              <a:rPr lang="en-US" sz="2800" dirty="0" smtClean="0"/>
              <a:t>:</a:t>
            </a:r>
            <a:endParaRPr lang="en-US" sz="2800" dirty="0"/>
          </a:p>
        </p:txBody>
      </p:sp>
      <p:sp>
        <p:nvSpPr>
          <p:cNvPr id="18" name="Rectangle 17"/>
          <p:cNvSpPr/>
          <p:nvPr/>
        </p:nvSpPr>
        <p:spPr>
          <a:xfrm>
            <a:off x="533400" y="1663065"/>
            <a:ext cx="9525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Many computer users run a modified version of the GNU system every day, without realizing it. </a:t>
            </a:r>
            <a:r>
              <a:rPr lang="en-US" dirty="0" smtClean="0">
                <a:solidFill>
                  <a:schemeClr val="accent1"/>
                </a:solidFill>
              </a:rPr>
              <a:t>the </a:t>
            </a:r>
            <a:r>
              <a:rPr lang="en-US" dirty="0">
                <a:solidFill>
                  <a:schemeClr val="accent1"/>
                </a:solidFill>
              </a:rPr>
              <a:t>version of GNU which is widely used </a:t>
            </a:r>
            <a:r>
              <a:rPr lang="en-US" dirty="0" smtClean="0">
                <a:solidFill>
                  <a:schemeClr val="accent1"/>
                </a:solidFill>
              </a:rPr>
              <a:t>today </a:t>
            </a:r>
            <a:r>
              <a:rPr lang="en-US" dirty="0">
                <a:solidFill>
                  <a:schemeClr val="accent1"/>
                </a:solidFill>
              </a:rPr>
              <a:t>is often called “</a:t>
            </a:r>
            <a:r>
              <a:rPr lang="en-US" dirty="0" smtClean="0">
                <a:solidFill>
                  <a:schemeClr val="accent1"/>
                </a:solidFill>
              </a:rPr>
              <a:t>Linux”, and many of its users are not aware that it is basically the GNU system, developed </a:t>
            </a:r>
            <a:r>
              <a:rPr lang="en-US" dirty="0">
                <a:solidFill>
                  <a:schemeClr val="accent1"/>
                </a:solidFill>
              </a:rPr>
              <a:t>by the GNU Project.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53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895600"/>
            <a:ext cx="9144000" cy="6858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5"/>
                </a:solidFill>
              </a:rPr>
              <a:t>history_of_linux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181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38200"/>
            <a:ext cx="4495800" cy="457200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the_old_days: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828800"/>
            <a:ext cx="11201400" cy="2590800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Imagine computers as </a:t>
            </a:r>
            <a:r>
              <a:rPr lang="en-US" dirty="0">
                <a:solidFill>
                  <a:schemeClr val="accent3"/>
                </a:solidFill>
              </a:rPr>
              <a:t>big as houses</a:t>
            </a:r>
            <a:r>
              <a:rPr lang="en-US" dirty="0"/>
              <a:t>, even stadiums. While the sizes of those computers posed </a:t>
            </a:r>
            <a:r>
              <a:rPr lang="en-US" dirty="0" smtClean="0"/>
              <a:t>substantial problems</a:t>
            </a:r>
            <a:r>
              <a:rPr lang="en-US" dirty="0"/>
              <a:t>, there was one thing that made this </a:t>
            </a:r>
            <a:r>
              <a:rPr lang="en-US" dirty="0" smtClean="0"/>
              <a:t>even </a:t>
            </a:r>
            <a:r>
              <a:rPr lang="en-US" dirty="0"/>
              <a:t>worse: </a:t>
            </a:r>
            <a:r>
              <a:rPr lang="en-US" dirty="0">
                <a:solidFill>
                  <a:schemeClr val="accent3"/>
                </a:solidFill>
              </a:rPr>
              <a:t>every computer had a different operating system</a:t>
            </a:r>
            <a:r>
              <a:rPr lang="en-US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Software </a:t>
            </a:r>
            <a:r>
              <a:rPr lang="en-US" dirty="0"/>
              <a:t>was </a:t>
            </a:r>
            <a:r>
              <a:rPr lang="en-US" dirty="0">
                <a:solidFill>
                  <a:schemeClr val="accent3"/>
                </a:solidFill>
              </a:rPr>
              <a:t>always customized </a:t>
            </a:r>
            <a:r>
              <a:rPr lang="en-US" dirty="0"/>
              <a:t>to serve a </a:t>
            </a:r>
            <a:r>
              <a:rPr lang="en-US" dirty="0">
                <a:solidFill>
                  <a:schemeClr val="accent3"/>
                </a:solidFill>
              </a:rPr>
              <a:t>specific purpose</a:t>
            </a:r>
            <a:r>
              <a:rPr lang="en-US" dirty="0"/>
              <a:t>, and software for </a:t>
            </a:r>
            <a:r>
              <a:rPr lang="en-US" dirty="0">
                <a:solidFill>
                  <a:schemeClr val="accent3"/>
                </a:solidFill>
              </a:rPr>
              <a:t>one given system didn't run </a:t>
            </a:r>
            <a:r>
              <a:rPr lang="en-US" dirty="0" smtClean="0">
                <a:solidFill>
                  <a:schemeClr val="accent3"/>
                </a:solidFill>
              </a:rPr>
              <a:t>on another </a:t>
            </a:r>
            <a:r>
              <a:rPr lang="en-US" dirty="0">
                <a:solidFill>
                  <a:schemeClr val="accent3"/>
                </a:solidFill>
              </a:rPr>
              <a:t>system</a:t>
            </a:r>
            <a:r>
              <a:rPr lang="en-US" dirty="0"/>
              <a:t>. Being able to work </a:t>
            </a:r>
            <a:r>
              <a:rPr lang="en-US" dirty="0">
                <a:solidFill>
                  <a:schemeClr val="accent3"/>
                </a:solidFill>
              </a:rPr>
              <a:t>with one system</a:t>
            </a:r>
            <a:r>
              <a:rPr lang="en-US" dirty="0"/>
              <a:t> didn't automatically mean that you could </a:t>
            </a:r>
            <a:r>
              <a:rPr lang="en-US" dirty="0">
                <a:solidFill>
                  <a:schemeClr val="accent3"/>
                </a:solidFill>
              </a:rPr>
              <a:t>work </a:t>
            </a:r>
            <a:r>
              <a:rPr lang="en-US" dirty="0" smtClean="0">
                <a:solidFill>
                  <a:schemeClr val="accent3"/>
                </a:solidFill>
              </a:rPr>
              <a:t>with another</a:t>
            </a:r>
            <a:r>
              <a:rPr lang="en-US" dirty="0"/>
              <a:t>. It was difficult, both for the users and the </a:t>
            </a:r>
            <a:r>
              <a:rPr lang="en-US" dirty="0">
                <a:solidFill>
                  <a:schemeClr val="accent3"/>
                </a:solidFill>
              </a:rPr>
              <a:t>system administrators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230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895600"/>
            <a:ext cx="9144000" cy="6858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early_operating_systems</a:t>
            </a:r>
          </a:p>
        </p:txBody>
      </p:sp>
    </p:spTree>
    <p:extLst>
      <p:ext uri="{BB962C8B-B14F-4D97-AF65-F5344CB8AC3E}">
        <p14:creationId xmlns:p14="http://schemas.microsoft.com/office/powerpoint/2010/main" val="223882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38200"/>
            <a:ext cx="4495800" cy="457200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multics: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7400"/>
            <a:ext cx="11201400" cy="150653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3"/>
                </a:solidFill>
              </a:rPr>
              <a:t>Multics</a:t>
            </a:r>
            <a:r>
              <a:rPr lang="en-US" dirty="0" smtClean="0"/>
              <a:t> (Multiplexed </a:t>
            </a:r>
            <a:r>
              <a:rPr lang="en-US" dirty="0"/>
              <a:t>Information and Computing Service) was a </a:t>
            </a:r>
            <a:r>
              <a:rPr lang="en-US" dirty="0" smtClean="0"/>
              <a:t>mainframe</a:t>
            </a:r>
            <a:r>
              <a:rPr lang="en-US" dirty="0"/>
              <a:t> </a:t>
            </a:r>
            <a:r>
              <a:rPr lang="en-US" dirty="0">
                <a:solidFill>
                  <a:schemeClr val="accent3"/>
                </a:solidFill>
              </a:rPr>
              <a:t>time-sharing</a:t>
            </a:r>
            <a:r>
              <a:rPr lang="en-US" dirty="0"/>
              <a:t> </a:t>
            </a:r>
            <a:r>
              <a:rPr lang="en-US" dirty="0" smtClean="0"/>
              <a:t>operating system</a:t>
            </a:r>
            <a:r>
              <a:rPr lang="en-US" dirty="0"/>
              <a:t> that was developed in the 1963-1969 period through the collaboration of the </a:t>
            </a:r>
            <a:r>
              <a:rPr lang="en-US" dirty="0">
                <a:solidFill>
                  <a:schemeClr val="accent3"/>
                </a:solidFill>
              </a:rPr>
              <a:t>Massachusetts Institute of Technology</a:t>
            </a:r>
            <a:r>
              <a:rPr lang="en-US" dirty="0"/>
              <a:t> (MIT), </a:t>
            </a:r>
            <a:r>
              <a:rPr lang="en-US" dirty="0">
                <a:solidFill>
                  <a:schemeClr val="accent3"/>
                </a:solidFill>
              </a:rPr>
              <a:t>General Electric</a:t>
            </a:r>
            <a:r>
              <a:rPr lang="en-US" dirty="0"/>
              <a:t> (GE), and </a:t>
            </a:r>
            <a:r>
              <a:rPr lang="en-US" dirty="0">
                <a:solidFill>
                  <a:schemeClr val="accent3"/>
                </a:solidFill>
              </a:rPr>
              <a:t>Bell </a:t>
            </a:r>
            <a:r>
              <a:rPr lang="en-US" dirty="0" smtClean="0">
                <a:solidFill>
                  <a:schemeClr val="accent3"/>
                </a:solidFill>
              </a:rPr>
              <a:t>Labs</a:t>
            </a:r>
            <a:r>
              <a:rPr lang="en-US" dirty="0" smtClean="0"/>
              <a:t> (AT&amp;T).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403225"/>
            <a:ext cx="1588272" cy="13271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7200" y="3541836"/>
            <a:ext cx="10591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</a:rPr>
              <a:t>The operating system was written in </a:t>
            </a:r>
            <a:r>
              <a:rPr lang="en-US" dirty="0" smtClean="0">
                <a:solidFill>
                  <a:schemeClr val="accent3"/>
                </a:solidFill>
                <a:latin typeface="Arial" panose="020B0604020202020204" pitchFamily="34" charset="0"/>
              </a:rPr>
              <a:t>PL/I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</a:rPr>
              <a:t> and ran on </a:t>
            </a:r>
            <a:r>
              <a:rPr lang="en-US" dirty="0">
                <a:solidFill>
                  <a:schemeClr val="accent3"/>
                </a:solidFill>
                <a:latin typeface="Arial" panose="020B0604020202020204" pitchFamily="34" charset="0"/>
              </a:rPr>
              <a:t>GE </a:t>
            </a:r>
            <a:r>
              <a:rPr lang="en-US" dirty="0" smtClean="0">
                <a:solidFill>
                  <a:schemeClr val="accent3"/>
                </a:solidFill>
                <a:latin typeface="Arial" panose="020B0604020202020204" pitchFamily="34" charset="0"/>
              </a:rPr>
              <a:t>hardware</a:t>
            </a:r>
            <a:r>
              <a:rPr lang="en-US" dirty="0" smtClean="0">
                <a:solidFill>
                  <a:schemeClr val="accent1"/>
                </a:solidFill>
                <a:latin typeface="Arial" panose="020B0604020202020204" pitchFamily="34" charset="0"/>
              </a:rPr>
              <a:t>.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017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38200"/>
            <a:ext cx="4495800" cy="457200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unix: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7401"/>
            <a:ext cx="11201400" cy="4572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By 1970, </a:t>
            </a:r>
            <a:r>
              <a:rPr lang="en-US" dirty="0">
                <a:solidFill>
                  <a:schemeClr val="accent3"/>
                </a:solidFill>
              </a:rPr>
              <a:t>Bell Labs </a:t>
            </a:r>
            <a:r>
              <a:rPr lang="en-US" dirty="0"/>
              <a:t>had </a:t>
            </a:r>
            <a:r>
              <a:rPr lang="en-US" dirty="0">
                <a:solidFill>
                  <a:schemeClr val="accent3"/>
                </a:solidFill>
              </a:rPr>
              <a:t>withdrawn</a:t>
            </a:r>
            <a:r>
              <a:rPr lang="en-US" dirty="0"/>
              <a:t> from </a:t>
            </a:r>
            <a:r>
              <a:rPr lang="en-US" dirty="0" smtClean="0"/>
              <a:t>the </a:t>
            </a:r>
            <a:r>
              <a:rPr lang="en-US" dirty="0" smtClean="0">
                <a:solidFill>
                  <a:schemeClr val="accent3"/>
                </a:solidFill>
              </a:rPr>
              <a:t>Multics</a:t>
            </a:r>
            <a:r>
              <a:rPr lang="en-US" dirty="0" smtClean="0"/>
              <a:t> project.</a:t>
            </a:r>
          </a:p>
          <a:p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0" y="685800"/>
            <a:ext cx="1213899" cy="685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2942" y="3124200"/>
            <a:ext cx="2708910" cy="19812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33400" y="3124200"/>
            <a:ext cx="8305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Ken Thompson</a:t>
            </a:r>
            <a:r>
              <a:rPr lang="en-US" dirty="0">
                <a:solidFill>
                  <a:schemeClr val="accent1"/>
                </a:solidFill>
              </a:rPr>
              <a:t>: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	“</a:t>
            </a:r>
            <a:r>
              <a:rPr lang="en-US" dirty="0">
                <a:solidFill>
                  <a:schemeClr val="accent1"/>
                </a:solidFill>
              </a:rPr>
              <a:t>I did the first of two or three versions of UNIX all alone. And Dennis 	became an evangelist. Then there was a rewrite in a </a:t>
            </a:r>
            <a:r>
              <a:rPr lang="en-US" dirty="0">
                <a:solidFill>
                  <a:schemeClr val="accent3"/>
                </a:solidFill>
              </a:rPr>
              <a:t>higher-level 	language</a:t>
            </a:r>
            <a:r>
              <a:rPr lang="en-US" dirty="0">
                <a:solidFill>
                  <a:schemeClr val="accent1"/>
                </a:solidFill>
              </a:rPr>
              <a:t> that would come to be called </a:t>
            </a:r>
            <a:r>
              <a:rPr lang="en-US" dirty="0">
                <a:solidFill>
                  <a:schemeClr val="accent3"/>
                </a:solidFill>
              </a:rPr>
              <a:t>C</a:t>
            </a:r>
            <a:r>
              <a:rPr lang="en-US" dirty="0">
                <a:solidFill>
                  <a:schemeClr val="accent1"/>
                </a:solidFill>
              </a:rPr>
              <a:t>. He worked mostly on the 	</a:t>
            </a:r>
            <a:r>
              <a:rPr lang="en-US" dirty="0">
                <a:solidFill>
                  <a:schemeClr val="accent3"/>
                </a:solidFill>
              </a:rPr>
              <a:t>language</a:t>
            </a:r>
            <a:r>
              <a:rPr lang="en-US" dirty="0">
                <a:solidFill>
                  <a:schemeClr val="accent1"/>
                </a:solidFill>
              </a:rPr>
              <a:t> and on the </a:t>
            </a:r>
            <a:r>
              <a:rPr lang="en-US" dirty="0">
                <a:solidFill>
                  <a:schemeClr val="accent3"/>
                </a:solidFill>
              </a:rPr>
              <a:t>I/O system</a:t>
            </a:r>
            <a:r>
              <a:rPr lang="en-US" dirty="0">
                <a:solidFill>
                  <a:schemeClr val="accent1"/>
                </a:solidFill>
              </a:rPr>
              <a:t>, and I worked on all the </a:t>
            </a:r>
            <a:r>
              <a:rPr lang="en-US" dirty="0">
                <a:solidFill>
                  <a:schemeClr val="accent3"/>
                </a:solidFill>
              </a:rPr>
              <a:t>rest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accent3"/>
                </a:solidFill>
              </a:rPr>
              <a:t>of the 	operating system</a:t>
            </a:r>
            <a:r>
              <a:rPr lang="en-US" dirty="0">
                <a:solidFill>
                  <a:schemeClr val="accent1"/>
                </a:solidFill>
              </a:rPr>
              <a:t>. That was for the </a:t>
            </a:r>
            <a:r>
              <a:rPr lang="en-US" dirty="0" smtClean="0">
                <a:solidFill>
                  <a:schemeClr val="accent1"/>
                </a:solidFill>
              </a:rPr>
              <a:t>PDP-11, </a:t>
            </a:r>
            <a:r>
              <a:rPr lang="en-US" dirty="0">
                <a:solidFill>
                  <a:schemeClr val="accent1"/>
                </a:solidFill>
              </a:rPr>
              <a:t>which was serendipitous, 	because that was the computer that took over the academic community.”</a:t>
            </a:r>
          </a:p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3400" y="5562600"/>
            <a:ext cx="42354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UNIX is the first free Operating System</a:t>
            </a:r>
          </a:p>
        </p:txBody>
      </p:sp>
    </p:spTree>
    <p:extLst>
      <p:ext uri="{BB962C8B-B14F-4D97-AF65-F5344CB8AC3E}">
        <p14:creationId xmlns:p14="http://schemas.microsoft.com/office/powerpoint/2010/main" val="282091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381000"/>
            <a:ext cx="11353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Written in the </a:t>
            </a:r>
            <a:r>
              <a:rPr lang="en-US" dirty="0">
                <a:solidFill>
                  <a:schemeClr val="accent3"/>
                </a:solidFill>
              </a:rPr>
              <a:t>C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accent3"/>
                </a:solidFill>
              </a:rPr>
              <a:t>programming language </a:t>
            </a:r>
            <a:r>
              <a:rPr lang="en-US" dirty="0">
                <a:solidFill>
                  <a:schemeClr val="accent1"/>
                </a:solidFill>
              </a:rPr>
              <a:t>instead of in </a:t>
            </a:r>
            <a:r>
              <a:rPr lang="en-US" dirty="0">
                <a:solidFill>
                  <a:schemeClr val="accent3"/>
                </a:solidFill>
              </a:rPr>
              <a:t>assembly </a:t>
            </a:r>
            <a:r>
              <a:rPr lang="en-US" dirty="0">
                <a:solidFill>
                  <a:schemeClr val="accent1"/>
                </a:solidFill>
              </a:rPr>
              <a:t>code</a:t>
            </a:r>
            <a:r>
              <a:rPr lang="en-US" dirty="0" smtClean="0">
                <a:solidFill>
                  <a:schemeClr val="accent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/>
                </a:solidFill>
              </a:rPr>
              <a:t>Simple</a:t>
            </a:r>
            <a:r>
              <a:rPr lang="en-US" dirty="0">
                <a:solidFill>
                  <a:schemeClr val="accent1"/>
                </a:solidFill>
              </a:rPr>
              <a:t> and </a:t>
            </a:r>
            <a:r>
              <a:rPr lang="en-US" dirty="0">
                <a:solidFill>
                  <a:schemeClr val="accent3"/>
                </a:solidFill>
              </a:rPr>
              <a:t>elegant</a:t>
            </a:r>
            <a:r>
              <a:rPr lang="en-US" dirty="0" smtClean="0">
                <a:solidFill>
                  <a:schemeClr val="accent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Able to </a:t>
            </a:r>
            <a:r>
              <a:rPr lang="en-US" dirty="0">
                <a:solidFill>
                  <a:schemeClr val="accent3"/>
                </a:solidFill>
              </a:rPr>
              <a:t>recycle code</a:t>
            </a:r>
            <a:r>
              <a:rPr lang="en-US" dirty="0" smtClean="0">
                <a:solidFill>
                  <a:schemeClr val="accent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UNIX on the other hand needed only a </a:t>
            </a:r>
            <a:r>
              <a:rPr lang="en-US" dirty="0" smtClean="0">
                <a:solidFill>
                  <a:schemeClr val="accent3"/>
                </a:solidFill>
              </a:rPr>
              <a:t>small piece </a:t>
            </a:r>
            <a:r>
              <a:rPr lang="en-US" dirty="0">
                <a:solidFill>
                  <a:schemeClr val="accent1"/>
                </a:solidFill>
              </a:rPr>
              <a:t>of that special code, which is now </a:t>
            </a:r>
            <a:r>
              <a:rPr lang="en-US" dirty="0">
                <a:solidFill>
                  <a:schemeClr val="accent3"/>
                </a:solidFill>
              </a:rPr>
              <a:t>commonly named </a:t>
            </a:r>
            <a:r>
              <a:rPr lang="en-US" dirty="0">
                <a:solidFill>
                  <a:schemeClr val="accent1"/>
                </a:solidFill>
              </a:rPr>
              <a:t>the </a:t>
            </a:r>
            <a:r>
              <a:rPr lang="en-US" dirty="0">
                <a:solidFill>
                  <a:schemeClr val="accent3"/>
                </a:solidFill>
              </a:rPr>
              <a:t>kernel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5928" y="3124200"/>
            <a:ext cx="107216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NimbusRomNo9L"/>
              </a:rPr>
              <a:t>software vendors were quick to adapt, </a:t>
            </a:r>
            <a:r>
              <a:rPr lang="en-US" dirty="0" smtClean="0">
                <a:solidFill>
                  <a:schemeClr val="accent1"/>
                </a:solidFill>
              </a:rPr>
              <a:t>since </a:t>
            </a:r>
            <a:r>
              <a:rPr lang="en-US" dirty="0">
                <a:solidFill>
                  <a:schemeClr val="accent1"/>
                </a:solidFill>
              </a:rPr>
              <a:t>they could </a:t>
            </a:r>
            <a:r>
              <a:rPr lang="en-US" dirty="0">
                <a:solidFill>
                  <a:schemeClr val="accent3"/>
                </a:solidFill>
              </a:rPr>
              <a:t>sell ten times more software </a:t>
            </a:r>
            <a:r>
              <a:rPr lang="en-US" dirty="0">
                <a:solidFill>
                  <a:schemeClr val="accent1"/>
                </a:solidFill>
              </a:rPr>
              <a:t>almost </a:t>
            </a:r>
            <a:r>
              <a:rPr lang="en-US" dirty="0" smtClean="0">
                <a:solidFill>
                  <a:schemeClr val="accent1"/>
                </a:solidFill>
              </a:rPr>
              <a:t>effortlessly</a:t>
            </a:r>
          </a:p>
        </p:txBody>
      </p:sp>
      <p:sp>
        <p:nvSpPr>
          <p:cNvPr id="6" name="Rectangle 5"/>
          <p:cNvSpPr/>
          <p:nvPr/>
        </p:nvSpPr>
        <p:spPr>
          <a:xfrm>
            <a:off x="547977" y="3886200"/>
            <a:ext cx="1051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 users working on different systems without the </a:t>
            </a:r>
            <a:r>
              <a:rPr lang="en-US" dirty="0">
                <a:solidFill>
                  <a:schemeClr val="accent3"/>
                </a:solidFill>
              </a:rPr>
              <a:t>need for </a:t>
            </a:r>
            <a:r>
              <a:rPr lang="en-US" dirty="0" smtClean="0">
                <a:solidFill>
                  <a:schemeClr val="accent3"/>
                </a:solidFill>
              </a:rPr>
              <a:t>extra education </a:t>
            </a:r>
            <a:r>
              <a:rPr lang="en-US" dirty="0">
                <a:solidFill>
                  <a:schemeClr val="accent1"/>
                </a:solidFill>
              </a:rPr>
              <a:t>to use another computer</a:t>
            </a:r>
          </a:p>
        </p:txBody>
      </p:sp>
    </p:spTree>
    <p:extLst>
      <p:ext uri="{BB962C8B-B14F-4D97-AF65-F5344CB8AC3E}">
        <p14:creationId xmlns:p14="http://schemas.microsoft.com/office/powerpoint/2010/main" val="3626804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38200"/>
            <a:ext cx="4495800" cy="457200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bsd: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7400"/>
            <a:ext cx="11201400" cy="609599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BSD (Berkeley Software Distribution) was the first major variant of unix created at University of California at Berkeley.</a:t>
            </a:r>
          </a:p>
          <a:p>
            <a:endParaRPr 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533400" y="3124200"/>
            <a:ext cx="10744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the BSD and Bell Labs versions of UNIX headed off in  </a:t>
            </a:r>
            <a:r>
              <a:rPr lang="en-US" dirty="0" smtClean="0">
                <a:solidFill>
                  <a:schemeClr val="accent1"/>
                </a:solidFill>
              </a:rPr>
              <a:t>separate directions</a:t>
            </a:r>
            <a:r>
              <a:rPr lang="en-US" dirty="0">
                <a:solidFill>
                  <a:schemeClr val="accent1"/>
                </a:solidFill>
              </a:rPr>
              <a:t>. BSD continued forward in the </a:t>
            </a:r>
            <a:r>
              <a:rPr lang="en-US" dirty="0" smtClean="0">
                <a:solidFill>
                  <a:schemeClr val="accent1"/>
                </a:solidFill>
              </a:rPr>
              <a:t>free-ﬂowing</a:t>
            </a:r>
            <a:r>
              <a:rPr lang="en-US" dirty="0">
                <a:solidFill>
                  <a:schemeClr val="accent1"/>
                </a:solidFill>
              </a:rPr>
              <a:t>, share-the-code manner that </a:t>
            </a:r>
            <a:r>
              <a:rPr lang="en-US" dirty="0" smtClean="0">
                <a:solidFill>
                  <a:schemeClr val="accent1"/>
                </a:solidFill>
              </a:rPr>
              <a:t>was the </a:t>
            </a:r>
            <a:r>
              <a:rPr lang="en-US" dirty="0">
                <a:solidFill>
                  <a:schemeClr val="accent1"/>
                </a:solidFill>
              </a:rPr>
              <a:t>hallmark of the early Bell Labs UNIX, whereas AT&amp;T started steering UNIX </a:t>
            </a:r>
            <a:r>
              <a:rPr lang="en-US" dirty="0" smtClean="0">
                <a:solidFill>
                  <a:schemeClr val="accent1"/>
                </a:solidFill>
              </a:rPr>
              <a:t>toward  commercialization</a:t>
            </a:r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3400" y="4267200"/>
            <a:ext cx="140775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FreeBSD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NetBSD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OpneBSD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533401"/>
            <a:ext cx="1143000" cy="1142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09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38200"/>
            <a:ext cx="4495800" cy="457200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gnu: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7400"/>
            <a:ext cx="8001000" cy="609599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GNU (GNU </a:t>
            </a:r>
            <a:r>
              <a:rPr lang="en-US" dirty="0"/>
              <a:t>is Not </a:t>
            </a:r>
            <a:r>
              <a:rPr lang="en-US" dirty="0" smtClean="0"/>
              <a:t>UNIX) was started in 1983 by Richard Stallman.</a:t>
            </a:r>
          </a:p>
          <a:p>
            <a:endParaRPr 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457200" y="2730321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GNU was intended to become a recoding of the entire UNIX operating system that could </a:t>
            </a:r>
            <a:r>
              <a:rPr lang="en-US" dirty="0" smtClean="0">
                <a:solidFill>
                  <a:schemeClr val="accent1"/>
                </a:solidFill>
              </a:rPr>
              <a:t>be freely </a:t>
            </a:r>
            <a:r>
              <a:rPr lang="en-US" dirty="0">
                <a:solidFill>
                  <a:schemeClr val="accent1"/>
                </a:solidFill>
              </a:rPr>
              <a:t>distributed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0" y="514350"/>
            <a:ext cx="1371600" cy="1104900"/>
          </a:xfrm>
          <a:prstGeom prst="rect">
            <a:avLst/>
          </a:prstGeom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0" y="2057400"/>
            <a:ext cx="213360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457200" y="6096000"/>
            <a:ext cx="49199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https://www.gnu.org/gnu/thegnuproject.html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57201" y="3505200"/>
            <a:ext cx="8001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By 1990, the GNU system was almost complete; the only major missing component was the kernel</a:t>
            </a:r>
            <a:r>
              <a:rPr lang="en-US" dirty="0" smtClean="0">
                <a:solidFill>
                  <a:schemeClr val="accent1"/>
                </a:solidFill>
              </a:rPr>
              <a:t>. 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</a:rPr>
              <a:t>Initially the components required for kernel development were written: editors, shell, compiler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 smtClean="0">
                <a:solidFill>
                  <a:schemeClr val="accent1"/>
                </a:solidFill>
                <a:latin typeface="Arial" panose="020B0604020202020204" pitchFamily="34" charset="0"/>
              </a:rPr>
              <a:t>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" y="4514671"/>
            <a:ext cx="8001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the 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GNU Hurd is a collection of servers (i.e., a herd of GNUs) that run on top of Mach, and 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do 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the various jobs of the Unix kernel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57200" y="5362376"/>
            <a:ext cx="33377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 smtClean="0">
                <a:solidFill>
                  <a:schemeClr val="accent1"/>
                </a:solidFill>
              </a:rPr>
              <a:t>GNU/Hurd was </a:t>
            </a:r>
            <a:r>
              <a:rPr lang="en-US" altLang="en-US" dirty="0">
                <a:solidFill>
                  <a:schemeClr val="accent1"/>
                </a:solidFill>
              </a:rPr>
              <a:t>not successful</a:t>
            </a:r>
          </a:p>
        </p:txBody>
      </p:sp>
    </p:spTree>
    <p:extLst>
      <p:ext uri="{BB962C8B-B14F-4D97-AF65-F5344CB8AC3E}">
        <p14:creationId xmlns:p14="http://schemas.microsoft.com/office/powerpoint/2010/main" val="3835451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1172</TotalTime>
  <Words>1066</Words>
  <Application>Microsoft Office PowerPoint</Application>
  <PresentationFormat>Widescreen</PresentationFormat>
  <Paragraphs>102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-apple-system</vt:lpstr>
      <vt:lpstr>Arial</vt:lpstr>
      <vt:lpstr>Candara</vt:lpstr>
      <vt:lpstr>Consolas</vt:lpstr>
      <vt:lpstr>Microsoft Sans Serif</vt:lpstr>
      <vt:lpstr>NimbusRomNo9L</vt:lpstr>
      <vt:lpstr>Tahoma</vt:lpstr>
      <vt:lpstr>Times New Roman</vt:lpstr>
      <vt:lpstr>Tech Computer 16x9</vt:lpstr>
      <vt:lpstr>amirkabir_linux_festival</vt:lpstr>
      <vt:lpstr>history_of_linux</vt:lpstr>
      <vt:lpstr>the_old_days:</vt:lpstr>
      <vt:lpstr>early_operating_systems</vt:lpstr>
      <vt:lpstr>multics:</vt:lpstr>
      <vt:lpstr>unix:</vt:lpstr>
      <vt:lpstr>PowerPoint Presentation</vt:lpstr>
      <vt:lpstr>bsd:</vt:lpstr>
      <vt:lpstr>gnu:</vt:lpstr>
      <vt:lpstr>free_or_opensource</vt:lpstr>
      <vt:lpstr>PowerPoint Presentation</vt:lpstr>
      <vt:lpstr>PowerPoint Presentation</vt:lpstr>
      <vt:lpstr>minix (minimal unix):</vt:lpstr>
      <vt:lpstr>linux:</vt:lpstr>
      <vt:lpstr>PowerPoint Presentation</vt:lpstr>
      <vt:lpstr>PowerPoint Presentation</vt:lpstr>
      <vt:lpstr>gnu/linux: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amirkabir_linux_festival</dc:title>
  <dc:creator>Windows User</dc:creator>
  <cp:lastModifiedBy>Windows User</cp:lastModifiedBy>
  <cp:revision>62</cp:revision>
  <dcterms:created xsi:type="dcterms:W3CDTF">2020-02-01T18:39:08Z</dcterms:created>
  <dcterms:modified xsi:type="dcterms:W3CDTF">2020-02-03T08:03:42Z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