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4_23EBB2E1.xml" ContentType="application/vnd.ms-powerpoint.comments+xml"/>
  <Override PartName="/ppt/notesSlides/notesSlide3.xml" ContentType="application/vnd.openxmlformats-officedocument.presentationml.notesSlide+xml"/>
  <Override PartName="/ppt/comments/modernComment_109_A46FE022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5_718DCE8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1" r:id="rId9"/>
    <p:sldId id="262" r:id="rId10"/>
    <p:sldId id="268" r:id="rId11"/>
    <p:sldId id="264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FF25FF-F61B-27ED-70A4-602F4494A0B0}" name="Ryan Lafferty" initials="RL" userId="S::rlafferty4453@students.mc3.edu::00514182-a982-433a-889c-34456ab97e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94719"/>
  </p:normalViewPr>
  <p:slideViewPr>
    <p:cSldViewPr snapToGrid="0">
      <p:cViewPr varScale="1">
        <p:scale>
          <a:sx n="140" d="100"/>
          <a:sy n="140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4_23EBB2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BDB588-16A7-9444-94F5-5A5AA951AFCC}" authorId="{EAFF25FF-F61B-27ED-70A4-602F4494A0B0}" created="2024-05-18T02:43:43.6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02649313" sldId="260"/>
      <ac:picMk id="2050" creationId="{386FF88D-B9A5-5EB8-2F69-0EF4CEC9DB6A}"/>
    </ac:deMkLst>
    <p188:txBody>
      <a:bodyPr/>
      <a:lstStyle/>
      <a:p>
        <a:r>
          <a:rPr lang="en-US"/>
          <a:t>Make a new diagram for this page</a:t>
        </a:r>
      </a:p>
    </p188:txBody>
  </p188:cm>
</p188:cmLst>
</file>

<file path=ppt/comments/modernComment_105_718DCE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4B076E-59C6-D241-8104-9A2BDDFE0FDC}" authorId="{EAFF25FF-F61B-27ED-70A4-602F4494A0B0}" created="2024-05-18T02:54:16.0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5118860" sldId="261"/>
      <ac:picMk id="6" creationId="{601B7B6A-CEC4-15AD-8354-DC6FC869DA32}"/>
    </ac:deMkLst>
    <p188:txBody>
      <a:bodyPr/>
      <a:lstStyle/>
      <a:p>
        <a:r>
          <a:rPr lang="en-US"/>
          <a:t>How does Github fit into this diagram?</a:t>
        </a:r>
      </a:p>
    </p188:txBody>
  </p188:cm>
</p188:cmLst>
</file>

<file path=ppt/comments/modernComment_109_A46FE0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0C8949-3A44-5549-BD47-4FA01DA62BA2}" authorId="{EAFF25FF-F61B-27ED-70A4-602F4494A0B0}" created="2024-05-18T02:43:43.6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02649313" sldId="260"/>
      <ac:picMk id="2050" creationId="{386FF88D-B9A5-5EB8-2F69-0EF4CEC9DB6A}"/>
    </ac:deMkLst>
    <p188:txBody>
      <a:bodyPr/>
      <a:lstStyle/>
      <a:p>
        <a:r>
          <a:rPr lang="en-US"/>
          <a:t>Make a new diagram for this page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D047E-C6F0-4BC6-9593-EF632018FF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9F8728-CD49-4F9C-ACDC-0B5A60382C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Service to deploy the Application</a:t>
          </a:r>
        </a:p>
      </dgm:t>
    </dgm:pt>
    <dgm:pt modelId="{75F87231-8362-40BC-A098-68F7367B03AB}" type="parTrans" cxnId="{2A64FFB5-1EAC-41B2-8F76-D11F3F81B200}">
      <dgm:prSet/>
      <dgm:spPr/>
      <dgm:t>
        <a:bodyPr/>
        <a:lstStyle/>
        <a:p>
          <a:endParaRPr lang="en-US"/>
        </a:p>
      </dgm:t>
    </dgm:pt>
    <dgm:pt modelId="{326504FC-9040-4855-82E4-F660EE22D310}" type="sibTrans" cxnId="{2A64FFB5-1EAC-41B2-8F76-D11F3F81B200}">
      <dgm:prSet/>
      <dgm:spPr/>
      <dgm:t>
        <a:bodyPr/>
        <a:lstStyle/>
        <a:p>
          <a:endParaRPr lang="en-US"/>
        </a:p>
      </dgm:t>
    </dgm:pt>
    <dgm:pt modelId="{8E884D67-5E62-4B11-AD02-AF7E6B273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 Development: Java</a:t>
          </a:r>
        </a:p>
      </dgm:t>
    </dgm:pt>
    <dgm:pt modelId="{BB11191D-BB7B-49FD-ADBD-3AF6CB1CCDF6}" type="parTrans" cxnId="{104A2813-2E2B-4668-B1C7-5D6C776C41CF}">
      <dgm:prSet/>
      <dgm:spPr/>
      <dgm:t>
        <a:bodyPr/>
        <a:lstStyle/>
        <a:p>
          <a:endParaRPr lang="en-US"/>
        </a:p>
      </dgm:t>
    </dgm:pt>
    <dgm:pt modelId="{8AA1C66A-902C-42E3-AA38-F3706F80525F}" type="sibTrans" cxnId="{104A2813-2E2B-4668-B1C7-5D6C776C41CF}">
      <dgm:prSet/>
      <dgm:spPr/>
      <dgm:t>
        <a:bodyPr/>
        <a:lstStyle/>
        <a:p>
          <a:endParaRPr lang="en-US"/>
        </a:p>
      </dgm:t>
    </dgm:pt>
    <dgm:pt modelId="{9E494B9D-8789-4A36-B73D-4193F8C34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 Development: ReactJS, HTML, CSS</a:t>
          </a:r>
        </a:p>
      </dgm:t>
    </dgm:pt>
    <dgm:pt modelId="{A10B3517-764D-4DBD-995F-A6FC08F44B56}" type="parTrans" cxnId="{94291826-91B5-4597-9562-7462BE69E9EF}">
      <dgm:prSet/>
      <dgm:spPr/>
      <dgm:t>
        <a:bodyPr/>
        <a:lstStyle/>
        <a:p>
          <a:endParaRPr lang="en-US"/>
        </a:p>
      </dgm:t>
    </dgm:pt>
    <dgm:pt modelId="{FFCA37D2-A967-4421-9598-3D0AF9557E46}" type="sibTrans" cxnId="{94291826-91B5-4597-9562-7462BE69E9EF}">
      <dgm:prSet/>
      <dgm:spPr/>
      <dgm:t>
        <a:bodyPr/>
        <a:lstStyle/>
        <a:p>
          <a:endParaRPr lang="en-US"/>
        </a:p>
      </dgm:t>
    </dgm:pt>
    <dgm:pt modelId="{CE47C9DE-DCAF-4F03-ADC4-7D05843F1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Authentication: JWT (JSON Web Tokens)</a:t>
          </a:r>
        </a:p>
      </dgm:t>
    </dgm:pt>
    <dgm:pt modelId="{456368EF-DE3A-4203-B37E-41DAFEEFE01B}" type="parTrans" cxnId="{558F2723-7930-4368-9E5A-14790458B4A0}">
      <dgm:prSet/>
      <dgm:spPr/>
      <dgm:t>
        <a:bodyPr/>
        <a:lstStyle/>
        <a:p>
          <a:endParaRPr lang="en-US"/>
        </a:p>
      </dgm:t>
    </dgm:pt>
    <dgm:pt modelId="{B19229C0-9BFA-4CB2-B5B6-93517E6C62A2}" type="sibTrans" cxnId="{558F2723-7930-4368-9E5A-14790458B4A0}">
      <dgm:prSet/>
      <dgm:spPr/>
      <dgm:t>
        <a:bodyPr/>
        <a:lstStyle/>
        <a:p>
          <a:endParaRPr lang="en-US"/>
        </a:p>
      </dgm:t>
    </dgm:pt>
    <dgm:pt modelId="{328F1956-CB2C-4512-B771-CB74068E98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Balancing: NGINX</a:t>
          </a:r>
        </a:p>
      </dgm:t>
    </dgm:pt>
    <dgm:pt modelId="{1D0642AE-05C8-474D-96DD-15D34AB8DC68}" type="parTrans" cxnId="{78BAA285-8400-4257-88CC-ADE855AC98D4}">
      <dgm:prSet/>
      <dgm:spPr/>
      <dgm:t>
        <a:bodyPr/>
        <a:lstStyle/>
        <a:p>
          <a:endParaRPr lang="en-US"/>
        </a:p>
      </dgm:t>
    </dgm:pt>
    <dgm:pt modelId="{FB8DFA4B-BD8D-486E-ACBB-F3CBEDDB870B}" type="sibTrans" cxnId="{78BAA285-8400-4257-88CC-ADE855AC98D4}">
      <dgm:prSet/>
      <dgm:spPr/>
      <dgm:t>
        <a:bodyPr/>
        <a:lstStyle/>
        <a:p>
          <a:endParaRPr lang="en-US"/>
        </a:p>
      </dgm:t>
    </dgm:pt>
    <dgm:pt modelId="{95B30DA0-B3E0-4F0C-85E3-5FB577D12C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CI/CD: GitHub</a:t>
          </a:r>
        </a:p>
      </dgm:t>
    </dgm:pt>
    <dgm:pt modelId="{62ADD416-D438-458D-8905-6DBCAC084E4C}" type="parTrans" cxnId="{A0678F8A-E70F-4752-BA76-E3E751492426}">
      <dgm:prSet/>
      <dgm:spPr/>
      <dgm:t>
        <a:bodyPr/>
        <a:lstStyle/>
        <a:p>
          <a:endParaRPr lang="en-US"/>
        </a:p>
      </dgm:t>
    </dgm:pt>
    <dgm:pt modelId="{4CB8E14F-E6F4-487D-8A54-8D26F59C0D63}" type="sibTrans" cxnId="{A0678F8A-E70F-4752-BA76-E3E751492426}">
      <dgm:prSet/>
      <dgm:spPr/>
      <dgm:t>
        <a:bodyPr/>
        <a:lstStyle/>
        <a:p>
          <a:endParaRPr lang="en-US"/>
        </a:p>
      </dgm:t>
    </dgm:pt>
    <dgm:pt modelId="{F63F2DE4-3A7B-4E03-A76C-B8F16058DCC5}" type="pres">
      <dgm:prSet presAssocID="{245D047E-C6F0-4BC6-9593-EF632018FF06}" presName="root" presStyleCnt="0">
        <dgm:presLayoutVars>
          <dgm:dir/>
          <dgm:resizeHandles val="exact"/>
        </dgm:presLayoutVars>
      </dgm:prSet>
      <dgm:spPr/>
    </dgm:pt>
    <dgm:pt modelId="{9CB812D1-9AF8-4D77-8B10-6951D05E1F72}" type="pres">
      <dgm:prSet presAssocID="{419F8728-CD49-4F9C-ACDC-0B5A60382CB9}" presName="compNode" presStyleCnt="0"/>
      <dgm:spPr/>
    </dgm:pt>
    <dgm:pt modelId="{FD1B2778-C110-4BE6-9D08-874F82D2993F}" type="pres">
      <dgm:prSet presAssocID="{419F8728-CD49-4F9C-ACDC-0B5A60382CB9}" presName="bgRect" presStyleLbl="bgShp" presStyleIdx="0" presStyleCnt="6"/>
      <dgm:spPr/>
    </dgm:pt>
    <dgm:pt modelId="{E4296EC5-00B8-4524-9CA3-9E7257148340}" type="pres">
      <dgm:prSet presAssocID="{419F8728-CD49-4F9C-ACDC-0B5A60382C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AC3217-568A-48F5-A625-9EECF38BF878}" type="pres">
      <dgm:prSet presAssocID="{419F8728-CD49-4F9C-ACDC-0B5A60382CB9}" presName="spaceRect" presStyleCnt="0"/>
      <dgm:spPr/>
    </dgm:pt>
    <dgm:pt modelId="{C48FFAD0-6CA7-4DD3-ACAF-0D41C554244F}" type="pres">
      <dgm:prSet presAssocID="{419F8728-CD49-4F9C-ACDC-0B5A60382CB9}" presName="parTx" presStyleLbl="revTx" presStyleIdx="0" presStyleCnt="6">
        <dgm:presLayoutVars>
          <dgm:chMax val="0"/>
          <dgm:chPref val="0"/>
        </dgm:presLayoutVars>
      </dgm:prSet>
      <dgm:spPr/>
    </dgm:pt>
    <dgm:pt modelId="{B2780C6F-D76C-458A-BF28-E81A3F3986D7}" type="pres">
      <dgm:prSet presAssocID="{326504FC-9040-4855-82E4-F660EE22D310}" presName="sibTrans" presStyleCnt="0"/>
      <dgm:spPr/>
    </dgm:pt>
    <dgm:pt modelId="{2E586D15-3BB3-4F46-91D9-286A5A30D86F}" type="pres">
      <dgm:prSet presAssocID="{8E884D67-5E62-4B11-AD02-AF7E6B273C76}" presName="compNode" presStyleCnt="0"/>
      <dgm:spPr/>
    </dgm:pt>
    <dgm:pt modelId="{7A75D606-394B-4BA5-9368-C1507B99328C}" type="pres">
      <dgm:prSet presAssocID="{8E884D67-5E62-4B11-AD02-AF7E6B273C76}" presName="bgRect" presStyleLbl="bgShp" presStyleIdx="1" presStyleCnt="6"/>
      <dgm:spPr/>
    </dgm:pt>
    <dgm:pt modelId="{991BFD28-71F2-484E-B057-829A88A522C7}" type="pres">
      <dgm:prSet presAssocID="{8E884D67-5E62-4B11-AD02-AF7E6B273C7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FDEA65C-4BDA-4537-BD3B-AB4781AEEAC2}" type="pres">
      <dgm:prSet presAssocID="{8E884D67-5E62-4B11-AD02-AF7E6B273C76}" presName="spaceRect" presStyleCnt="0"/>
      <dgm:spPr/>
    </dgm:pt>
    <dgm:pt modelId="{8A7519DF-EA92-465F-89C3-69BC5396C605}" type="pres">
      <dgm:prSet presAssocID="{8E884D67-5E62-4B11-AD02-AF7E6B273C76}" presName="parTx" presStyleLbl="revTx" presStyleIdx="1" presStyleCnt="6">
        <dgm:presLayoutVars>
          <dgm:chMax val="0"/>
          <dgm:chPref val="0"/>
        </dgm:presLayoutVars>
      </dgm:prSet>
      <dgm:spPr/>
    </dgm:pt>
    <dgm:pt modelId="{9C7CBB26-08AF-4EA5-A22E-337028F33BF8}" type="pres">
      <dgm:prSet presAssocID="{8AA1C66A-902C-42E3-AA38-F3706F80525F}" presName="sibTrans" presStyleCnt="0"/>
      <dgm:spPr/>
    </dgm:pt>
    <dgm:pt modelId="{2CAB2B6F-DB0A-4FCF-B938-A9872B1AB342}" type="pres">
      <dgm:prSet presAssocID="{9E494B9D-8789-4A36-B73D-4193F8C34087}" presName="compNode" presStyleCnt="0"/>
      <dgm:spPr/>
    </dgm:pt>
    <dgm:pt modelId="{6C3E4B41-4EFE-4A30-8701-23AF05DE5581}" type="pres">
      <dgm:prSet presAssocID="{9E494B9D-8789-4A36-B73D-4193F8C34087}" presName="bgRect" presStyleLbl="bgShp" presStyleIdx="2" presStyleCnt="6"/>
      <dgm:spPr/>
    </dgm:pt>
    <dgm:pt modelId="{4697B4F3-46FA-4313-9C0B-B18FF360B359}" type="pres">
      <dgm:prSet presAssocID="{9E494B9D-8789-4A36-B73D-4193F8C3408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510609-9432-48AA-A34B-8DFFB3436DB1}" type="pres">
      <dgm:prSet presAssocID="{9E494B9D-8789-4A36-B73D-4193F8C34087}" presName="spaceRect" presStyleCnt="0"/>
      <dgm:spPr/>
    </dgm:pt>
    <dgm:pt modelId="{BB1E5606-1582-4E27-854F-1A1CA46D084F}" type="pres">
      <dgm:prSet presAssocID="{9E494B9D-8789-4A36-B73D-4193F8C34087}" presName="parTx" presStyleLbl="revTx" presStyleIdx="2" presStyleCnt="6">
        <dgm:presLayoutVars>
          <dgm:chMax val="0"/>
          <dgm:chPref val="0"/>
        </dgm:presLayoutVars>
      </dgm:prSet>
      <dgm:spPr/>
    </dgm:pt>
    <dgm:pt modelId="{BB6F341F-2812-41C7-AF24-5F26A6DBDAEA}" type="pres">
      <dgm:prSet presAssocID="{FFCA37D2-A967-4421-9598-3D0AF9557E46}" presName="sibTrans" presStyleCnt="0"/>
      <dgm:spPr/>
    </dgm:pt>
    <dgm:pt modelId="{DB441F9F-0340-42A0-8938-74C04B88E1F7}" type="pres">
      <dgm:prSet presAssocID="{CE47C9DE-DCAF-4F03-ADC4-7D05843F1D74}" presName="compNode" presStyleCnt="0"/>
      <dgm:spPr/>
    </dgm:pt>
    <dgm:pt modelId="{45264EC3-3A0B-44C2-869D-C587CE11B67C}" type="pres">
      <dgm:prSet presAssocID="{CE47C9DE-DCAF-4F03-ADC4-7D05843F1D74}" presName="bgRect" presStyleLbl="bgShp" presStyleIdx="3" presStyleCnt="6"/>
      <dgm:spPr/>
    </dgm:pt>
    <dgm:pt modelId="{81D3A4C9-D7D1-4ADC-A4AD-94268DBA6A79}" type="pres">
      <dgm:prSet presAssocID="{CE47C9DE-DCAF-4F03-ADC4-7D05843F1D7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0590DAF-E49F-4F48-910E-38962A334891}" type="pres">
      <dgm:prSet presAssocID="{CE47C9DE-DCAF-4F03-ADC4-7D05843F1D74}" presName="spaceRect" presStyleCnt="0"/>
      <dgm:spPr/>
    </dgm:pt>
    <dgm:pt modelId="{B0700B11-3902-4040-AE63-5F54DFA5C035}" type="pres">
      <dgm:prSet presAssocID="{CE47C9DE-DCAF-4F03-ADC4-7D05843F1D74}" presName="parTx" presStyleLbl="revTx" presStyleIdx="3" presStyleCnt="6">
        <dgm:presLayoutVars>
          <dgm:chMax val="0"/>
          <dgm:chPref val="0"/>
        </dgm:presLayoutVars>
      </dgm:prSet>
      <dgm:spPr/>
    </dgm:pt>
    <dgm:pt modelId="{500D9BCE-613B-4ACB-B606-335DDA9A0C67}" type="pres">
      <dgm:prSet presAssocID="{B19229C0-9BFA-4CB2-B5B6-93517E6C62A2}" presName="sibTrans" presStyleCnt="0"/>
      <dgm:spPr/>
    </dgm:pt>
    <dgm:pt modelId="{D5657E5A-51D2-4C71-ACF5-1DB134B00BA9}" type="pres">
      <dgm:prSet presAssocID="{328F1956-CB2C-4512-B771-CB74068E9821}" presName="compNode" presStyleCnt="0"/>
      <dgm:spPr/>
    </dgm:pt>
    <dgm:pt modelId="{D3BF7848-D634-4BF5-AD60-B5D42C4A15A6}" type="pres">
      <dgm:prSet presAssocID="{328F1956-CB2C-4512-B771-CB74068E9821}" presName="bgRect" presStyleLbl="bgShp" presStyleIdx="4" presStyleCnt="6"/>
      <dgm:spPr/>
    </dgm:pt>
    <dgm:pt modelId="{2D34DEFE-FF06-4595-91CF-89CB94626C7C}" type="pres">
      <dgm:prSet presAssocID="{328F1956-CB2C-4512-B771-CB74068E982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2406734-D92B-4CD5-997C-A6D698937074}" type="pres">
      <dgm:prSet presAssocID="{328F1956-CB2C-4512-B771-CB74068E9821}" presName="spaceRect" presStyleCnt="0"/>
      <dgm:spPr/>
    </dgm:pt>
    <dgm:pt modelId="{87C556E2-1DE1-4FC6-907B-E7A317360F1E}" type="pres">
      <dgm:prSet presAssocID="{328F1956-CB2C-4512-B771-CB74068E9821}" presName="parTx" presStyleLbl="revTx" presStyleIdx="4" presStyleCnt="6">
        <dgm:presLayoutVars>
          <dgm:chMax val="0"/>
          <dgm:chPref val="0"/>
        </dgm:presLayoutVars>
      </dgm:prSet>
      <dgm:spPr/>
    </dgm:pt>
    <dgm:pt modelId="{F167BD8E-12F6-4CB3-BD6D-7675ABA00C0F}" type="pres">
      <dgm:prSet presAssocID="{FB8DFA4B-BD8D-486E-ACBB-F3CBEDDB870B}" presName="sibTrans" presStyleCnt="0"/>
      <dgm:spPr/>
    </dgm:pt>
    <dgm:pt modelId="{6CF9484B-2A95-4D26-B6EB-95AC62E22C26}" type="pres">
      <dgm:prSet presAssocID="{95B30DA0-B3E0-4F0C-85E3-5FB577D12C53}" presName="compNode" presStyleCnt="0"/>
      <dgm:spPr/>
    </dgm:pt>
    <dgm:pt modelId="{1694BE6B-E999-420F-B12B-8982221ACFFF}" type="pres">
      <dgm:prSet presAssocID="{95B30DA0-B3E0-4F0C-85E3-5FB577D12C53}" presName="bgRect" presStyleLbl="bgShp" presStyleIdx="5" presStyleCnt="6"/>
      <dgm:spPr/>
    </dgm:pt>
    <dgm:pt modelId="{8D22C705-0AD2-4D00-94BB-64BC3F9E0DAA}" type="pres">
      <dgm:prSet presAssocID="{95B30DA0-B3E0-4F0C-85E3-5FB577D12C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53488D5-835B-4937-8178-1C301F3FB939}" type="pres">
      <dgm:prSet presAssocID="{95B30DA0-B3E0-4F0C-85E3-5FB577D12C53}" presName="spaceRect" presStyleCnt="0"/>
      <dgm:spPr/>
    </dgm:pt>
    <dgm:pt modelId="{F73D68C5-C675-4007-93AD-00C082958C4F}" type="pres">
      <dgm:prSet presAssocID="{95B30DA0-B3E0-4F0C-85E3-5FB577D12C5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04A2813-2E2B-4668-B1C7-5D6C776C41CF}" srcId="{245D047E-C6F0-4BC6-9593-EF632018FF06}" destId="{8E884D67-5E62-4B11-AD02-AF7E6B273C76}" srcOrd="1" destOrd="0" parTransId="{BB11191D-BB7B-49FD-ADBD-3AF6CB1CCDF6}" sibTransId="{8AA1C66A-902C-42E3-AA38-F3706F80525F}"/>
    <dgm:cxn modelId="{A70D791F-FF96-419D-BDD9-BA106D9AAF6E}" type="presOf" srcId="{419F8728-CD49-4F9C-ACDC-0B5A60382CB9}" destId="{C48FFAD0-6CA7-4DD3-ACAF-0D41C554244F}" srcOrd="0" destOrd="0" presId="urn:microsoft.com/office/officeart/2018/2/layout/IconVerticalSolidList"/>
    <dgm:cxn modelId="{558F2723-7930-4368-9E5A-14790458B4A0}" srcId="{245D047E-C6F0-4BC6-9593-EF632018FF06}" destId="{CE47C9DE-DCAF-4F03-ADC4-7D05843F1D74}" srcOrd="3" destOrd="0" parTransId="{456368EF-DE3A-4203-B37E-41DAFEEFE01B}" sibTransId="{B19229C0-9BFA-4CB2-B5B6-93517E6C62A2}"/>
    <dgm:cxn modelId="{94291826-91B5-4597-9562-7462BE69E9EF}" srcId="{245D047E-C6F0-4BC6-9593-EF632018FF06}" destId="{9E494B9D-8789-4A36-B73D-4193F8C34087}" srcOrd="2" destOrd="0" parTransId="{A10B3517-764D-4DBD-995F-A6FC08F44B56}" sibTransId="{FFCA37D2-A967-4421-9598-3D0AF9557E46}"/>
    <dgm:cxn modelId="{DA525D41-5011-44B6-AAB5-E1BC462C6B37}" type="presOf" srcId="{245D047E-C6F0-4BC6-9593-EF632018FF06}" destId="{F63F2DE4-3A7B-4E03-A76C-B8F16058DCC5}" srcOrd="0" destOrd="0" presId="urn:microsoft.com/office/officeart/2018/2/layout/IconVerticalSolidList"/>
    <dgm:cxn modelId="{7BF2B553-8399-4D8B-810F-300C648A68E5}" type="presOf" srcId="{9E494B9D-8789-4A36-B73D-4193F8C34087}" destId="{BB1E5606-1582-4E27-854F-1A1CA46D084F}" srcOrd="0" destOrd="0" presId="urn:microsoft.com/office/officeart/2018/2/layout/IconVerticalSolidList"/>
    <dgm:cxn modelId="{A1D23764-DD5F-4FA9-8657-3D633325A413}" type="presOf" srcId="{CE47C9DE-DCAF-4F03-ADC4-7D05843F1D74}" destId="{B0700B11-3902-4040-AE63-5F54DFA5C035}" srcOrd="0" destOrd="0" presId="urn:microsoft.com/office/officeart/2018/2/layout/IconVerticalSolidList"/>
    <dgm:cxn modelId="{61B0107E-076C-415E-AA7A-8F465CAEF8F7}" type="presOf" srcId="{328F1956-CB2C-4512-B771-CB74068E9821}" destId="{87C556E2-1DE1-4FC6-907B-E7A317360F1E}" srcOrd="0" destOrd="0" presId="urn:microsoft.com/office/officeart/2018/2/layout/IconVerticalSolidList"/>
    <dgm:cxn modelId="{78BAA285-8400-4257-88CC-ADE855AC98D4}" srcId="{245D047E-C6F0-4BC6-9593-EF632018FF06}" destId="{328F1956-CB2C-4512-B771-CB74068E9821}" srcOrd="4" destOrd="0" parTransId="{1D0642AE-05C8-474D-96DD-15D34AB8DC68}" sibTransId="{FB8DFA4B-BD8D-486E-ACBB-F3CBEDDB870B}"/>
    <dgm:cxn modelId="{A0678F8A-E70F-4752-BA76-E3E751492426}" srcId="{245D047E-C6F0-4BC6-9593-EF632018FF06}" destId="{95B30DA0-B3E0-4F0C-85E3-5FB577D12C53}" srcOrd="5" destOrd="0" parTransId="{62ADD416-D438-458D-8905-6DBCAC084E4C}" sibTransId="{4CB8E14F-E6F4-487D-8A54-8D26F59C0D63}"/>
    <dgm:cxn modelId="{2A64FFB5-1EAC-41B2-8F76-D11F3F81B200}" srcId="{245D047E-C6F0-4BC6-9593-EF632018FF06}" destId="{419F8728-CD49-4F9C-ACDC-0B5A60382CB9}" srcOrd="0" destOrd="0" parTransId="{75F87231-8362-40BC-A098-68F7367B03AB}" sibTransId="{326504FC-9040-4855-82E4-F660EE22D310}"/>
    <dgm:cxn modelId="{34A040CF-C293-46CC-A246-CD50F2AFCC4B}" type="presOf" srcId="{95B30DA0-B3E0-4F0C-85E3-5FB577D12C53}" destId="{F73D68C5-C675-4007-93AD-00C082958C4F}" srcOrd="0" destOrd="0" presId="urn:microsoft.com/office/officeart/2018/2/layout/IconVerticalSolidList"/>
    <dgm:cxn modelId="{125FE0EC-81A4-429D-94E5-3DF32E5EABB5}" type="presOf" srcId="{8E884D67-5E62-4B11-AD02-AF7E6B273C76}" destId="{8A7519DF-EA92-465F-89C3-69BC5396C605}" srcOrd="0" destOrd="0" presId="urn:microsoft.com/office/officeart/2018/2/layout/IconVerticalSolidList"/>
    <dgm:cxn modelId="{34BC5301-F4DC-4464-8196-BBC6A3CAAA9D}" type="presParOf" srcId="{F63F2DE4-3A7B-4E03-A76C-B8F16058DCC5}" destId="{9CB812D1-9AF8-4D77-8B10-6951D05E1F72}" srcOrd="0" destOrd="0" presId="urn:microsoft.com/office/officeart/2018/2/layout/IconVerticalSolidList"/>
    <dgm:cxn modelId="{8749DB54-1945-4CA1-8670-2E5C748559BE}" type="presParOf" srcId="{9CB812D1-9AF8-4D77-8B10-6951D05E1F72}" destId="{FD1B2778-C110-4BE6-9D08-874F82D2993F}" srcOrd="0" destOrd="0" presId="urn:microsoft.com/office/officeart/2018/2/layout/IconVerticalSolidList"/>
    <dgm:cxn modelId="{EEAA1163-A6DE-454D-95C1-FF42ACA5A26A}" type="presParOf" srcId="{9CB812D1-9AF8-4D77-8B10-6951D05E1F72}" destId="{E4296EC5-00B8-4524-9CA3-9E7257148340}" srcOrd="1" destOrd="0" presId="urn:microsoft.com/office/officeart/2018/2/layout/IconVerticalSolidList"/>
    <dgm:cxn modelId="{E6970A49-1AA5-44C5-BA43-A1E36813C46E}" type="presParOf" srcId="{9CB812D1-9AF8-4D77-8B10-6951D05E1F72}" destId="{75AC3217-568A-48F5-A625-9EECF38BF878}" srcOrd="2" destOrd="0" presId="urn:microsoft.com/office/officeart/2018/2/layout/IconVerticalSolidList"/>
    <dgm:cxn modelId="{DC842755-2460-477C-AE66-477CCFD7F1A7}" type="presParOf" srcId="{9CB812D1-9AF8-4D77-8B10-6951D05E1F72}" destId="{C48FFAD0-6CA7-4DD3-ACAF-0D41C554244F}" srcOrd="3" destOrd="0" presId="urn:microsoft.com/office/officeart/2018/2/layout/IconVerticalSolidList"/>
    <dgm:cxn modelId="{8999E689-D740-4B3D-B93B-ECF06FDA1917}" type="presParOf" srcId="{F63F2DE4-3A7B-4E03-A76C-B8F16058DCC5}" destId="{B2780C6F-D76C-458A-BF28-E81A3F3986D7}" srcOrd="1" destOrd="0" presId="urn:microsoft.com/office/officeart/2018/2/layout/IconVerticalSolidList"/>
    <dgm:cxn modelId="{63FE9125-7E42-4ABE-A6FC-1F4272506CE1}" type="presParOf" srcId="{F63F2DE4-3A7B-4E03-A76C-B8F16058DCC5}" destId="{2E586D15-3BB3-4F46-91D9-286A5A30D86F}" srcOrd="2" destOrd="0" presId="urn:microsoft.com/office/officeart/2018/2/layout/IconVerticalSolidList"/>
    <dgm:cxn modelId="{8B88804F-0F06-4B66-AE5E-9AAE29039E04}" type="presParOf" srcId="{2E586D15-3BB3-4F46-91D9-286A5A30D86F}" destId="{7A75D606-394B-4BA5-9368-C1507B99328C}" srcOrd="0" destOrd="0" presId="urn:microsoft.com/office/officeart/2018/2/layout/IconVerticalSolidList"/>
    <dgm:cxn modelId="{BEF674A6-C59D-4356-BED1-710958AF37F3}" type="presParOf" srcId="{2E586D15-3BB3-4F46-91D9-286A5A30D86F}" destId="{991BFD28-71F2-484E-B057-829A88A522C7}" srcOrd="1" destOrd="0" presId="urn:microsoft.com/office/officeart/2018/2/layout/IconVerticalSolidList"/>
    <dgm:cxn modelId="{ACC37152-4A61-46B0-B770-20F35FC7EBB2}" type="presParOf" srcId="{2E586D15-3BB3-4F46-91D9-286A5A30D86F}" destId="{2FDEA65C-4BDA-4537-BD3B-AB4781AEEAC2}" srcOrd="2" destOrd="0" presId="urn:microsoft.com/office/officeart/2018/2/layout/IconVerticalSolidList"/>
    <dgm:cxn modelId="{9076B0C1-F72D-4349-AE28-DBD68E6E5AAC}" type="presParOf" srcId="{2E586D15-3BB3-4F46-91D9-286A5A30D86F}" destId="{8A7519DF-EA92-465F-89C3-69BC5396C605}" srcOrd="3" destOrd="0" presId="urn:microsoft.com/office/officeart/2018/2/layout/IconVerticalSolidList"/>
    <dgm:cxn modelId="{0BEC5CDE-C091-4EE4-9B55-1468499AED98}" type="presParOf" srcId="{F63F2DE4-3A7B-4E03-A76C-B8F16058DCC5}" destId="{9C7CBB26-08AF-4EA5-A22E-337028F33BF8}" srcOrd="3" destOrd="0" presId="urn:microsoft.com/office/officeart/2018/2/layout/IconVerticalSolidList"/>
    <dgm:cxn modelId="{742142C0-BD86-4C44-A267-7F0AE178E9B0}" type="presParOf" srcId="{F63F2DE4-3A7B-4E03-A76C-B8F16058DCC5}" destId="{2CAB2B6F-DB0A-4FCF-B938-A9872B1AB342}" srcOrd="4" destOrd="0" presId="urn:microsoft.com/office/officeart/2018/2/layout/IconVerticalSolidList"/>
    <dgm:cxn modelId="{FA098F81-54CD-4488-8B00-A1164D203EFB}" type="presParOf" srcId="{2CAB2B6F-DB0A-4FCF-B938-A9872B1AB342}" destId="{6C3E4B41-4EFE-4A30-8701-23AF05DE5581}" srcOrd="0" destOrd="0" presId="urn:microsoft.com/office/officeart/2018/2/layout/IconVerticalSolidList"/>
    <dgm:cxn modelId="{6D045F25-F699-44FE-A78B-12247CCDC669}" type="presParOf" srcId="{2CAB2B6F-DB0A-4FCF-B938-A9872B1AB342}" destId="{4697B4F3-46FA-4313-9C0B-B18FF360B359}" srcOrd="1" destOrd="0" presId="urn:microsoft.com/office/officeart/2018/2/layout/IconVerticalSolidList"/>
    <dgm:cxn modelId="{F18D4FF5-FDB1-4CD5-97B6-0E6D198466A4}" type="presParOf" srcId="{2CAB2B6F-DB0A-4FCF-B938-A9872B1AB342}" destId="{C2510609-9432-48AA-A34B-8DFFB3436DB1}" srcOrd="2" destOrd="0" presId="urn:microsoft.com/office/officeart/2018/2/layout/IconVerticalSolidList"/>
    <dgm:cxn modelId="{24AD2A07-5FBC-45D8-B185-829B853AD4FE}" type="presParOf" srcId="{2CAB2B6F-DB0A-4FCF-B938-A9872B1AB342}" destId="{BB1E5606-1582-4E27-854F-1A1CA46D084F}" srcOrd="3" destOrd="0" presId="urn:microsoft.com/office/officeart/2018/2/layout/IconVerticalSolidList"/>
    <dgm:cxn modelId="{FF7EC847-37FB-40F0-966C-373D0F79EBDC}" type="presParOf" srcId="{F63F2DE4-3A7B-4E03-A76C-B8F16058DCC5}" destId="{BB6F341F-2812-41C7-AF24-5F26A6DBDAEA}" srcOrd="5" destOrd="0" presId="urn:microsoft.com/office/officeart/2018/2/layout/IconVerticalSolidList"/>
    <dgm:cxn modelId="{E4BD12F2-A893-47E9-90EB-ACAB9A84D3D2}" type="presParOf" srcId="{F63F2DE4-3A7B-4E03-A76C-B8F16058DCC5}" destId="{DB441F9F-0340-42A0-8938-74C04B88E1F7}" srcOrd="6" destOrd="0" presId="urn:microsoft.com/office/officeart/2018/2/layout/IconVerticalSolidList"/>
    <dgm:cxn modelId="{9212AEAA-E33F-496E-91BE-8575A6477A30}" type="presParOf" srcId="{DB441F9F-0340-42A0-8938-74C04B88E1F7}" destId="{45264EC3-3A0B-44C2-869D-C587CE11B67C}" srcOrd="0" destOrd="0" presId="urn:microsoft.com/office/officeart/2018/2/layout/IconVerticalSolidList"/>
    <dgm:cxn modelId="{32CFF850-A902-41B4-99ED-284BEF8D8A4E}" type="presParOf" srcId="{DB441F9F-0340-42A0-8938-74C04B88E1F7}" destId="{81D3A4C9-D7D1-4ADC-A4AD-94268DBA6A79}" srcOrd="1" destOrd="0" presId="urn:microsoft.com/office/officeart/2018/2/layout/IconVerticalSolidList"/>
    <dgm:cxn modelId="{8AC3609E-1403-4819-93FE-E7A2B4378EB3}" type="presParOf" srcId="{DB441F9F-0340-42A0-8938-74C04B88E1F7}" destId="{30590DAF-E49F-4F48-910E-38962A334891}" srcOrd="2" destOrd="0" presId="urn:microsoft.com/office/officeart/2018/2/layout/IconVerticalSolidList"/>
    <dgm:cxn modelId="{C964F25F-BD61-45BA-9370-03C4986E2EE8}" type="presParOf" srcId="{DB441F9F-0340-42A0-8938-74C04B88E1F7}" destId="{B0700B11-3902-4040-AE63-5F54DFA5C035}" srcOrd="3" destOrd="0" presId="urn:microsoft.com/office/officeart/2018/2/layout/IconVerticalSolidList"/>
    <dgm:cxn modelId="{C9C388B7-3929-44BB-A0AD-02C1FF6D612E}" type="presParOf" srcId="{F63F2DE4-3A7B-4E03-A76C-B8F16058DCC5}" destId="{500D9BCE-613B-4ACB-B606-335DDA9A0C67}" srcOrd="7" destOrd="0" presId="urn:microsoft.com/office/officeart/2018/2/layout/IconVerticalSolidList"/>
    <dgm:cxn modelId="{6371CA97-0557-4B0C-B0CF-08C796EF170B}" type="presParOf" srcId="{F63F2DE4-3A7B-4E03-A76C-B8F16058DCC5}" destId="{D5657E5A-51D2-4C71-ACF5-1DB134B00BA9}" srcOrd="8" destOrd="0" presId="urn:microsoft.com/office/officeart/2018/2/layout/IconVerticalSolidList"/>
    <dgm:cxn modelId="{40BDD98C-CADD-44EE-9379-ABDE9ACD02D2}" type="presParOf" srcId="{D5657E5A-51D2-4C71-ACF5-1DB134B00BA9}" destId="{D3BF7848-D634-4BF5-AD60-B5D42C4A15A6}" srcOrd="0" destOrd="0" presId="urn:microsoft.com/office/officeart/2018/2/layout/IconVerticalSolidList"/>
    <dgm:cxn modelId="{22056F7B-CEF5-45EA-AA6A-DF0937340684}" type="presParOf" srcId="{D5657E5A-51D2-4C71-ACF5-1DB134B00BA9}" destId="{2D34DEFE-FF06-4595-91CF-89CB94626C7C}" srcOrd="1" destOrd="0" presId="urn:microsoft.com/office/officeart/2018/2/layout/IconVerticalSolidList"/>
    <dgm:cxn modelId="{1B59823A-D443-440D-89F1-4EEDFE921FAF}" type="presParOf" srcId="{D5657E5A-51D2-4C71-ACF5-1DB134B00BA9}" destId="{92406734-D92B-4CD5-997C-A6D698937074}" srcOrd="2" destOrd="0" presId="urn:microsoft.com/office/officeart/2018/2/layout/IconVerticalSolidList"/>
    <dgm:cxn modelId="{323CAC3C-654E-4B57-8B6E-52E646C86E60}" type="presParOf" srcId="{D5657E5A-51D2-4C71-ACF5-1DB134B00BA9}" destId="{87C556E2-1DE1-4FC6-907B-E7A317360F1E}" srcOrd="3" destOrd="0" presId="urn:microsoft.com/office/officeart/2018/2/layout/IconVerticalSolidList"/>
    <dgm:cxn modelId="{E0CC5302-3F44-4FB2-B197-01BF96EBD416}" type="presParOf" srcId="{F63F2DE4-3A7B-4E03-A76C-B8F16058DCC5}" destId="{F167BD8E-12F6-4CB3-BD6D-7675ABA00C0F}" srcOrd="9" destOrd="0" presId="urn:microsoft.com/office/officeart/2018/2/layout/IconVerticalSolidList"/>
    <dgm:cxn modelId="{141314E8-8984-451F-AE13-51AED1FFFB73}" type="presParOf" srcId="{F63F2DE4-3A7B-4E03-A76C-B8F16058DCC5}" destId="{6CF9484B-2A95-4D26-B6EB-95AC62E22C26}" srcOrd="10" destOrd="0" presId="urn:microsoft.com/office/officeart/2018/2/layout/IconVerticalSolidList"/>
    <dgm:cxn modelId="{529D46CD-41CD-4BA4-BBD0-8D386282961A}" type="presParOf" srcId="{6CF9484B-2A95-4D26-B6EB-95AC62E22C26}" destId="{1694BE6B-E999-420F-B12B-8982221ACFFF}" srcOrd="0" destOrd="0" presId="urn:microsoft.com/office/officeart/2018/2/layout/IconVerticalSolidList"/>
    <dgm:cxn modelId="{A2F08300-4A9D-423C-A942-B06ABDBB32B7}" type="presParOf" srcId="{6CF9484B-2A95-4D26-B6EB-95AC62E22C26}" destId="{8D22C705-0AD2-4D00-94BB-64BC3F9E0DAA}" srcOrd="1" destOrd="0" presId="urn:microsoft.com/office/officeart/2018/2/layout/IconVerticalSolidList"/>
    <dgm:cxn modelId="{99926F29-2DF6-48B1-8AE1-1C3AB6329A20}" type="presParOf" srcId="{6CF9484B-2A95-4D26-B6EB-95AC62E22C26}" destId="{A53488D5-835B-4937-8178-1C301F3FB939}" srcOrd="2" destOrd="0" presId="urn:microsoft.com/office/officeart/2018/2/layout/IconVerticalSolidList"/>
    <dgm:cxn modelId="{E870D098-8B89-475A-B7F0-3C774D959995}" type="presParOf" srcId="{6CF9484B-2A95-4D26-B6EB-95AC62E22C26}" destId="{F73D68C5-C675-4007-93AD-00C082958C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2778-C110-4BE6-9D08-874F82D2993F}">
      <dsp:nvSpPr>
        <dsp:cNvPr id="0" name=""/>
        <dsp:cNvSpPr/>
      </dsp:nvSpPr>
      <dsp:spPr>
        <a:xfrm>
          <a:off x="0" y="1724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96EC5-00B8-4524-9CA3-9E7257148340}">
      <dsp:nvSpPr>
        <dsp:cNvPr id="0" name=""/>
        <dsp:cNvSpPr/>
      </dsp:nvSpPr>
      <dsp:spPr>
        <a:xfrm>
          <a:off x="222232" y="167020"/>
          <a:ext cx="404058" cy="4040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FFAD0-6CA7-4DD3-ACAF-0D41C554244F}">
      <dsp:nvSpPr>
        <dsp:cNvPr id="0" name=""/>
        <dsp:cNvSpPr/>
      </dsp:nvSpPr>
      <dsp:spPr>
        <a:xfrm>
          <a:off x="848523" y="1724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AWS Service to deploy the Application</a:t>
          </a:r>
        </a:p>
      </dsp:txBody>
      <dsp:txXfrm>
        <a:off x="848523" y="1724"/>
        <a:ext cx="3813822" cy="734652"/>
      </dsp:txXfrm>
    </dsp:sp>
    <dsp:sp modelId="{7A75D606-394B-4BA5-9368-C1507B99328C}">
      <dsp:nvSpPr>
        <dsp:cNvPr id="0" name=""/>
        <dsp:cNvSpPr/>
      </dsp:nvSpPr>
      <dsp:spPr>
        <a:xfrm>
          <a:off x="0" y="920039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BFD28-71F2-484E-B057-829A88A522C7}">
      <dsp:nvSpPr>
        <dsp:cNvPr id="0" name=""/>
        <dsp:cNvSpPr/>
      </dsp:nvSpPr>
      <dsp:spPr>
        <a:xfrm>
          <a:off x="222232" y="1085336"/>
          <a:ext cx="404058" cy="4040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519DF-EA92-465F-89C3-69BC5396C605}">
      <dsp:nvSpPr>
        <dsp:cNvPr id="0" name=""/>
        <dsp:cNvSpPr/>
      </dsp:nvSpPr>
      <dsp:spPr>
        <a:xfrm>
          <a:off x="848523" y="920039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Backend Development: Java</a:t>
          </a:r>
        </a:p>
      </dsp:txBody>
      <dsp:txXfrm>
        <a:off x="848523" y="920039"/>
        <a:ext cx="3813822" cy="734652"/>
      </dsp:txXfrm>
    </dsp:sp>
    <dsp:sp modelId="{6C3E4B41-4EFE-4A30-8701-23AF05DE5581}">
      <dsp:nvSpPr>
        <dsp:cNvPr id="0" name=""/>
        <dsp:cNvSpPr/>
      </dsp:nvSpPr>
      <dsp:spPr>
        <a:xfrm>
          <a:off x="0" y="1838354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7B4F3-46FA-4313-9C0B-B18FF360B359}">
      <dsp:nvSpPr>
        <dsp:cNvPr id="0" name=""/>
        <dsp:cNvSpPr/>
      </dsp:nvSpPr>
      <dsp:spPr>
        <a:xfrm>
          <a:off x="222232" y="2003651"/>
          <a:ext cx="404058" cy="4040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E5606-1582-4E27-854F-1A1CA46D084F}">
      <dsp:nvSpPr>
        <dsp:cNvPr id="0" name=""/>
        <dsp:cNvSpPr/>
      </dsp:nvSpPr>
      <dsp:spPr>
        <a:xfrm>
          <a:off x="848523" y="1838354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Frontend Development: ReactJS, HTML, CSS</a:t>
          </a:r>
        </a:p>
      </dsp:txBody>
      <dsp:txXfrm>
        <a:off x="848523" y="1838354"/>
        <a:ext cx="3813822" cy="734652"/>
      </dsp:txXfrm>
    </dsp:sp>
    <dsp:sp modelId="{45264EC3-3A0B-44C2-869D-C587CE11B67C}">
      <dsp:nvSpPr>
        <dsp:cNvPr id="0" name=""/>
        <dsp:cNvSpPr/>
      </dsp:nvSpPr>
      <dsp:spPr>
        <a:xfrm>
          <a:off x="0" y="2756670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3A4C9-D7D1-4ADC-A4AD-94268DBA6A79}">
      <dsp:nvSpPr>
        <dsp:cNvPr id="0" name=""/>
        <dsp:cNvSpPr/>
      </dsp:nvSpPr>
      <dsp:spPr>
        <a:xfrm>
          <a:off x="222232" y="2921966"/>
          <a:ext cx="404058" cy="4040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00B11-3902-4040-AE63-5F54DFA5C035}">
      <dsp:nvSpPr>
        <dsp:cNvPr id="0" name=""/>
        <dsp:cNvSpPr/>
      </dsp:nvSpPr>
      <dsp:spPr>
        <a:xfrm>
          <a:off x="848523" y="2756670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Authentication: JWT (JSON Web Tokens)</a:t>
          </a:r>
        </a:p>
      </dsp:txBody>
      <dsp:txXfrm>
        <a:off x="848523" y="2756670"/>
        <a:ext cx="3813822" cy="734652"/>
      </dsp:txXfrm>
    </dsp:sp>
    <dsp:sp modelId="{D3BF7848-D634-4BF5-AD60-B5D42C4A15A6}">
      <dsp:nvSpPr>
        <dsp:cNvPr id="0" name=""/>
        <dsp:cNvSpPr/>
      </dsp:nvSpPr>
      <dsp:spPr>
        <a:xfrm>
          <a:off x="0" y="3674985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4DEFE-FF06-4595-91CF-89CB94626C7C}">
      <dsp:nvSpPr>
        <dsp:cNvPr id="0" name=""/>
        <dsp:cNvSpPr/>
      </dsp:nvSpPr>
      <dsp:spPr>
        <a:xfrm>
          <a:off x="222232" y="3840282"/>
          <a:ext cx="404058" cy="4040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56E2-1DE1-4FC6-907B-E7A317360F1E}">
      <dsp:nvSpPr>
        <dsp:cNvPr id="0" name=""/>
        <dsp:cNvSpPr/>
      </dsp:nvSpPr>
      <dsp:spPr>
        <a:xfrm>
          <a:off x="848523" y="3674985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Load Balancing: NGINX</a:t>
          </a:r>
        </a:p>
      </dsp:txBody>
      <dsp:txXfrm>
        <a:off x="848523" y="3674985"/>
        <a:ext cx="3813822" cy="734652"/>
      </dsp:txXfrm>
    </dsp:sp>
    <dsp:sp modelId="{1694BE6B-E999-420F-B12B-8982221ACFFF}">
      <dsp:nvSpPr>
        <dsp:cNvPr id="0" name=""/>
        <dsp:cNvSpPr/>
      </dsp:nvSpPr>
      <dsp:spPr>
        <a:xfrm>
          <a:off x="0" y="4593300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2C705-0AD2-4D00-94BB-64BC3F9E0DAA}">
      <dsp:nvSpPr>
        <dsp:cNvPr id="0" name=""/>
        <dsp:cNvSpPr/>
      </dsp:nvSpPr>
      <dsp:spPr>
        <a:xfrm>
          <a:off x="222232" y="4758597"/>
          <a:ext cx="404058" cy="4040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D68C5-C675-4007-93AD-00C082958C4F}">
      <dsp:nvSpPr>
        <dsp:cNvPr id="0" name=""/>
        <dsp:cNvSpPr/>
      </dsp:nvSpPr>
      <dsp:spPr>
        <a:xfrm>
          <a:off x="848523" y="4593300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CI/CD: GitHub</a:t>
          </a:r>
        </a:p>
      </dsp:txBody>
      <dsp:txXfrm>
        <a:off x="848523" y="4593300"/>
        <a:ext cx="3813822" cy="73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5320D-0891-5241-8B1F-589D5CDA412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837B2-CB59-914F-8744-5DFF33D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Breifly</a:t>
            </a:r>
            <a:r>
              <a:rPr lang="en-US" dirty="0"/>
              <a:t> discuss the user actions in the diagram between the user and admin.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837B2-CB59-914F-8744-5DFF33D45E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837B2-CB59-914F-8744-5DFF33D45E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/>
              <a:t>Utilized Elastic Beanstalk for seamless deployment</a:t>
            </a:r>
          </a:p>
          <a:p>
            <a:pPr lvl="0">
              <a:lnSpc>
                <a:spcPct val="100000"/>
              </a:lnSpc>
            </a:pPr>
            <a:r>
              <a:rPr lang="en-US"/>
              <a:t>Leveraged DynamoDB for efficient semi-structured JSON data handling</a:t>
            </a:r>
          </a:p>
          <a:p>
            <a:pPr lvl="0">
              <a:lnSpc>
                <a:spcPct val="100000"/>
              </a:lnSpc>
            </a:pPr>
            <a:r>
              <a:rPr lang="en-US"/>
              <a:t>S3 to store files and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837B2-CB59-914F-8744-5DFF33D45E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5/19/24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7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23EBB2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18/10/relationships/comments" Target="../comments/modernComment_109_A46FE022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1.jpe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5_718DCE8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Triangular abstract background">
            <a:extLst>
              <a:ext uri="{FF2B5EF4-FFF2-40B4-BE49-F238E27FC236}">
                <a16:creationId xmlns:a16="http://schemas.microsoft.com/office/drawing/2014/main" id="{66779EC5-6317-655A-5061-02627B72E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2710"/>
            <a:ext cx="12191980" cy="6857990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C2014-2007-25F5-9E49-239694704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49" y="4162776"/>
            <a:ext cx="9316409" cy="1453896"/>
          </a:xfrm>
        </p:spPr>
        <p:txBody>
          <a:bodyPr>
            <a:normAutofit/>
          </a:bodyPr>
          <a:lstStyle/>
          <a:p>
            <a:r>
              <a:rPr lang="en-US" dirty="0"/>
              <a:t>Badminton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35DB-E717-9591-B5C7-BDD438238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49" y="5650781"/>
            <a:ext cx="9316409" cy="457200"/>
          </a:xfrm>
        </p:spPr>
        <p:txBody>
          <a:bodyPr>
            <a:normAutofit/>
          </a:bodyPr>
          <a:lstStyle/>
          <a:p>
            <a:r>
              <a:rPr lang="en-US" dirty="0"/>
              <a:t>Booking Service</a:t>
            </a:r>
          </a:p>
        </p:txBody>
      </p:sp>
    </p:spTree>
    <p:extLst>
      <p:ext uri="{BB962C8B-B14F-4D97-AF65-F5344CB8AC3E}">
        <p14:creationId xmlns:p14="http://schemas.microsoft.com/office/powerpoint/2010/main" val="177508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621F94-4887-EFE2-5B65-946F73C6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CC7AE7-CFAE-A038-9A40-3A79952CC177}"/>
              </a:ext>
            </a:extLst>
          </p:cNvPr>
          <p:cNvSpPr/>
          <p:nvPr/>
        </p:nvSpPr>
        <p:spPr>
          <a:xfrm>
            <a:off x="587828" y="689202"/>
            <a:ext cx="11016343" cy="56315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511CBD-1859-9A16-79FF-552E9EFA610F}"/>
              </a:ext>
            </a:extLst>
          </p:cNvPr>
          <p:cNvSpPr txBox="1">
            <a:spLocks/>
          </p:cNvSpPr>
          <p:nvPr/>
        </p:nvSpPr>
        <p:spPr>
          <a:xfrm>
            <a:off x="883007" y="900622"/>
            <a:ext cx="5212994" cy="1893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Front and Backend Application Design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11A4F7-804C-A0E4-49EE-7F2C6FD24ECA}"/>
              </a:ext>
            </a:extLst>
          </p:cNvPr>
          <p:cNvGrpSpPr/>
          <p:nvPr/>
        </p:nvGrpSpPr>
        <p:grpSpPr>
          <a:xfrm>
            <a:off x="867387" y="3007094"/>
            <a:ext cx="4997191" cy="2938485"/>
            <a:chOff x="867387" y="3007094"/>
            <a:chExt cx="4997191" cy="293848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ADDC03D-AC1C-2408-9395-55CB1833AFC5}"/>
                </a:ext>
              </a:extLst>
            </p:cNvPr>
            <p:cNvSpPr/>
            <p:nvPr/>
          </p:nvSpPr>
          <p:spPr>
            <a:xfrm rot="21600000">
              <a:off x="867387" y="3007094"/>
              <a:ext cx="4997191" cy="1278433"/>
            </a:xfrm>
            <a:custGeom>
              <a:avLst/>
              <a:gdLst>
                <a:gd name="connsiteX0" fmla="*/ 0 w 4997191"/>
                <a:gd name="connsiteY0" fmla="*/ 0 h 1278431"/>
                <a:gd name="connsiteX1" fmla="*/ 4357976 w 4997191"/>
                <a:gd name="connsiteY1" fmla="*/ 0 h 1278431"/>
                <a:gd name="connsiteX2" fmla="*/ 4997191 w 4997191"/>
                <a:gd name="connsiteY2" fmla="*/ 639216 h 1278431"/>
                <a:gd name="connsiteX3" fmla="*/ 4357976 w 4997191"/>
                <a:gd name="connsiteY3" fmla="*/ 1278431 h 1278431"/>
                <a:gd name="connsiteX4" fmla="*/ 0 w 4997191"/>
                <a:gd name="connsiteY4" fmla="*/ 1278431 h 1278431"/>
                <a:gd name="connsiteX5" fmla="*/ 0 w 4997191"/>
                <a:gd name="connsiteY5" fmla="*/ 0 h 127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7191" h="1278431">
                  <a:moveTo>
                    <a:pt x="4997191" y="1278430"/>
                  </a:moveTo>
                  <a:lnTo>
                    <a:pt x="639215" y="1278430"/>
                  </a:lnTo>
                  <a:lnTo>
                    <a:pt x="0" y="639215"/>
                  </a:lnTo>
                  <a:lnTo>
                    <a:pt x="639215" y="1"/>
                  </a:lnTo>
                  <a:lnTo>
                    <a:pt x="4997191" y="1"/>
                  </a:lnTo>
                  <a:lnTo>
                    <a:pt x="4997191" y="127843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3361" tIns="64771" rIns="120904" bIns="6477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The frontend developed using Figma for creating detailed and interactive UI/UX designs</a:t>
              </a:r>
              <a:endParaRPr lang="en-NZ" sz="1700" kern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69EC9B-6714-E201-BA53-ACF6DFB603A7}"/>
                </a:ext>
              </a:extLst>
            </p:cNvPr>
            <p:cNvSpPr/>
            <p:nvPr/>
          </p:nvSpPr>
          <p:spPr>
            <a:xfrm flipH="1" flipV="1">
              <a:off x="1145940" y="3483348"/>
              <a:ext cx="372317" cy="32592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28D5FBA-3B2D-DC37-8355-E82F855A1445}"/>
                </a:ext>
              </a:extLst>
            </p:cNvPr>
            <p:cNvSpPr/>
            <p:nvPr/>
          </p:nvSpPr>
          <p:spPr>
            <a:xfrm rot="21600000">
              <a:off x="867387" y="4667147"/>
              <a:ext cx="4997191" cy="1278432"/>
            </a:xfrm>
            <a:custGeom>
              <a:avLst/>
              <a:gdLst>
                <a:gd name="connsiteX0" fmla="*/ 0 w 4997191"/>
                <a:gd name="connsiteY0" fmla="*/ 0 h 1278431"/>
                <a:gd name="connsiteX1" fmla="*/ 4357976 w 4997191"/>
                <a:gd name="connsiteY1" fmla="*/ 0 h 1278431"/>
                <a:gd name="connsiteX2" fmla="*/ 4997191 w 4997191"/>
                <a:gd name="connsiteY2" fmla="*/ 639216 h 1278431"/>
                <a:gd name="connsiteX3" fmla="*/ 4357976 w 4997191"/>
                <a:gd name="connsiteY3" fmla="*/ 1278431 h 1278431"/>
                <a:gd name="connsiteX4" fmla="*/ 0 w 4997191"/>
                <a:gd name="connsiteY4" fmla="*/ 1278431 h 1278431"/>
                <a:gd name="connsiteX5" fmla="*/ 0 w 4997191"/>
                <a:gd name="connsiteY5" fmla="*/ 0 h 127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7191" h="1278431">
                  <a:moveTo>
                    <a:pt x="4997191" y="1278430"/>
                  </a:moveTo>
                  <a:lnTo>
                    <a:pt x="639215" y="1278430"/>
                  </a:lnTo>
                  <a:lnTo>
                    <a:pt x="0" y="639215"/>
                  </a:lnTo>
                  <a:lnTo>
                    <a:pt x="639215" y="1"/>
                  </a:lnTo>
                  <a:lnTo>
                    <a:pt x="4997191" y="1"/>
                  </a:lnTo>
                  <a:lnTo>
                    <a:pt x="4997191" y="127843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3361" tIns="60961" rIns="113792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The backend implements a Model-View-Controller (MVC) design pattern to separate concerns and enhance maintainability</a:t>
              </a:r>
              <a:endParaRPr lang="en-NZ" sz="1600" kern="1200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F0523A62-95E2-96CC-8F1E-7DBB5B21F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1186"/>
          <a:stretch/>
        </p:blipFill>
        <p:spPr bwMode="auto">
          <a:xfrm>
            <a:off x="6575741" y="3504974"/>
            <a:ext cx="4890576" cy="24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763AE10-A0C0-BDB0-8E30-315CC75A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088571"/>
            <a:ext cx="5212994" cy="22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E9013FC-A5D6-0415-03DF-AF0C3C38C1EC}"/>
              </a:ext>
            </a:extLst>
          </p:cNvPr>
          <p:cNvSpPr/>
          <p:nvPr/>
        </p:nvSpPr>
        <p:spPr>
          <a:xfrm flipH="1" flipV="1">
            <a:off x="1145940" y="5114594"/>
            <a:ext cx="372317" cy="325923"/>
          </a:xfrm>
          <a:prstGeom prst="ellipse">
            <a:avLst/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1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24" y="2488310"/>
            <a:ext cx="4222751" cy="1881379"/>
          </a:xfrm>
        </p:spPr>
        <p:txBody>
          <a:bodyPr>
            <a:no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4342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286B37-EC71-88A6-2F41-1CB705A1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-2"/>
            <a:ext cx="12192000" cy="685800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B9185A7-2843-4457-A508-CC6B6F58C63F}"/>
              </a:ext>
            </a:extLst>
          </p:cNvPr>
          <p:cNvSpPr/>
          <p:nvPr/>
        </p:nvSpPr>
        <p:spPr>
          <a:xfrm>
            <a:off x="1129217" y="1078687"/>
            <a:ext cx="9921240" cy="5175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324" y="185711"/>
            <a:ext cx="3416131" cy="731519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84E7DF-A59C-0EEE-E4FC-B1AFCAF954B4}"/>
              </a:ext>
            </a:extLst>
          </p:cNvPr>
          <p:cNvGrpSpPr/>
          <p:nvPr/>
        </p:nvGrpSpPr>
        <p:grpSpPr>
          <a:xfrm>
            <a:off x="1608904" y="1440097"/>
            <a:ext cx="8961866" cy="4652637"/>
            <a:chOff x="595849" y="1599856"/>
            <a:chExt cx="7285957" cy="3685213"/>
          </a:xfrm>
        </p:grpSpPr>
        <p:sp>
          <p:nvSpPr>
            <p:cNvPr id="25" name="Rectangle 24" descr="Snowflake">
              <a:extLst>
                <a:ext uri="{FF2B5EF4-FFF2-40B4-BE49-F238E27FC236}">
                  <a16:creationId xmlns:a16="http://schemas.microsoft.com/office/drawing/2014/main" id="{5C3ED1C6-E995-DD8B-054B-A8C44DFE5515}"/>
                </a:ext>
              </a:extLst>
            </p:cNvPr>
            <p:cNvSpPr/>
            <p:nvPr/>
          </p:nvSpPr>
          <p:spPr>
            <a:xfrm>
              <a:off x="1038642" y="1599856"/>
              <a:ext cx="724570" cy="724570"/>
            </a:xfrm>
            <a:prstGeom prst="rect">
              <a:avLst/>
            </a:prstGeom>
            <a:blipFill>
              <a:blip r:embed="rId3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304A838-B218-98A6-B355-D726C4E63829}"/>
                </a:ext>
              </a:extLst>
            </p:cNvPr>
            <p:cNvSpPr/>
            <p:nvPr/>
          </p:nvSpPr>
          <p:spPr>
            <a:xfrm>
              <a:off x="595849" y="2597130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Add Data Warehouse and ETL from DynamoDB to Snowflake/ Redshift</a:t>
              </a:r>
              <a:endParaRPr lang="en-US" sz="1100" kern="1200"/>
            </a:p>
          </p:txBody>
        </p:sp>
        <p:sp>
          <p:nvSpPr>
            <p:cNvPr id="27" name="Rectangle 26" descr="Credit card">
              <a:extLst>
                <a:ext uri="{FF2B5EF4-FFF2-40B4-BE49-F238E27FC236}">
                  <a16:creationId xmlns:a16="http://schemas.microsoft.com/office/drawing/2014/main" id="{5E91A892-70D0-D2D4-0514-38367B4D946C}"/>
                </a:ext>
              </a:extLst>
            </p:cNvPr>
            <p:cNvSpPr/>
            <p:nvPr/>
          </p:nvSpPr>
          <p:spPr>
            <a:xfrm>
              <a:off x="2930576" y="1599856"/>
              <a:ext cx="724570" cy="724570"/>
            </a:xfrm>
            <a:prstGeom prst="rect">
              <a:avLst/>
            </a:prstGeom>
            <a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3DCDA7B-FDBC-7DE4-C191-6EC92E457274}"/>
                </a:ext>
              </a:extLst>
            </p:cNvPr>
            <p:cNvSpPr/>
            <p:nvPr/>
          </p:nvSpPr>
          <p:spPr>
            <a:xfrm>
              <a:off x="2487783" y="2597130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Add a payment system (eg. Windcave)</a:t>
              </a:r>
              <a:endParaRPr lang="en-US" sz="1100" kern="1200"/>
            </a:p>
          </p:txBody>
        </p:sp>
        <p:sp>
          <p:nvSpPr>
            <p:cNvPr id="29" name="Rectangle 28" descr="Employee Badge">
              <a:extLst>
                <a:ext uri="{FF2B5EF4-FFF2-40B4-BE49-F238E27FC236}">
                  <a16:creationId xmlns:a16="http://schemas.microsoft.com/office/drawing/2014/main" id="{379E0418-11D3-B90E-CFC5-69B8A85D3E4A}"/>
                </a:ext>
              </a:extLst>
            </p:cNvPr>
            <p:cNvSpPr/>
            <p:nvPr/>
          </p:nvSpPr>
          <p:spPr>
            <a:xfrm>
              <a:off x="4822509" y="1599856"/>
              <a:ext cx="724570" cy="724570"/>
            </a:xfrm>
            <a:prstGeom prst="rect">
              <a:avLst/>
            </a:prstGeom>
            <a:blipFill>
              <a:blip r:embed="rId7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3041832-F444-4A36-B41F-1272ADD0E035}"/>
                </a:ext>
              </a:extLst>
            </p:cNvPr>
            <p:cNvSpPr/>
            <p:nvPr/>
          </p:nvSpPr>
          <p:spPr>
            <a:xfrm>
              <a:off x="4379716" y="2597130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Multifactor Authentication (MFA)</a:t>
              </a:r>
              <a:endParaRPr lang="en-US" sz="1100" kern="1200"/>
            </a:p>
          </p:txBody>
        </p:sp>
        <p:sp>
          <p:nvSpPr>
            <p:cNvPr id="37" name="Rectangle 36" descr="Marker">
              <a:extLst>
                <a:ext uri="{FF2B5EF4-FFF2-40B4-BE49-F238E27FC236}">
                  <a16:creationId xmlns:a16="http://schemas.microsoft.com/office/drawing/2014/main" id="{D0295135-F77E-F4E0-41DF-5DC04A24F47C}"/>
                </a:ext>
              </a:extLst>
            </p:cNvPr>
            <p:cNvSpPr/>
            <p:nvPr/>
          </p:nvSpPr>
          <p:spPr>
            <a:xfrm>
              <a:off x="6714443" y="1599856"/>
              <a:ext cx="724570" cy="724570"/>
            </a:xfrm>
            <a:prstGeom prst="rect">
              <a:avLst/>
            </a:prstGeom>
            <a:blipFill>
              <a:blip r:embed="rId9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25C0775-962F-75E4-B4FC-B86CC810FD1D}"/>
                </a:ext>
              </a:extLst>
            </p:cNvPr>
            <p:cNvSpPr/>
            <p:nvPr/>
          </p:nvSpPr>
          <p:spPr>
            <a:xfrm>
              <a:off x="6271650" y="2597130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Adding functionality for different types of courts and event locations</a:t>
              </a:r>
              <a:endParaRPr lang="en-US" sz="1100" kern="1200"/>
            </a:p>
          </p:txBody>
        </p:sp>
        <p:sp>
          <p:nvSpPr>
            <p:cNvPr id="39" name="Rectangle 38" descr="Database">
              <a:extLst>
                <a:ext uri="{FF2B5EF4-FFF2-40B4-BE49-F238E27FC236}">
                  <a16:creationId xmlns:a16="http://schemas.microsoft.com/office/drawing/2014/main" id="{1F450450-16EC-61DF-06B0-EBDD34637D62}"/>
                </a:ext>
              </a:extLst>
            </p:cNvPr>
            <p:cNvSpPr/>
            <p:nvPr/>
          </p:nvSpPr>
          <p:spPr>
            <a:xfrm>
              <a:off x="2930576" y="3643732"/>
              <a:ext cx="724570" cy="724570"/>
            </a:xfrm>
            <a:prstGeom prst="rect">
              <a:avLst/>
            </a:prstGeom>
            <a:blipFill>
              <a:blip r:embed="rId11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7333C08-144D-54E7-F4F3-1740DE619E46}"/>
                </a:ext>
              </a:extLst>
            </p:cNvPr>
            <p:cNvSpPr/>
            <p:nvPr/>
          </p:nvSpPr>
          <p:spPr>
            <a:xfrm>
              <a:off x="2487783" y="4641007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AWS Lambda for backend application</a:t>
              </a:r>
              <a:endParaRPr lang="en-US" sz="1100" kern="1200"/>
            </a:p>
          </p:txBody>
        </p:sp>
        <p:sp>
          <p:nvSpPr>
            <p:cNvPr id="41" name="Rectangle 40" descr="Computer">
              <a:extLst>
                <a:ext uri="{FF2B5EF4-FFF2-40B4-BE49-F238E27FC236}">
                  <a16:creationId xmlns:a16="http://schemas.microsoft.com/office/drawing/2014/main" id="{D441DBE3-9341-C84B-9232-0FEA35497FE6}"/>
                </a:ext>
              </a:extLst>
            </p:cNvPr>
            <p:cNvSpPr/>
            <p:nvPr/>
          </p:nvSpPr>
          <p:spPr>
            <a:xfrm>
              <a:off x="4822509" y="3643732"/>
              <a:ext cx="724570" cy="724570"/>
            </a:xfrm>
            <a:prstGeom prst="rect">
              <a:avLst/>
            </a:prstGeom>
            <a:blipFill>
              <a:blip r:embed="rId13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CADF1C3-9A93-CC41-888E-6F222FA063D7}"/>
                </a:ext>
              </a:extLst>
            </p:cNvPr>
            <p:cNvSpPr/>
            <p:nvPr/>
          </p:nvSpPr>
          <p:spPr>
            <a:xfrm>
              <a:off x="4379716" y="4641007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CloudFront implementation for CDN and frontend application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057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832351" cy="1003300"/>
          </a:xfrm>
        </p:spPr>
        <p:txBody>
          <a:bodyPr>
            <a:normAutofit/>
          </a:bodyPr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C1D-7858-186C-63EE-5A141E9A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80" y="1169926"/>
            <a:ext cx="8267296" cy="454507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Add Data Warehouse and ETL from DynamoDB to Snowflake/ Redshift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Add a payment system 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Windcave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Multifactor Authentication (MFA)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Adding functionality for different types of courts and event locations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AWS Lambda for backend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CloudFront implementation for CDN and frontend application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6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35E1A-0012-753C-A21C-0C08169B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B864425-06B5-DFD7-FAA2-6C33F0AD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Project Description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Technologies and Resources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Architecture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Frontend Design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Backend Design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Demo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Future Work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AE7EEAB-73D4-DCBE-51FA-48EB34D36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5" r="22636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41" name="Cross 40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1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75897"/>
            <a:ext cx="5200651" cy="801879"/>
          </a:xfrm>
        </p:spPr>
        <p:txBody>
          <a:bodyPr/>
          <a:lstStyle/>
          <a:p>
            <a:r>
              <a:rPr lang="en-US"/>
              <a:t>Project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C1D-7858-186C-63EE-5A141E9A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71600"/>
            <a:ext cx="8267296" cy="450862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/>
              <a:t>User Features: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Book a court for a specific 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View court usage and availability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/>
              <a:t>Backend: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REST API for modular communication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Database for persistent bookings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/>
              <a:t>Frontend: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Simple and user-friendly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/>
              <a:t>Service Requirements: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High availability and scalability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Cost-effective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5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929"/>
                    </a14:imgEffect>
                    <a14:imgEffect>
                      <a14:saturation sat="119000"/>
                    </a14:imgEffect>
                  </a14:imgLayer>
                </a14:imgProps>
              </a:ext>
            </a:extLst>
          </a:blip>
          <a:srcRect l="18039" r="31129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33124" dir="5400000" sx="47117" sy="47117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3212D-9902-4B34-F03C-DF354D2CFDA0}"/>
              </a:ext>
            </a:extLst>
          </p:cNvPr>
          <p:cNvSpPr/>
          <p:nvPr/>
        </p:nvSpPr>
        <p:spPr>
          <a:xfrm>
            <a:off x="0" y="856343"/>
            <a:ext cx="5669280" cy="6001657"/>
          </a:xfrm>
          <a:prstGeom prst="rect">
            <a:avLst/>
          </a:prstGeom>
          <a:solidFill>
            <a:schemeClr val="tx1">
              <a:alpha val="42857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C1D-7858-186C-63EE-5A141E9A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dirty="0"/>
              <a:t>User Features: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Book a court for a specific 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View court usage and availability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dirty="0"/>
              <a:t>Backend: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REST API for modular communication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Database for persistent bookings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dirty="0"/>
              <a:t>Frontend: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Simple and user-friendly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dirty="0"/>
              <a:t>Service Requirements: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High availability and scalability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Cost-effective operation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Utilize Cloud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0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77801"/>
            <a:ext cx="4152900" cy="1968500"/>
          </a:xfrm>
        </p:spPr>
        <p:txBody>
          <a:bodyPr/>
          <a:lstStyle/>
          <a:p>
            <a:r>
              <a:rPr lang="en-US" dirty="0"/>
              <a:t>User Actions</a:t>
            </a:r>
          </a:p>
        </p:txBody>
      </p:sp>
      <p:pic>
        <p:nvPicPr>
          <p:cNvPr id="6" name="Picture 5" descr="A diagram of a story&#10;&#10;Description automatically generated">
            <a:extLst>
              <a:ext uri="{FF2B5EF4-FFF2-40B4-BE49-F238E27FC236}">
                <a16:creationId xmlns:a16="http://schemas.microsoft.com/office/drawing/2014/main" id="{F55E0575-085E-5E77-02A4-0E951AA2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050" y="591758"/>
            <a:ext cx="7772400" cy="56744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1127CD5-F11B-4670-11F9-863150380102}"/>
              </a:ext>
            </a:extLst>
          </p:cNvPr>
          <p:cNvGrpSpPr/>
          <p:nvPr/>
        </p:nvGrpSpPr>
        <p:grpSpPr>
          <a:xfrm>
            <a:off x="82548" y="1278058"/>
            <a:ext cx="4171951" cy="2802057"/>
            <a:chOff x="1338443" y="1278059"/>
            <a:chExt cx="1405081" cy="254939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C20EB75-765D-8D41-0395-9C32FF68335C}"/>
                </a:ext>
              </a:extLst>
            </p:cNvPr>
            <p:cNvSpPr/>
            <p:nvPr/>
          </p:nvSpPr>
          <p:spPr>
            <a:xfrm>
              <a:off x="1344859" y="1278059"/>
              <a:ext cx="1398665" cy="822385"/>
            </a:xfrm>
            <a:custGeom>
              <a:avLst/>
              <a:gdLst>
                <a:gd name="connsiteX0" fmla="*/ 0 w 1398665"/>
                <a:gd name="connsiteY0" fmla="*/ 137067 h 822385"/>
                <a:gd name="connsiteX1" fmla="*/ 137067 w 1398665"/>
                <a:gd name="connsiteY1" fmla="*/ 0 h 822385"/>
                <a:gd name="connsiteX2" fmla="*/ 1261598 w 1398665"/>
                <a:gd name="connsiteY2" fmla="*/ 0 h 822385"/>
                <a:gd name="connsiteX3" fmla="*/ 1398665 w 1398665"/>
                <a:gd name="connsiteY3" fmla="*/ 137067 h 822385"/>
                <a:gd name="connsiteX4" fmla="*/ 1398665 w 1398665"/>
                <a:gd name="connsiteY4" fmla="*/ 685318 h 822385"/>
                <a:gd name="connsiteX5" fmla="*/ 1261598 w 1398665"/>
                <a:gd name="connsiteY5" fmla="*/ 822385 h 822385"/>
                <a:gd name="connsiteX6" fmla="*/ 137067 w 1398665"/>
                <a:gd name="connsiteY6" fmla="*/ 822385 h 822385"/>
                <a:gd name="connsiteX7" fmla="*/ 0 w 1398665"/>
                <a:gd name="connsiteY7" fmla="*/ 685318 h 822385"/>
                <a:gd name="connsiteX8" fmla="*/ 0 w 1398665"/>
                <a:gd name="connsiteY8" fmla="*/ 137067 h 82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8665" h="822385">
                  <a:moveTo>
                    <a:pt x="0" y="137067"/>
                  </a:moveTo>
                  <a:cubicBezTo>
                    <a:pt x="0" y="61367"/>
                    <a:pt x="61367" y="0"/>
                    <a:pt x="137067" y="0"/>
                  </a:cubicBezTo>
                  <a:lnTo>
                    <a:pt x="1261598" y="0"/>
                  </a:lnTo>
                  <a:cubicBezTo>
                    <a:pt x="1337298" y="0"/>
                    <a:pt x="1398665" y="61367"/>
                    <a:pt x="1398665" y="137067"/>
                  </a:cubicBezTo>
                  <a:lnTo>
                    <a:pt x="1398665" y="685318"/>
                  </a:lnTo>
                  <a:cubicBezTo>
                    <a:pt x="1398665" y="761018"/>
                    <a:pt x="1337298" y="822385"/>
                    <a:pt x="1261598" y="822385"/>
                  </a:cubicBezTo>
                  <a:lnTo>
                    <a:pt x="137067" y="822385"/>
                  </a:lnTo>
                  <a:cubicBezTo>
                    <a:pt x="61367" y="822385"/>
                    <a:pt x="0" y="761018"/>
                    <a:pt x="0" y="685318"/>
                  </a:cubicBezTo>
                  <a:lnTo>
                    <a:pt x="0" y="1370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46" tIns="59196" rIns="78246" bIns="5919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Utilized User Story diagrams to define and document the initial application requirements</a:t>
              </a:r>
              <a:endParaRPr lang="en-NZ" sz="1400" kern="120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0AF0A38-EC03-CE13-8F60-3EC729B28F26}"/>
                </a:ext>
              </a:extLst>
            </p:cNvPr>
            <p:cNvSpPr/>
            <p:nvPr/>
          </p:nvSpPr>
          <p:spPr>
            <a:xfrm>
              <a:off x="1344859" y="2141564"/>
              <a:ext cx="1398665" cy="822385"/>
            </a:xfrm>
            <a:custGeom>
              <a:avLst/>
              <a:gdLst>
                <a:gd name="connsiteX0" fmla="*/ 0 w 1398665"/>
                <a:gd name="connsiteY0" fmla="*/ 137067 h 822385"/>
                <a:gd name="connsiteX1" fmla="*/ 137067 w 1398665"/>
                <a:gd name="connsiteY1" fmla="*/ 0 h 822385"/>
                <a:gd name="connsiteX2" fmla="*/ 1261598 w 1398665"/>
                <a:gd name="connsiteY2" fmla="*/ 0 h 822385"/>
                <a:gd name="connsiteX3" fmla="*/ 1398665 w 1398665"/>
                <a:gd name="connsiteY3" fmla="*/ 137067 h 822385"/>
                <a:gd name="connsiteX4" fmla="*/ 1398665 w 1398665"/>
                <a:gd name="connsiteY4" fmla="*/ 685318 h 822385"/>
                <a:gd name="connsiteX5" fmla="*/ 1261598 w 1398665"/>
                <a:gd name="connsiteY5" fmla="*/ 822385 h 822385"/>
                <a:gd name="connsiteX6" fmla="*/ 137067 w 1398665"/>
                <a:gd name="connsiteY6" fmla="*/ 822385 h 822385"/>
                <a:gd name="connsiteX7" fmla="*/ 0 w 1398665"/>
                <a:gd name="connsiteY7" fmla="*/ 685318 h 822385"/>
                <a:gd name="connsiteX8" fmla="*/ 0 w 1398665"/>
                <a:gd name="connsiteY8" fmla="*/ 137067 h 82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8665" h="822385">
                  <a:moveTo>
                    <a:pt x="0" y="137067"/>
                  </a:moveTo>
                  <a:cubicBezTo>
                    <a:pt x="0" y="61367"/>
                    <a:pt x="61367" y="0"/>
                    <a:pt x="137067" y="0"/>
                  </a:cubicBezTo>
                  <a:lnTo>
                    <a:pt x="1261598" y="0"/>
                  </a:lnTo>
                  <a:cubicBezTo>
                    <a:pt x="1337298" y="0"/>
                    <a:pt x="1398665" y="61367"/>
                    <a:pt x="1398665" y="137067"/>
                  </a:cubicBezTo>
                  <a:lnTo>
                    <a:pt x="1398665" y="685318"/>
                  </a:lnTo>
                  <a:cubicBezTo>
                    <a:pt x="1398665" y="761018"/>
                    <a:pt x="1337298" y="822385"/>
                    <a:pt x="1261598" y="822385"/>
                  </a:cubicBezTo>
                  <a:lnTo>
                    <a:pt x="137067" y="822385"/>
                  </a:lnTo>
                  <a:cubicBezTo>
                    <a:pt x="61367" y="822385"/>
                    <a:pt x="0" y="761018"/>
                    <a:pt x="0" y="685318"/>
                  </a:cubicBezTo>
                  <a:lnTo>
                    <a:pt x="0" y="1370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46" tIns="59196" rIns="78246" bIns="5919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Facilitated a clear understanding of user needs and system functionality</a:t>
              </a:r>
              <a:endParaRPr lang="en-NZ" sz="1400" kern="12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7E82E2-D672-8DAF-8A91-1A15C9B15F06}"/>
                </a:ext>
              </a:extLst>
            </p:cNvPr>
            <p:cNvSpPr/>
            <p:nvPr/>
          </p:nvSpPr>
          <p:spPr>
            <a:xfrm>
              <a:off x="1338443" y="3005069"/>
              <a:ext cx="1398665" cy="822385"/>
            </a:xfrm>
            <a:custGeom>
              <a:avLst/>
              <a:gdLst>
                <a:gd name="connsiteX0" fmla="*/ 0 w 1398665"/>
                <a:gd name="connsiteY0" fmla="*/ 137067 h 822385"/>
                <a:gd name="connsiteX1" fmla="*/ 137067 w 1398665"/>
                <a:gd name="connsiteY1" fmla="*/ 0 h 822385"/>
                <a:gd name="connsiteX2" fmla="*/ 1261598 w 1398665"/>
                <a:gd name="connsiteY2" fmla="*/ 0 h 822385"/>
                <a:gd name="connsiteX3" fmla="*/ 1398665 w 1398665"/>
                <a:gd name="connsiteY3" fmla="*/ 137067 h 822385"/>
                <a:gd name="connsiteX4" fmla="*/ 1398665 w 1398665"/>
                <a:gd name="connsiteY4" fmla="*/ 685318 h 822385"/>
                <a:gd name="connsiteX5" fmla="*/ 1261598 w 1398665"/>
                <a:gd name="connsiteY5" fmla="*/ 822385 h 822385"/>
                <a:gd name="connsiteX6" fmla="*/ 137067 w 1398665"/>
                <a:gd name="connsiteY6" fmla="*/ 822385 h 822385"/>
                <a:gd name="connsiteX7" fmla="*/ 0 w 1398665"/>
                <a:gd name="connsiteY7" fmla="*/ 685318 h 822385"/>
                <a:gd name="connsiteX8" fmla="*/ 0 w 1398665"/>
                <a:gd name="connsiteY8" fmla="*/ 137067 h 82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8665" h="822385">
                  <a:moveTo>
                    <a:pt x="0" y="137067"/>
                  </a:moveTo>
                  <a:cubicBezTo>
                    <a:pt x="0" y="61367"/>
                    <a:pt x="61367" y="0"/>
                    <a:pt x="137067" y="0"/>
                  </a:cubicBezTo>
                  <a:lnTo>
                    <a:pt x="1261598" y="0"/>
                  </a:lnTo>
                  <a:cubicBezTo>
                    <a:pt x="1337298" y="0"/>
                    <a:pt x="1398665" y="61367"/>
                    <a:pt x="1398665" y="137067"/>
                  </a:cubicBezTo>
                  <a:lnTo>
                    <a:pt x="1398665" y="685318"/>
                  </a:lnTo>
                  <a:cubicBezTo>
                    <a:pt x="1398665" y="761018"/>
                    <a:pt x="1337298" y="822385"/>
                    <a:pt x="1261598" y="822385"/>
                  </a:cubicBezTo>
                  <a:lnTo>
                    <a:pt x="137067" y="822385"/>
                  </a:lnTo>
                  <a:cubicBezTo>
                    <a:pt x="61367" y="822385"/>
                    <a:pt x="0" y="761018"/>
                    <a:pt x="0" y="685318"/>
                  </a:cubicBezTo>
                  <a:lnTo>
                    <a:pt x="0" y="1370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46" tIns="59196" rIns="78246" bIns="59196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Provided a foundation for further detailed specifications and development planning</a:t>
              </a:r>
              <a:endParaRPr lang="en-NZ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07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49" y="254501"/>
            <a:ext cx="8267296" cy="1446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/>
              <a:t>Technologies and Resources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C1D-7858-186C-63EE-5A141E9A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49" y="1273821"/>
            <a:ext cx="4662346" cy="532967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AWS Service to deploy the Application</a:t>
            </a:r>
          </a:p>
          <a:p>
            <a:pPr lvl="1"/>
            <a:r>
              <a:rPr lang="en-US"/>
              <a:t>Utilized Elastic Beanstalk for seamless deployment</a:t>
            </a:r>
          </a:p>
          <a:p>
            <a:pPr lvl="1"/>
            <a:r>
              <a:rPr lang="en-US"/>
              <a:t>Leveraged DynamoDB for efficient semi-structured JSON data handling</a:t>
            </a:r>
          </a:p>
          <a:p>
            <a:pPr lvl="1"/>
            <a:r>
              <a:rPr lang="en-US"/>
              <a:t>S3 to store files and images</a:t>
            </a:r>
          </a:p>
          <a:p>
            <a:r>
              <a:rPr lang="en-US"/>
              <a:t>Backend Development: Java</a:t>
            </a:r>
          </a:p>
          <a:p>
            <a:r>
              <a:rPr lang="en-US"/>
              <a:t>Frontend Development: ReactJS, HTML, CSS</a:t>
            </a:r>
          </a:p>
          <a:p>
            <a:r>
              <a:rPr lang="en-US"/>
              <a:t>Authentication: JWT (JSON Web Tokens)</a:t>
            </a:r>
          </a:p>
          <a:p>
            <a:r>
              <a:rPr lang="en-US"/>
              <a:t>Load Balancing: NGINX</a:t>
            </a:r>
          </a:p>
          <a:p>
            <a:r>
              <a:rPr lang="en-US"/>
              <a:t>CI/CD: GitHub</a:t>
            </a:r>
          </a:p>
          <a:p>
            <a:pPr lvl="1"/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3A9A40-EEB9-68D1-313D-706A600AD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574" y="1273821"/>
            <a:ext cx="7144177" cy="46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93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iangular abstract background">
            <a:extLst>
              <a:ext uri="{FF2B5EF4-FFF2-40B4-BE49-F238E27FC236}">
                <a16:creationId xmlns:a16="http://schemas.microsoft.com/office/drawing/2014/main" id="{ABBD7EC2-77F7-F987-2765-6DC67C6C7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49" y="254501"/>
            <a:ext cx="8267296" cy="1446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/>
              <a:t>Technologies and Resources</a:t>
            </a:r>
            <a:endParaRPr lang="en-US" sz="4400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0F0554E-C15C-3A24-BFC9-988D582796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2249" y="1273821"/>
          <a:ext cx="4662346" cy="532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3A9A40-EEB9-68D1-313D-706A600AD1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7456" y="1336572"/>
            <a:ext cx="7144177" cy="46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52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252245"/>
            <a:ext cx="8267296" cy="1446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/>
              <a:t>Application Architecture</a:t>
            </a:r>
          </a:p>
        </p:txBody>
      </p:sp>
      <p:pic>
        <p:nvPicPr>
          <p:cNvPr id="17" name="Content Placeholder 16" descr="A diagram of a computer&#10;&#10;Description automatically generated">
            <a:extLst>
              <a:ext uri="{FF2B5EF4-FFF2-40B4-BE49-F238E27FC236}">
                <a16:creationId xmlns:a16="http://schemas.microsoft.com/office/drawing/2014/main" id="{0CDD4084-8F79-C4DB-6D40-8C601814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62352" y="1174657"/>
            <a:ext cx="8267296" cy="4508686"/>
          </a:xfrm>
        </p:spPr>
      </p:pic>
    </p:spTree>
    <p:extLst>
      <p:ext uri="{BB962C8B-B14F-4D97-AF65-F5344CB8AC3E}">
        <p14:creationId xmlns:p14="http://schemas.microsoft.com/office/powerpoint/2010/main" val="19051188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619" y="162056"/>
            <a:ext cx="8820151" cy="789179"/>
          </a:xfrm>
        </p:spPr>
        <p:txBody>
          <a:bodyPr/>
          <a:lstStyle/>
          <a:p>
            <a:r>
              <a:rPr lang="en-US" dirty="0"/>
              <a:t>Front and Backend 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C1D-7858-186C-63EE-5A141E9A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8" y="1256538"/>
            <a:ext cx="5137152" cy="18619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Frontend developed using Figma for creating detailed and interactive UI/UX designs</a:t>
            </a:r>
          </a:p>
          <a:p>
            <a:r>
              <a:rPr lang="en-US" dirty="0"/>
              <a:t>Backend implements a Model-View-Controller (MVC) design pattern to separate concerns and enhance maintainability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DD3406-2475-C740-C352-F8848446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95" y="951235"/>
            <a:ext cx="636693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AD7E31A-DD16-D3EB-E375-726F4BF3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964" y="3739516"/>
            <a:ext cx="7905243" cy="327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8420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445</Words>
  <Application>Microsoft Macintosh PowerPoint</Application>
  <PresentationFormat>Widescreen</PresentationFormat>
  <Paragraphs>87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Next</vt:lpstr>
      <vt:lpstr>Courier New</vt:lpstr>
      <vt:lpstr>Seaford Display</vt:lpstr>
      <vt:lpstr>System Font Regular</vt:lpstr>
      <vt:lpstr>Tenorite</vt:lpstr>
      <vt:lpstr>MadridVTI</vt:lpstr>
      <vt:lpstr>Badminton Booking</vt:lpstr>
      <vt:lpstr>Outline</vt:lpstr>
      <vt:lpstr>Project Description</vt:lpstr>
      <vt:lpstr>Project Description</vt:lpstr>
      <vt:lpstr>User Actions</vt:lpstr>
      <vt:lpstr>Technologies and Resources</vt:lpstr>
      <vt:lpstr>Technologies and Resources</vt:lpstr>
      <vt:lpstr>Application Architecture</vt:lpstr>
      <vt:lpstr>Front and Backend Application Design</vt:lpstr>
      <vt:lpstr>PowerPoint Presentation</vt:lpstr>
      <vt:lpstr>DEMO</vt:lpstr>
      <vt:lpstr>Future Works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Lafferty</dc:creator>
  <cp:lastModifiedBy>Ryan Lafferty</cp:lastModifiedBy>
  <cp:revision>7</cp:revision>
  <dcterms:created xsi:type="dcterms:W3CDTF">2024-05-18T02:01:53Z</dcterms:created>
  <dcterms:modified xsi:type="dcterms:W3CDTF">2024-05-18T20:39:17Z</dcterms:modified>
</cp:coreProperties>
</file>