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7" r:id="rId3"/>
    <p:sldId id="318" r:id="rId4"/>
    <p:sldId id="319" r:id="rId5"/>
    <p:sldId id="274" r:id="rId6"/>
    <p:sldId id="272" r:id="rId7"/>
    <p:sldId id="306" r:id="rId8"/>
    <p:sldId id="331" r:id="rId9"/>
    <p:sldId id="332" r:id="rId10"/>
    <p:sldId id="327" r:id="rId11"/>
    <p:sldId id="323" r:id="rId12"/>
    <p:sldId id="273" r:id="rId13"/>
    <p:sldId id="298" r:id="rId14"/>
    <p:sldId id="592" r:id="rId15"/>
    <p:sldId id="281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14" autoAdjust="0"/>
    <p:restoredTop sz="93826" autoAdjust="0"/>
  </p:normalViewPr>
  <p:slideViewPr>
    <p:cSldViewPr>
      <p:cViewPr varScale="1">
        <p:scale>
          <a:sx n="127" d="100"/>
          <a:sy n="127" d="100"/>
        </p:scale>
        <p:origin x="6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10C5020-6DCB-8847-9FA0-532168D6A1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4C6163-3893-9C46-8D28-F8DD6AEA13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458165-CC37-FC45-B842-12DCF25DF7AE}" type="datetimeFigureOut">
              <a:rPr kumimoji="1" lang="zh-CN" altLang="en-US" smtClean="0"/>
              <a:t>2025/3/10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833A1B-1233-B94F-9F2E-CD0460E029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CC15D0-721A-D247-8E89-4E2E4057D8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62C0E-4159-FA45-8609-4D3F3321CC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0732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DC9BF10F-8002-4304-A139-E52FB0530B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6D520B32-18E0-4B9A-8741-4355FDDBEE3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algn="r"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4FDA31B1-EE8E-49A6-ACCC-F64A26D2382A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3F374281-4581-41C0-BE9F-71473DBBE3F7}"/>
              </a:ext>
            </a:extLst>
          </p:cNvPr>
          <p:cNvSpPr>
            <a:spLocks noGrp="1" noChangeArrowheads="1" noTextEdit="1"/>
          </p:cNvSpPr>
          <p:nvPr/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altLang="en-US"/>
              <a:t>            </a:t>
            </a:r>
          </a:p>
          <a:p>
            <a:pPr lvl="1" eaLnBrk="1" hangingPunct="1">
              <a:buFont typeface="Arial" panose="020B0604020202020204" pitchFamily="34" charset="0"/>
              <a:buNone/>
              <a:defRPr/>
            </a:pPr>
            <a:r>
              <a:rPr lang="zh-CN" altLang="en-US"/>
              <a:t>   </a:t>
            </a:r>
          </a:p>
          <a:p>
            <a:pPr lvl="2" eaLnBrk="1" hangingPunct="1">
              <a:buFont typeface="Arial" panose="020B0604020202020204" pitchFamily="34" charset="0"/>
              <a:buNone/>
              <a:defRPr/>
            </a:pPr>
            <a:r>
              <a:rPr lang="zh-CN" altLang="en-US"/>
              <a:t>   </a:t>
            </a:r>
          </a:p>
          <a:p>
            <a:pPr lvl="3" eaLnBrk="1" hangingPunct="1">
              <a:buFont typeface="Arial" panose="020B0604020202020204" pitchFamily="34" charset="0"/>
              <a:buNone/>
              <a:defRPr/>
            </a:pPr>
            <a:r>
              <a:rPr lang="zh-CN" altLang="en-US"/>
              <a:t>   </a:t>
            </a:r>
          </a:p>
          <a:p>
            <a:pPr lvl="4" eaLnBrk="1" hangingPunct="1">
              <a:buFont typeface="Arial" panose="020B0604020202020204" pitchFamily="34" charset="0"/>
              <a:buNone/>
              <a:defRPr/>
            </a:pPr>
            <a:r>
              <a:rPr lang="zh-CN" altLang="en-US"/>
              <a:t>   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B495EAD9-F80A-42EC-8B2A-B59786EDC0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eaLnBrk="1" hangingPunct="1">
              <a:buFont typeface="Arial" panose="020B0604020202020204" pitchFamily="34" charset="0"/>
              <a:buNone/>
              <a:defRPr sz="1200" b="0" noProof="1"/>
            </a:lvl1pPr>
          </a:lstStyle>
          <a:p>
            <a:pPr>
              <a:defRPr/>
            </a:pPr>
            <a:endParaRPr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16F6929E-24A8-4B7B-BFD8-68CF7656D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b"/>
          <a:lstStyle>
            <a:lvl1pPr algn="r" eaLnBrk="1" hangingPunct="1">
              <a:buFont typeface="Arial" panose="020B0604020202020204" pitchFamily="34" charset="0"/>
              <a:buNone/>
              <a:defRPr noProof="1">
                <a:latin typeface="Times New Roman" panose="02020603050405020304" pitchFamily="2" charset="0"/>
                <a:cs typeface="+mn-ea"/>
              </a:defRPr>
            </a:lvl1pPr>
          </a:lstStyle>
          <a:p>
            <a:pPr>
              <a:defRPr/>
            </a:pPr>
            <a:fld id="{AF2FAD2B-4DDD-49B0-9094-CF39F9917E1B}" type="slidenum">
              <a:rPr lang="zh-CN" altLang="en-US"/>
              <a:pPr>
                <a:defRPr/>
              </a:pPr>
              <a:t>‹#›</a:t>
            </a:fld>
            <a:endParaRPr lang="en-US" altLang="x-none" sz="1200" b="0">
              <a:latin typeface="Times New Roman" panose="02020603050405020304" pitchFamily="18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lvl="1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lvl="2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lvl="3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lvl="4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lvl="5" indent="0">
      <a:defRPr sz="1200" kern="1200">
        <a:latin typeface="+mn-lt"/>
        <a:ea typeface="+mn-ea"/>
        <a:cs typeface="+mn-cs"/>
      </a:defRPr>
    </a:lvl6pPr>
    <a:lvl7pPr marL="2743200" lvl="6" indent="0">
      <a:defRPr sz="1200" kern="1200">
        <a:latin typeface="+mn-lt"/>
        <a:ea typeface="+mn-ea"/>
        <a:cs typeface="+mn-cs"/>
      </a:defRPr>
    </a:lvl7pPr>
    <a:lvl8pPr marL="3200400" lvl="7" indent="0">
      <a:defRPr sz="1200" kern="1200">
        <a:latin typeface="+mn-lt"/>
        <a:ea typeface="+mn-ea"/>
        <a:cs typeface="+mn-cs"/>
      </a:defRPr>
    </a:lvl8pPr>
    <a:lvl9pPr marL="3657600" lvl="8" indent="0">
      <a:defRPr sz="1200" kern="1200"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75C9A16-C5AA-43C4-B062-91C18E1792AB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608388" y="0"/>
            <a:ext cx="7905751" cy="5930900"/>
          </a:xfrm>
        </p:spPr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10BC9927-A8D3-438B-82E4-13AF263FEDAA}"/>
              </a:ext>
            </a:extLst>
          </p:cNvPr>
          <p:cNvSpPr>
            <a:spLocks noGrp="1" noChangeArrowheads="1" noTextEdit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80219A-D562-4295-A2DD-B2D4B35B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4CC21C-A4DA-4EBA-9A04-43CDE850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695473-1632-4E9F-AA86-B38C7177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897EB-C036-4F96-A6F5-9A1B62AA91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37304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044F037-827F-46E4-B2FF-BC273187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B9D052-FFA4-4819-AD5A-4445F506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B158AA-C6AA-48A0-9C8B-CB696E97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AA24B-D75F-484C-8CBC-C7C7B7DCC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7477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8488" y="404813"/>
            <a:ext cx="2087563" cy="55260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404813"/>
            <a:ext cx="6141669" cy="552608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016261-5C15-4E3A-824D-B164E24E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F59DC2-841D-429B-9396-E122B931C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9614E0-221B-485E-A249-0249B74E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8F411-5C40-4CA3-8D17-AD129234F2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9201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715" y="204788"/>
            <a:ext cx="8496330" cy="7207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D0D24C-E941-4FC4-B6C5-6311FD0A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7FE2D4B-EFE6-4B8A-84FB-3D065390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568929-38BA-4A36-84D7-55309B0A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5049C5-3F3E-43C7-8B59-FE00EA401D9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338424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C2746F7-553C-43CB-BC48-A4CD14D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262E13-98FC-487E-B3D1-933C6ED11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FC2CC-0BC1-4594-B2FA-E7BB2E6B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635EC-3973-4968-87F3-D17889B2D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1385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319213"/>
            <a:ext cx="3808476" cy="461168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3D70CB-602A-433E-A829-DB805A76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7E2BD8-5D8D-446D-B2F8-9C75C7A6B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0BFD9A-699B-461E-BB13-6A74F996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8028C-F9F3-4452-8BB8-9DAD7016DA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5003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10A8C86-A6F9-4CB5-B637-EADD474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C159A35-53F3-4BB8-A437-58082E37C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2668496-726A-4F0A-BC94-2D4B1CF23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4429D-2525-4E33-892D-8D2A03F799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5538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63650" y="404813"/>
            <a:ext cx="7772400" cy="7207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0BD2195-AB1B-47A3-B8A4-3D5F61EE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07FE65E-C90D-4EA2-9FEC-C2DECAEC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CEDEC50-75D9-4F39-9098-9EE87DD1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EA0E5-5358-4A68-8602-22B2EB459E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5151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800D5BE-7CBC-4458-9276-F89371C78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6684FC9-38CC-4783-AFC8-C6D04A3A2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5C50551-A100-4275-BAB0-6A47B9B4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4BB84-BCD8-4173-970C-DFD35E16FA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69496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0473C-1CE2-4802-854D-706849710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00605-711D-46DE-B0A7-F49411BE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E7247-12DF-4E0E-A5A0-A0B8C155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382B7-F5A3-469E-8C50-9397E02D21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5289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>
              <a:sym typeface="Times New Roman" panose="02020603050405020304" pitchFamily="18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7449C-6BDA-4B75-A7A7-1702D2190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05E402-841A-4DB4-9757-82220A012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43DFFE-7006-4E93-B43A-102E0BF97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EB609-C78D-4EF7-8AC4-4EE2011203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1236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FEC38AD8-497C-432C-B5AC-053512688A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685800" y="1319213"/>
            <a:ext cx="7772400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>
                <a:sym typeface="Times New Roman" panose="02020603050405020304" pitchFamily="18" charset="0"/>
              </a:rPr>
              <a:t>单击以编辑母版文本样式</a:t>
            </a:r>
          </a:p>
          <a:p>
            <a:pPr lvl="1"/>
            <a:r>
              <a:rPr lang="zh-CN" altLang="en-US">
                <a:sym typeface="Times New Roman" panose="02020603050405020304" pitchFamily="18" charset="0"/>
              </a:rPr>
              <a:t>第二级</a:t>
            </a:r>
          </a:p>
          <a:p>
            <a:pPr lvl="2"/>
            <a:r>
              <a:rPr lang="zh-CN" altLang="en-US">
                <a:sym typeface="Times New Roman" panose="02020603050405020304" pitchFamily="18" charset="0"/>
              </a:rPr>
              <a:t>第三级</a:t>
            </a:r>
          </a:p>
          <a:p>
            <a:pPr lvl="3"/>
            <a:r>
              <a:rPr lang="zh-CN" altLang="en-US">
                <a:sym typeface="Times New Roman" panose="02020603050405020304" pitchFamily="18" charset="0"/>
              </a:rPr>
              <a:t>第四级</a:t>
            </a:r>
          </a:p>
          <a:p>
            <a:pPr lvl="4"/>
            <a:r>
              <a:rPr lang="zh-CN" altLang="en-US">
                <a:sym typeface="Times New Roman" panose="02020603050405020304" pitchFamily="18" charset="0"/>
              </a:rPr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4952AC-562B-4DF2-B1EC-9E9CB4611D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5800" y="60833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endParaRPr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B92841F-D0AE-4334-9BA5-A988EC831D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0833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b="0"/>
            </a:lvl1pPr>
          </a:lstStyle>
          <a:p>
            <a:pPr>
              <a:defRPr/>
            </a:pPr>
            <a:endParaRPr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E221C71A-4D66-4740-AD87-C879A813B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/>
          <a:lstStyle>
            <a:lvl1pPr algn="r" eaLnBrk="1" hangingPunct="1">
              <a:spcBef>
                <a:spcPct val="50000"/>
              </a:spcBef>
              <a:buFont typeface="Arial" panose="020B0604020202020204" pitchFamily="34" charset="0"/>
              <a:buNone/>
              <a:defRPr sz="1400" noProof="1">
                <a:latin typeface="Times New Roman" panose="02020603050405020304" pitchFamily="2" charset="0"/>
                <a:cs typeface="+mn-ea"/>
              </a:defRPr>
            </a:lvl1pPr>
          </a:lstStyle>
          <a:p>
            <a:pPr>
              <a:defRPr/>
            </a:pPr>
            <a:fld id="{2DBDE696-9350-419E-B834-C1637C95B4B7}" type="slidenum">
              <a:rPr lang="zh-CN" altLang="en-US"/>
              <a:pPr>
                <a:defRPr/>
              </a:pPr>
              <a:t>‹#›</a:t>
            </a:fld>
            <a:endParaRPr lang="zh-CN" altLang="en-US">
              <a:latin typeface="Times New Roman" panose="02020603050405020304" pitchFamily="18" charset="0"/>
              <a:cs typeface="+mn-cs"/>
            </a:endParaRPr>
          </a:p>
        </p:txBody>
      </p:sp>
      <p:sp>
        <p:nvSpPr>
          <p:cNvPr id="1041" name="Text Box 17">
            <a:extLst>
              <a:ext uri="{FF2B5EF4-FFF2-40B4-BE49-F238E27FC236}">
                <a16:creationId xmlns:a16="http://schemas.microsoft.com/office/drawing/2014/main" id="{11B1562C-BBFF-4632-B039-3567E4F06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14600"/>
            <a:ext cx="8305800" cy="3505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endParaRPr lang="en-US" altLang="zh-CN" sz="3200">
              <a:solidFill>
                <a:srgbClr val="FFFFFF"/>
              </a:solidFill>
            </a:endParaRPr>
          </a:p>
        </p:txBody>
      </p:sp>
      <p:grpSp>
        <p:nvGrpSpPr>
          <p:cNvPr id="20" name="Group 7">
            <a:extLst>
              <a:ext uri="{FF2B5EF4-FFF2-40B4-BE49-F238E27FC236}">
                <a16:creationId xmlns:a16="http://schemas.microsoft.com/office/drawing/2014/main" id="{5F520281-33AC-0543-990A-B104794EDD4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553200"/>
            <a:ext cx="9144000" cy="301625"/>
            <a:chOff x="0" y="4032"/>
            <a:chExt cx="5760" cy="288"/>
          </a:xfrm>
        </p:grpSpPr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474B4097-678E-064C-9A19-44D09DE9C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032"/>
              <a:ext cx="5760" cy="288"/>
            </a:xfrm>
            <a:prstGeom prst="rect">
              <a:avLst/>
            </a:prstGeom>
            <a:solidFill>
              <a:srgbClr val="024089"/>
            </a:solidFill>
            <a:ln w="9525">
              <a:solidFill>
                <a:srgbClr val="024089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 kumimoji="1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b="0"/>
                <a:t>                  </a:t>
              </a:r>
            </a:p>
          </p:txBody>
        </p:sp>
        <p:sp>
          <p:nvSpPr>
            <p:cNvPr id="22" name="Line 9">
              <a:extLst>
                <a:ext uri="{FF2B5EF4-FFF2-40B4-BE49-F238E27FC236}">
                  <a16:creationId xmlns:a16="http://schemas.microsoft.com/office/drawing/2014/main" id="{0E45BB49-F2D7-A44A-B397-8A985B16F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4032"/>
              <a:ext cx="288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0">
              <a:extLst>
                <a:ext uri="{FF2B5EF4-FFF2-40B4-BE49-F238E27FC236}">
                  <a16:creationId xmlns:a16="http://schemas.microsoft.com/office/drawing/2014/main" id="{24C3D48B-39B7-F74F-BD6E-38E14F003C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DAA677A3-B15C-4243-A12F-5B1EA01B2C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4E73C390-F7FD-2A48-8E4A-76C8810107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3">
              <a:extLst>
                <a:ext uri="{FF2B5EF4-FFF2-40B4-BE49-F238E27FC236}">
                  <a16:creationId xmlns:a16="http://schemas.microsoft.com/office/drawing/2014/main" id="{4BF6394A-7F29-2A4F-98AA-556723433C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4032"/>
              <a:ext cx="384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4">
              <a:extLst>
                <a:ext uri="{FF2B5EF4-FFF2-40B4-BE49-F238E27FC236}">
                  <a16:creationId xmlns:a16="http://schemas.microsoft.com/office/drawing/2014/main" id="{5879C7AB-3047-DB48-A5AE-C8AECD22D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8" y="4032"/>
              <a:ext cx="192" cy="14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5">
              <a:extLst>
                <a:ext uri="{FF2B5EF4-FFF2-40B4-BE49-F238E27FC236}">
                  <a16:creationId xmlns:a16="http://schemas.microsoft.com/office/drawing/2014/main" id="{4957E47C-6FFC-4845-94E5-7C7860E95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4032"/>
              <a:ext cx="336" cy="288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9" name="Line 16">
            <a:extLst>
              <a:ext uri="{FF2B5EF4-FFF2-40B4-BE49-F238E27FC236}">
                <a16:creationId xmlns:a16="http://schemas.microsoft.com/office/drawing/2014/main" id="{F2EBD6F1-B528-E84B-B504-ADE3657654A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8313" y="1176338"/>
            <a:ext cx="8458200" cy="0"/>
          </a:xfrm>
          <a:prstGeom prst="line">
            <a:avLst/>
          </a:prstGeom>
          <a:noFill/>
          <a:ln w="57150">
            <a:solidFill>
              <a:srgbClr val="02408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DBDED06D-E1E0-AF44-A15D-5B66B0A4E3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4438" y="215107"/>
            <a:ext cx="263207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r" defTabSz="0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FF3300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r" defTabSz="0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  <a:sym typeface="Times New Roman" panose="02020603050405020304" pitchFamily="18" charset="0"/>
        </a:defRPr>
      </a:lvl2pPr>
      <a:lvl3pPr algn="r" defTabSz="0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  <a:sym typeface="Times New Roman" panose="02020603050405020304" pitchFamily="18" charset="0"/>
        </a:defRPr>
      </a:lvl3pPr>
      <a:lvl4pPr algn="r" defTabSz="0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  <a:sym typeface="Times New Roman" panose="02020603050405020304" pitchFamily="18" charset="0"/>
        </a:defRPr>
      </a:lvl4pPr>
      <a:lvl5pPr algn="r" defTabSz="0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  <a:sym typeface="Times New Roman" panose="02020603050405020304" pitchFamily="18" charset="0"/>
        </a:defRPr>
      </a:lvl5pPr>
      <a:lvl6pPr marL="457200" algn="r" defTabSz="0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  <a:sym typeface="Times New Roman" panose="02020603050405020304" pitchFamily="18" charset="0"/>
        </a:defRPr>
      </a:lvl6pPr>
      <a:lvl7pPr marL="914400" algn="r" defTabSz="0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  <a:sym typeface="Times New Roman" panose="02020603050405020304" pitchFamily="18" charset="0"/>
        </a:defRPr>
      </a:lvl7pPr>
      <a:lvl8pPr marL="1371600" algn="r" defTabSz="0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  <a:sym typeface="Times New Roman" panose="02020603050405020304" pitchFamily="18" charset="0"/>
        </a:defRPr>
      </a:lvl8pPr>
      <a:lvl9pPr marL="1828800" algn="r" defTabSz="0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panose="020B0604020202020204" pitchFamily="34" charset="0"/>
          <a:ea typeface="宋体" panose="02010600030101010101" pitchFamily="2" charset="-122"/>
          <a:sym typeface="Times New Roman" panose="02020603050405020304" pitchFamily="18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1pPr>
      <a:lvl2pPr marL="742950" lvl="1" indent="-285750" algn="l" defTabSz="0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2pPr>
      <a:lvl3pPr marL="1143000" lvl="2" indent="-228600" algn="l" defTabSz="0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3pPr>
      <a:lvl4pPr marL="1600200" lvl="3" indent="-228600" algn="l" defTabSz="0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4pPr>
      <a:lvl5pPr marL="2057400" lvl="4" indent="-228600" algn="l" defTabSz="0" rtl="0" eaLnBrk="0" fontAlgn="base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18" charset="0"/>
        </a:defRPr>
      </a:lvl5pPr>
      <a:lvl6pPr marL="2514600" lvl="5" indent="-228600" algn="l" defTabSz="0" eaLnBrk="0" fontAlgn="base" latinLnBrk="0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2" charset="0"/>
        </a:defRPr>
      </a:lvl6pPr>
      <a:lvl7pPr marL="2971800" lvl="6" indent="-228600" algn="l" defTabSz="0" eaLnBrk="0" fontAlgn="base" latinLnBrk="0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2" charset="0"/>
        </a:defRPr>
      </a:lvl7pPr>
      <a:lvl8pPr marL="3429000" lvl="7" indent="-228600" algn="l" defTabSz="0" eaLnBrk="0" fontAlgn="base" latinLnBrk="0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2" charset="0"/>
        </a:defRPr>
      </a:lvl8pPr>
      <a:lvl9pPr marL="3886200" lvl="8" indent="-228600" algn="l" defTabSz="0" eaLnBrk="0" fontAlgn="base" latinLnBrk="0" hangingPunct="0">
        <a:spcBef>
          <a:spcPct val="20000"/>
        </a:spcBef>
        <a:spcAft>
          <a:spcPct val="0"/>
        </a:spcAft>
        <a:buSzPct val="65000"/>
        <a:buFont typeface="Wingdings" panose="05000000000000000000" pitchFamily="2" charset="2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  <a:sym typeface="Times New Roman" panose="02020603050405020304" pitchFamily="2" charset="0"/>
        </a:defRPr>
      </a:lvl9pPr>
    </p:bodyStyle>
    <p:otherStyle>
      <a:lvl1pPr lvl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fontAlgn="base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8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mailto:ykhuang@bupt.edu.cn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灯片编号占位符 5">
            <a:extLst>
              <a:ext uri="{FF2B5EF4-FFF2-40B4-BE49-F238E27FC236}">
                <a16:creationId xmlns:a16="http://schemas.microsoft.com/office/drawing/2014/main" id="{75AF9852-38CB-4B5A-8665-5C1AE48DA5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960618BD-6DE5-40A4-8A35-312F328A08DA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1</a:t>
            </a:fld>
            <a:endParaRPr lang="zh-CN" altLang="en-US" b="0"/>
          </a:p>
        </p:txBody>
      </p:sp>
      <p:grpSp>
        <p:nvGrpSpPr>
          <p:cNvPr id="14340" name="Group 8">
            <a:extLst>
              <a:ext uri="{FF2B5EF4-FFF2-40B4-BE49-F238E27FC236}">
                <a16:creationId xmlns:a16="http://schemas.microsoft.com/office/drawing/2014/main" id="{4E86C280-56F2-4F04-AF53-0ECF83F84820}"/>
              </a:ext>
            </a:extLst>
          </p:cNvPr>
          <p:cNvGrpSpPr>
            <a:grpSpLocks/>
          </p:cNvGrpSpPr>
          <p:nvPr/>
        </p:nvGrpSpPr>
        <p:grpSpPr bwMode="auto">
          <a:xfrm>
            <a:off x="1415256" y="2132910"/>
            <a:ext cx="6313488" cy="1751013"/>
            <a:chOff x="36" y="220"/>
            <a:chExt cx="2736" cy="624"/>
          </a:xfrm>
        </p:grpSpPr>
        <p:sp>
          <p:nvSpPr>
            <p:cNvPr id="14342" name="Rectangle 9">
              <a:extLst>
                <a:ext uri="{FF2B5EF4-FFF2-40B4-BE49-F238E27FC236}">
                  <a16:creationId xmlns:a16="http://schemas.microsoft.com/office/drawing/2014/main" id="{E1EDC3EE-2576-4B0F-A8EC-504FAF536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" y="220"/>
              <a:ext cx="2736" cy="624"/>
            </a:xfrm>
            <a:prstGeom prst="rect">
              <a:avLst/>
            </a:prstGeom>
            <a:gradFill rotWithShape="0">
              <a:gsLst>
                <a:gs pos="0">
                  <a:srgbClr val="3E040E"/>
                </a:gs>
                <a:gs pos="50000">
                  <a:srgbClr val="CF0E30"/>
                </a:gs>
                <a:gs pos="100000">
                  <a:srgbClr val="3E040E"/>
                </a:gs>
              </a:gsLst>
              <a:lin ang="18900000" scaled="1"/>
            </a:gradFill>
            <a:ln w="28575">
              <a:solidFill>
                <a:srgbClr val="F68295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0">
                <a:latin typeface="Times New Roman" panose="02020603050405020304" pitchFamily="18" charset="0"/>
              </a:endParaRPr>
            </a:p>
          </p:txBody>
        </p:sp>
        <p:sp>
          <p:nvSpPr>
            <p:cNvPr id="14343" name="Text Box 10">
              <a:extLst>
                <a:ext uri="{FF2B5EF4-FFF2-40B4-BE49-F238E27FC236}">
                  <a16:creationId xmlns:a16="http://schemas.microsoft.com/office/drawing/2014/main" id="{830E1FC6-05DD-45F0-A778-575C572AA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" y="246"/>
              <a:ext cx="2612" cy="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65000"/>
                <a:buFont typeface="Wingdings" panose="05000000000000000000" pitchFamily="2" charset="2"/>
                <a:buChar char="»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sym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计算导论与程序设计</a:t>
              </a:r>
              <a:endParaRPr lang="en-US" altLang="zh-CN" sz="3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课程设计</a:t>
              </a:r>
              <a:r>
                <a:rPr lang="en-US" altLang="zh-CN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r>
                <a:rPr lang="zh-CN" altLang="en-US" sz="36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前言</a:t>
              </a:r>
              <a:endPara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14341" name="Picture 11" descr="地球">
            <a:extLst>
              <a:ext uri="{FF2B5EF4-FFF2-40B4-BE49-F238E27FC236}">
                <a16:creationId xmlns:a16="http://schemas.microsoft.com/office/drawing/2014/main" id="{AED9E84C-483D-4E1D-9617-876FB6047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10" y="4342606"/>
            <a:ext cx="17526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82199382-3D88-47C9-B2D1-434606CC86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1628875"/>
            <a:ext cx="7772400" cy="415925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zh-CN" sz="2800" b="1" dirty="0"/>
              <a:t>1. </a:t>
            </a:r>
            <a:r>
              <a:rPr lang="zh-CN" altLang="en-US" sz="2800" b="1" dirty="0"/>
              <a:t>第</a:t>
            </a:r>
            <a:r>
              <a:rPr lang="en-US" altLang="zh-CN" sz="2800" b="1" dirty="0"/>
              <a:t>3</a:t>
            </a:r>
            <a:r>
              <a:rPr lang="zh-CN" altLang="en-US" sz="2800" b="1" dirty="0"/>
              <a:t>周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第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周(C语言后续内容)</a:t>
            </a:r>
            <a:endParaRPr lang="en-US" altLang="zh-CN" sz="2800" b="1" dirty="0"/>
          </a:p>
          <a:p>
            <a:pPr lvl="1" algn="l" eaLnBrk="1" hangingPunct="1">
              <a:lnSpc>
                <a:spcPct val="90000"/>
              </a:lnSpc>
            </a:pPr>
            <a:r>
              <a:rPr lang="zh-CN" altLang="en-US" sz="2800" b="1" dirty="0"/>
              <a:t>课堂授课（链表、文件，配套上机作业）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zh-CN" sz="2800" b="1" dirty="0"/>
              <a:t>2. </a:t>
            </a:r>
            <a:r>
              <a:rPr lang="zh-CN" altLang="en-US" sz="2800" b="1" dirty="0"/>
              <a:t>第</a:t>
            </a:r>
            <a:r>
              <a:rPr lang="en-US" altLang="zh-CN" sz="2800" b="1" dirty="0"/>
              <a:t>8</a:t>
            </a:r>
            <a:r>
              <a:rPr lang="zh-CN" altLang="en-US" sz="2800" b="1" dirty="0"/>
              <a:t>周</a:t>
            </a:r>
            <a:r>
              <a:rPr lang="en-US" altLang="zh-CN" sz="2800" b="1" dirty="0"/>
              <a:t>~</a:t>
            </a:r>
            <a:r>
              <a:rPr lang="zh-CN" altLang="en-US" sz="2800" b="1" dirty="0"/>
              <a:t>第</a:t>
            </a:r>
            <a:r>
              <a:rPr lang="en-US" altLang="zh-CN" sz="2800" b="1" dirty="0"/>
              <a:t>14</a:t>
            </a:r>
            <a:r>
              <a:rPr lang="zh-CN" altLang="en-US" sz="2800" b="1" dirty="0"/>
              <a:t>周（课程设计）</a:t>
            </a:r>
            <a:endParaRPr lang="en-US" altLang="zh-CN" sz="2800" b="1" dirty="0"/>
          </a:p>
          <a:p>
            <a:pPr lvl="1" algn="l" eaLnBrk="1" hangingPunct="1">
              <a:lnSpc>
                <a:spcPct val="90000"/>
              </a:lnSpc>
            </a:pPr>
            <a:r>
              <a:rPr lang="zh-CN" altLang="en-US" sz="2800" b="1" dirty="0"/>
              <a:t>课堂：授课、讨论与讲解、答疑（教室）</a:t>
            </a:r>
            <a:endParaRPr lang="en-US" altLang="zh-CN" sz="2800" b="1" dirty="0"/>
          </a:p>
          <a:p>
            <a:pPr lvl="1" algn="l" eaLnBrk="1" hangingPunct="1">
              <a:lnSpc>
                <a:spcPct val="90000"/>
              </a:lnSpc>
            </a:pPr>
            <a:r>
              <a:rPr lang="zh-CN" altLang="en-US" sz="2800" b="1" dirty="0"/>
              <a:t>课下：分析、设计、编码、测试。</a:t>
            </a:r>
            <a:endParaRPr lang="en-US" altLang="zh-CN" sz="2800" b="1" dirty="0"/>
          </a:p>
          <a:p>
            <a:pPr lvl="1" algn="l" eaLnBrk="1" hangingPunct="1">
              <a:lnSpc>
                <a:spcPct val="90000"/>
              </a:lnSpc>
            </a:pPr>
            <a:r>
              <a:rPr lang="zh-CN" altLang="en-US" sz="2800" b="1" dirty="0"/>
              <a:t>验收：需要提交源代码、可运行代码及文档</a:t>
            </a:r>
            <a:endParaRPr lang="en-US" altLang="zh-CN" sz="2800" b="1" dirty="0"/>
          </a:p>
        </p:txBody>
      </p:sp>
      <p:sp>
        <p:nvSpPr>
          <p:cNvPr id="12291" name="灯片编号占位符 3">
            <a:extLst>
              <a:ext uri="{FF2B5EF4-FFF2-40B4-BE49-F238E27FC236}">
                <a16:creationId xmlns:a16="http://schemas.microsoft.com/office/drawing/2014/main" id="{E30B6400-0A68-47BF-9348-55BD5D12EE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0EB2D18D-65BF-47E3-941C-101D4BA3D52F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10</a:t>
            </a:fld>
            <a:endParaRPr lang="zh-CN" altLang="en-US" b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0A1E04E-77B8-0E47-B0FA-A030E5BCA3EC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、教学计划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灯片编号占位符 5">
            <a:extLst>
              <a:ext uri="{FF2B5EF4-FFF2-40B4-BE49-F238E27FC236}">
                <a16:creationId xmlns:a16="http://schemas.microsoft.com/office/drawing/2014/main" id="{93F4EDE4-537A-441E-A950-180324626B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C4AE10E8-CCBD-4772-9DD2-414EAAD8D9E6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11</a:t>
            </a:fld>
            <a:endParaRPr lang="zh-CN" altLang="en-US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BC0EAF5-7019-40C7-9A80-CB04F7712B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1319213"/>
            <a:ext cx="7772400" cy="4611687"/>
          </a:xfrm>
        </p:spPr>
        <p:txBody>
          <a:bodyPr/>
          <a:lstStyle/>
          <a:p>
            <a:pPr algn="l" eaLnBrk="1" hangingPunct="1"/>
            <a:r>
              <a:rPr lang="zh-CN" altLang="en-US" sz="3200" b="1" dirty="0">
                <a:solidFill>
                  <a:srgbClr val="FF3300"/>
                </a:solidFill>
                <a:ea typeface="黑体" panose="02010609060101010101" pitchFamily="49" charset="-122"/>
              </a:rPr>
              <a:t>教学计划（具体）：</a:t>
            </a:r>
          </a:p>
          <a:p>
            <a:pPr algn="l" eaLnBrk="1" hangingPunct="1"/>
            <a:r>
              <a:rPr lang="zh-CN" altLang="en-US" sz="2400" b="1" dirty="0"/>
              <a:t>1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 链表 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周），配套上机作业</a:t>
            </a:r>
            <a:endParaRPr lang="en-US" altLang="zh-CN" sz="2400" b="1" dirty="0"/>
          </a:p>
          <a:p>
            <a:pPr algn="l" eaLnBrk="1" hangingPunct="1"/>
            <a:r>
              <a:rPr lang="en-US" altLang="zh-CN" sz="2400" b="1" dirty="0"/>
              <a:t>2.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语言文件操作（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周），配套上机作业</a:t>
            </a:r>
          </a:p>
          <a:p>
            <a:pPr algn="l" eaLnBrk="1" hangingPunct="1"/>
            <a:r>
              <a:rPr lang="zh-CN" altLang="en-US" sz="2400" b="1" dirty="0"/>
              <a:t>3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 课程设计任务布置及软件开发过程简介</a:t>
            </a:r>
            <a:endParaRPr lang="en-US" altLang="zh-CN" sz="2400" b="1" dirty="0"/>
          </a:p>
          <a:p>
            <a:pPr algn="l" eaLnBrk="1" hangingPunct="1"/>
            <a:r>
              <a:rPr lang="en-US" altLang="zh-CN" sz="2400" b="1" dirty="0"/>
              <a:t>4.</a:t>
            </a:r>
            <a:r>
              <a:rPr lang="zh-CN" altLang="en-US" sz="2400" b="1" dirty="0"/>
              <a:t> 有限状态自动机（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周），配套上机作业</a:t>
            </a:r>
          </a:p>
          <a:p>
            <a:pPr algn="l" eaLnBrk="1" hangingPunct="1"/>
            <a:r>
              <a:rPr lang="en-US" altLang="zh-CN" sz="2400" b="1" dirty="0"/>
              <a:t>5.</a:t>
            </a:r>
            <a:r>
              <a:rPr lang="zh-CN" altLang="en-US" sz="2400" b="1" dirty="0"/>
              <a:t> 线程、模块化与工程、基于多文件的程序开发</a:t>
            </a:r>
            <a:endParaRPr lang="en-US" altLang="zh-CN" sz="2400" b="1" dirty="0"/>
          </a:p>
          <a:p>
            <a:pPr algn="l" eaLnBrk="1" hangingPunct="1"/>
            <a:r>
              <a:rPr lang="en-US" altLang="zh-CN" sz="2400" b="1" dirty="0"/>
              <a:t>6.</a:t>
            </a:r>
            <a:r>
              <a:rPr lang="zh-CN" altLang="en-US" sz="2400" b="1" dirty="0"/>
              <a:t> 概要设计、时间函数、预处理</a:t>
            </a:r>
            <a:endParaRPr lang="en-US" altLang="zh-CN" sz="2400" b="1" dirty="0"/>
          </a:p>
          <a:p>
            <a:pPr algn="l" eaLnBrk="1" hangingPunct="1"/>
            <a:r>
              <a:rPr lang="en-US" altLang="zh-CN" sz="2400" b="1" dirty="0"/>
              <a:t>7.</a:t>
            </a:r>
            <a:r>
              <a:rPr lang="zh-CN" altLang="en-US" sz="2400" b="1" dirty="0"/>
              <a:t> 软件测试</a:t>
            </a:r>
          </a:p>
          <a:p>
            <a:pPr algn="l" eaLnBrk="1" hangingPunct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8.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实现核心控制模块</a:t>
            </a:r>
            <a:endParaRPr lang="en-US" altLang="zh-CN" sz="24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algn="l" eaLnBrk="1" hangingPunct="1"/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9.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  <a:sym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实现完整版本提交验收</a:t>
            </a:r>
          </a:p>
          <a:p>
            <a:pPr algn="l" eaLnBrk="1" hangingPunct="1"/>
            <a:endParaRPr lang="zh-CN" altLang="en-US" sz="2400" b="1" dirty="0"/>
          </a:p>
          <a:p>
            <a:pPr algn="l" eaLnBrk="1" hangingPunct="1"/>
            <a:endParaRPr lang="zh-CN" altLang="en-US" sz="2800" dirty="0"/>
          </a:p>
        </p:txBody>
      </p:sp>
      <p:pic>
        <p:nvPicPr>
          <p:cNvPr id="25604" name="Picture 4" descr="页面">
            <a:extLst>
              <a:ext uri="{FF2B5EF4-FFF2-40B4-BE49-F238E27FC236}">
                <a16:creationId xmlns:a16="http://schemas.microsoft.com/office/drawing/2014/main" id="{CF09F158-E6DD-48A0-BA82-083B6F67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5157788"/>
            <a:ext cx="1676400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3B676F5-D979-A440-832A-188E677B48DA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、教学计划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灯片编号占位符 5">
            <a:extLst>
              <a:ext uri="{FF2B5EF4-FFF2-40B4-BE49-F238E27FC236}">
                <a16:creationId xmlns:a16="http://schemas.microsoft.com/office/drawing/2014/main" id="{3732D19C-C743-440F-81D5-AD12A3D621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4C8A1054-B513-43A8-9D91-2D69CC58DC1F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12</a:t>
            </a:fld>
            <a:endParaRPr lang="zh-CN" altLang="en-US" b="0"/>
          </a:p>
        </p:txBody>
      </p:sp>
      <p:sp>
        <p:nvSpPr>
          <p:cNvPr id="26628" name="Text Box 5">
            <a:extLst>
              <a:ext uri="{FF2B5EF4-FFF2-40B4-BE49-F238E27FC236}">
                <a16:creationId xmlns:a16="http://schemas.microsoft.com/office/drawing/2014/main" id="{EB47AADA-612C-4908-883F-C084D89FB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36" y="1412860"/>
            <a:ext cx="7483727" cy="25958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三次上机作业（源程序）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大作业：设计文档</a:t>
            </a:r>
            <a:r>
              <a:rPr lang="en-US" altLang="zh-CN" dirty="0">
                <a:latin typeface="Times New Roman" panose="02020603050405020304" pitchFamily="18" charset="0"/>
              </a:rPr>
              <a:t>	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大作业：版本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大作业：版本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（可视化版本）</a:t>
            </a:r>
          </a:p>
        </p:txBody>
      </p:sp>
      <p:sp>
        <p:nvSpPr>
          <p:cNvPr id="26629" name="灯片编号占位符 1">
            <a:extLst>
              <a:ext uri="{FF2B5EF4-FFF2-40B4-BE49-F238E27FC236}">
                <a16:creationId xmlns:a16="http://schemas.microsoft.com/office/drawing/2014/main" id="{00806A9D-FC1D-464D-848D-0147EF885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FEA6C07E-98FD-41F0-AF74-D1E5DB3F13ED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58FAD7-8D56-754A-8EBE-C84D5F3A8D4F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、考核方式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灯片编号占位符 5">
            <a:extLst>
              <a:ext uri="{FF2B5EF4-FFF2-40B4-BE49-F238E27FC236}">
                <a16:creationId xmlns:a16="http://schemas.microsoft.com/office/drawing/2014/main" id="{0ABCD325-3F52-4C02-9752-7216D74C72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BF2668E3-8AC1-4EFD-8FFC-CFE9C7D0C3FA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13</a:t>
            </a:fld>
            <a:endParaRPr lang="zh-CN" altLang="en-US" b="0"/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8FB89F1A-42CE-408A-A1C9-ADAAC574A1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1556870"/>
            <a:ext cx="7772400" cy="3962400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b="1" dirty="0"/>
              <a:t>代码提交网站</a:t>
            </a:r>
            <a:r>
              <a:rPr lang="en-US" altLang="zh-CN" sz="2800" b="1" dirty="0"/>
              <a:t>: </a:t>
            </a:r>
            <a:r>
              <a:rPr lang="zh-CN" altLang="en-US" sz="2800" b="1" dirty="0"/>
              <a:t>计导课程组</a:t>
            </a:r>
            <a:r>
              <a:rPr lang="en-US" altLang="zh-CN" sz="2800" b="1" dirty="0"/>
              <a:t>OJ</a:t>
            </a:r>
            <a:r>
              <a:rPr lang="zh-CN" altLang="en-US" sz="2800" b="1" dirty="0"/>
              <a:t>平台</a:t>
            </a:r>
            <a:endParaRPr lang="zh-CN" altLang="zh-CN" sz="2800" b="1" dirty="0"/>
          </a:p>
          <a:p>
            <a:pPr lvl="1" algn="l" eaLnBrk="1" hangingPunct="1">
              <a:defRPr/>
            </a:pPr>
            <a:r>
              <a:rPr lang="en-US" altLang="zh-CN" sz="2800" b="1" dirty="0"/>
              <a:t>http://10.91.145.2</a:t>
            </a:r>
          </a:p>
          <a:p>
            <a:pPr marL="800100" lvl="1" indent="-457200" algn="l" eaLnBrk="1" hangingPunct="1">
              <a:buFont typeface="Wingdings" pitchFamily="2" charset="2"/>
              <a:buChar char="ü"/>
              <a:defRPr/>
            </a:pPr>
            <a:r>
              <a:rPr lang="zh-CN" altLang="en-US" sz="2800" b="1" dirty="0"/>
              <a:t>同学们请自行注册，要求用学号作用户名；</a:t>
            </a:r>
            <a:endParaRPr lang="en-US" altLang="zh-CN" sz="2800" b="1" dirty="0"/>
          </a:p>
          <a:p>
            <a:pPr marL="800100" lvl="1" indent="-457200" algn="l" eaLnBrk="1" hangingPunct="1">
              <a:buFont typeface="Wingdings" pitchFamily="2" charset="2"/>
              <a:buChar char="ü"/>
              <a:defRPr/>
            </a:pPr>
            <a:r>
              <a:rPr lang="zh-CN" altLang="en-US" sz="2800" dirty="0"/>
              <a:t>平台会发布编程作业和大作业，请按时提交；</a:t>
            </a:r>
            <a:endParaRPr lang="en-US" altLang="zh-CN" sz="2800" dirty="0"/>
          </a:p>
          <a:p>
            <a:pPr marL="800100" lvl="1" indent="-457200" algn="l" eaLnBrk="1" hangingPunct="1">
              <a:buFont typeface="Wingdings" pitchFamily="2" charset="2"/>
              <a:buChar char="ü"/>
              <a:defRPr/>
            </a:pPr>
            <a:r>
              <a:rPr lang="zh-CN" altLang="en-US" sz="2800" dirty="0"/>
              <a:t>所有作业不要等到最后时刻再交，</a:t>
            </a:r>
            <a:r>
              <a:rPr lang="en-US" altLang="zh-CN" sz="2800" dirty="0"/>
              <a:t>OJ</a:t>
            </a:r>
            <a:r>
              <a:rPr lang="zh-CN" altLang="en-US" sz="2800" dirty="0"/>
              <a:t>平台可能有问题或者提交人数过多导致你交不上。</a:t>
            </a:r>
            <a:endParaRPr lang="en-US" altLang="zh-CN" sz="2800" dirty="0"/>
          </a:p>
          <a:p>
            <a:pPr marL="800100" lvl="1" indent="-457200" algn="l" eaLnBrk="1" hangingPunct="1">
              <a:buFont typeface="Wingdings" pitchFamily="2" charset="2"/>
              <a:buChar char="ü"/>
              <a:defRPr/>
            </a:pPr>
            <a:r>
              <a:rPr lang="zh-CN" altLang="en-US" sz="2800" dirty="0"/>
              <a:t>不接受任何理由，除非收作业的平台</a:t>
            </a:r>
            <a:r>
              <a:rPr lang="en-US" altLang="zh-CN" sz="2800" dirty="0"/>
              <a:t>1</a:t>
            </a:r>
            <a:r>
              <a:rPr lang="zh-CN" altLang="en-US" sz="2800" dirty="0"/>
              <a:t>个星期以上都无法正常提交。</a:t>
            </a:r>
            <a:endParaRPr lang="en-US" altLang="zh-CN" sz="2800" dirty="0"/>
          </a:p>
        </p:txBody>
      </p:sp>
      <p:sp>
        <p:nvSpPr>
          <p:cNvPr id="27653" name="灯片编号占位符 1">
            <a:extLst>
              <a:ext uri="{FF2B5EF4-FFF2-40B4-BE49-F238E27FC236}">
                <a16:creationId xmlns:a16="http://schemas.microsoft.com/office/drawing/2014/main" id="{C7D8A400-AB83-4749-8D86-80C4AF6ED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77EA03EC-97A0-4499-B381-AC54A728DE33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13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9CA58-7349-564D-9BC6-714A67C18ACC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4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、代码提交网站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F245A99A-EE79-4E79-AAE5-85DA6ED1820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186401C5-1B5D-4231-A129-A017CA3C939F}" type="slidenum">
              <a:rPr lang="zh-CN" altLang="en-US" sz="1400"/>
              <a:pPr algn="r" eaLnBrk="1" hangingPunct="1">
                <a:spcBef>
                  <a:spcPct val="50000"/>
                </a:spcBef>
                <a:buFontTx/>
                <a:buNone/>
              </a:pPr>
              <a:t>14</a:t>
            </a:fld>
            <a:endParaRPr lang="en-US" altLang="zh-CN" sz="1400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5336A75-8786-4394-BBBD-04CE8D283F8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23989"/>
            <a:ext cx="7054850" cy="3373106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200" b="1" dirty="0">
                <a:solidFill>
                  <a:srgbClr val="FF3300"/>
                </a:solidFill>
              </a:rPr>
              <a:t>黄亚坤：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邮箱：</a:t>
            </a:r>
            <a:r>
              <a:rPr lang="en-US" altLang="zh-CN" b="1" u="sng" dirty="0">
                <a:latin typeface="黑体" panose="02010609060101010101" pitchFamily="49" charset="-122"/>
                <a:ea typeface="黑体" panose="02010609060101010101" pitchFamily="49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ykhuang@bupt.edu.cn</a:t>
            </a:r>
            <a:endParaRPr lang="en-US" altLang="zh-CN" b="1" u="sng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校本部科研楼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603-2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QQ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群：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1027556572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4F585E-85FA-0246-9C5F-04D21E6782F2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联系我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CAC44D-4D4E-6945-B7C2-DE7CAACCA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125" y="1856019"/>
            <a:ext cx="2381310" cy="4237166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灯片编号占位符 4">
            <a:extLst>
              <a:ext uri="{FF2B5EF4-FFF2-40B4-BE49-F238E27FC236}">
                <a16:creationId xmlns:a16="http://schemas.microsoft.com/office/drawing/2014/main" id="{358DD366-0032-45DF-ADD3-2CB2590205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6630CC72-8CF9-43A8-9CE1-E0865BB67DDD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15</a:t>
            </a:fld>
            <a:endParaRPr lang="zh-CN" altLang="en-US" b="0"/>
          </a:p>
        </p:txBody>
      </p:sp>
      <p:pic>
        <p:nvPicPr>
          <p:cNvPr id="28675" name="Object 4">
            <a:extLst>
              <a:ext uri="{FF2B5EF4-FFF2-40B4-BE49-F238E27FC236}">
                <a16:creationId xmlns:a16="http://schemas.microsoft.com/office/drawing/2014/main" id="{4F04C0CD-4ACD-4AB2-9F6A-D324AC1D7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40013"/>
            <a:ext cx="2376487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灯片编号占位符 5">
            <a:extLst>
              <a:ext uri="{FF2B5EF4-FFF2-40B4-BE49-F238E27FC236}">
                <a16:creationId xmlns:a16="http://schemas.microsoft.com/office/drawing/2014/main" id="{CB7952B3-90F6-4995-8C5A-D1708945B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6F05EC1C-CCDF-4273-95F6-32D24B8E1D97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2</a:t>
            </a:fld>
            <a:endParaRPr lang="zh-CN" altLang="en-US" b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3D618957-C599-462E-AF80-996C7D690FA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67715" y="260780"/>
            <a:ext cx="8492450" cy="720725"/>
          </a:xfrm>
        </p:spPr>
        <p:txBody>
          <a:bodyPr anchor="ctr"/>
          <a:lstStyle/>
          <a:p>
            <a:pPr algn="l" eaLnBrk="1" hangingPunct="1"/>
            <a:r>
              <a:rPr lang="zh-CN" altLang="en-US" sz="3600" b="1" dirty="0">
                <a:latin typeface="SimHei" panose="02010609060101010101" pitchFamily="49" charset="-122"/>
                <a:ea typeface="SimHei" panose="02010609060101010101" pitchFamily="49" charset="-122"/>
              </a:rPr>
              <a:t>课程概述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83A87116-89C3-4475-AEF9-839BC0AEC9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1319213"/>
            <a:ext cx="7772400" cy="4611687"/>
          </a:xfrm>
        </p:spPr>
        <p:txBody>
          <a:bodyPr/>
          <a:lstStyle/>
          <a:p>
            <a:pPr marL="711200" indent="-711200" algn="l" eaLnBrk="1" hangingPunct="1"/>
            <a:r>
              <a:rPr lang="zh-CN" altLang="en-US" sz="2800" b="1" dirty="0">
                <a:ea typeface="黑体" panose="02010609060101010101" pitchFamily="49" charset="-122"/>
              </a:rPr>
              <a:t>提纲</a:t>
            </a:r>
            <a:endParaRPr lang="zh-CN" altLang="en-US" sz="2800" dirty="0"/>
          </a:p>
          <a:p>
            <a:pPr marL="711200" indent="-711200" algn="l" eaLnBrk="1" hangingPunct="1">
              <a:buFontTx/>
              <a:buAutoNum type="arabicPeriod"/>
            </a:pPr>
            <a:r>
              <a:rPr lang="zh-CN" altLang="en-US" sz="2800" b="1" dirty="0"/>
              <a:t>教学目的</a:t>
            </a:r>
          </a:p>
          <a:p>
            <a:pPr marL="711200" indent="-711200" algn="l" eaLnBrk="1" hangingPunct="1">
              <a:buFontTx/>
              <a:buAutoNum type="arabicPeriod"/>
            </a:pPr>
            <a:r>
              <a:rPr lang="zh-CN" altLang="en-US" sz="2800" b="1" dirty="0"/>
              <a:t>关于课程</a:t>
            </a:r>
          </a:p>
          <a:p>
            <a:pPr marL="1168400" lvl="1" indent="-711200" algn="l" eaLnBrk="1" hangingPunct="1"/>
            <a:r>
              <a:rPr lang="zh-CN" altLang="en-US" sz="2800" b="1" dirty="0"/>
              <a:t>  </a:t>
            </a:r>
            <a:r>
              <a:rPr lang="en-US" altLang="zh-CN" sz="2800" b="1" dirty="0"/>
              <a:t>(1) </a:t>
            </a:r>
            <a:r>
              <a:rPr lang="zh-CN" altLang="en-US" sz="2800" b="1" dirty="0"/>
              <a:t>教材</a:t>
            </a:r>
          </a:p>
          <a:p>
            <a:pPr marL="1168400" lvl="1" indent="-711200" algn="l" eaLnBrk="1" hangingPunct="1"/>
            <a:r>
              <a:rPr lang="zh-CN" altLang="en-US" sz="2800" b="1" dirty="0"/>
              <a:t>  </a:t>
            </a:r>
            <a:r>
              <a:rPr lang="en-US" altLang="zh-CN" sz="2800" b="1" dirty="0"/>
              <a:t>(2) </a:t>
            </a:r>
            <a:r>
              <a:rPr lang="zh-CN" altLang="en-US" sz="2800" b="1" dirty="0"/>
              <a:t>教学内容</a:t>
            </a:r>
          </a:p>
          <a:p>
            <a:pPr marL="1168400" lvl="1" indent="-711200" algn="l" eaLnBrk="1" hangingPunct="1"/>
            <a:r>
              <a:rPr lang="zh-CN" altLang="en-US" sz="2800" b="1" dirty="0"/>
              <a:t>  </a:t>
            </a:r>
            <a:r>
              <a:rPr lang="en-US" altLang="zh-CN" sz="2800" b="1" dirty="0"/>
              <a:t>(3) </a:t>
            </a:r>
            <a:r>
              <a:rPr lang="zh-CN" altLang="en-US" sz="2800" b="1" dirty="0"/>
              <a:t>教学计划</a:t>
            </a:r>
          </a:p>
          <a:p>
            <a:pPr marL="1168400" lvl="1" indent="-711200" algn="l" eaLnBrk="1" hangingPunct="1"/>
            <a:r>
              <a:rPr lang="zh-CN" altLang="en-US" sz="2800" b="1" dirty="0"/>
              <a:t>  </a:t>
            </a:r>
            <a:r>
              <a:rPr lang="en-US" altLang="zh-CN" sz="2800" b="1" dirty="0"/>
              <a:t>(4) </a:t>
            </a:r>
            <a:r>
              <a:rPr lang="zh-CN" altLang="en-US" sz="2800" b="1" dirty="0"/>
              <a:t>教学方式</a:t>
            </a:r>
          </a:p>
          <a:p>
            <a:pPr marL="711200" indent="-711200" algn="l" eaLnBrk="1" hangingPunct="1">
              <a:buFontTx/>
              <a:buAutoNum type="arabicPeriod"/>
            </a:pPr>
            <a:r>
              <a:rPr lang="zh-CN" altLang="en-US" sz="2800" b="1" dirty="0"/>
              <a:t>其它</a:t>
            </a:r>
          </a:p>
          <a:p>
            <a:pPr marL="711200" indent="-711200" algn="l" eaLnBrk="1" hangingPunct="1">
              <a:buFontTx/>
              <a:buAutoNum type="arabicPeriod"/>
            </a:pPr>
            <a:endParaRPr lang="zh-CN" altLang="en-US" sz="2800" b="1" dirty="0"/>
          </a:p>
          <a:p>
            <a:pPr marL="711200" indent="-711200" algn="l" eaLnBrk="1" hangingPunct="1">
              <a:buFontTx/>
              <a:buAutoNum type="arabicPeriod"/>
            </a:pPr>
            <a:endParaRPr lang="zh-CN" altLang="en-US" sz="2800" b="1" dirty="0"/>
          </a:p>
          <a:p>
            <a:pPr marL="711200" indent="-711200" algn="l" eaLnBrk="1" hangingPunct="1">
              <a:buFontTx/>
              <a:buAutoNum type="arabicPeriod"/>
            </a:pPr>
            <a:endParaRPr lang="zh-CN" altLang="en-US" sz="2800" dirty="0"/>
          </a:p>
        </p:txBody>
      </p:sp>
      <p:sp>
        <p:nvSpPr>
          <p:cNvPr id="15365" name="灯片编号占位符 1">
            <a:extLst>
              <a:ext uri="{FF2B5EF4-FFF2-40B4-BE49-F238E27FC236}">
                <a16:creationId xmlns:a16="http://schemas.microsoft.com/office/drawing/2014/main" id="{4ACD9A18-8D15-474A-AD54-01B6A1B9F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8B0363CF-117B-49C3-8B6F-C6EEABCD3F2C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2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灯片编号占位符 5">
            <a:extLst>
              <a:ext uri="{FF2B5EF4-FFF2-40B4-BE49-F238E27FC236}">
                <a16:creationId xmlns:a16="http://schemas.microsoft.com/office/drawing/2014/main" id="{D55A8E85-5E33-4C2C-852C-1A467C4F0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9CF7EA97-CB1D-4880-B795-EDE111360066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3</a:t>
            </a:fld>
            <a:endParaRPr lang="zh-CN" altLang="en-US" b="0"/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EFD82F2-BFF8-4D34-9BD2-4F77808DD3C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85800" y="1319213"/>
            <a:ext cx="7772400" cy="4611687"/>
          </a:xfrm>
        </p:spPr>
        <p:txBody>
          <a:bodyPr/>
          <a:lstStyle/>
          <a:p>
            <a:pPr marL="533400" indent="-533400" algn="l" eaLnBrk="1" hangingPunct="1"/>
            <a:r>
              <a:rPr lang="zh-CN" altLang="en-US" sz="2800" b="1" dirty="0">
                <a:ea typeface="黑体" panose="02010609060101010101" pitchFamily="49" charset="-122"/>
              </a:rPr>
              <a:t>问题：为什么要进行课程设计？意义？</a:t>
            </a:r>
          </a:p>
          <a:p>
            <a:pPr marL="990600" lvl="1" indent="-533400" algn="l" eaLnBrk="1" hangingPunct="1">
              <a:buFontTx/>
              <a:buAutoNum type="arabicPeriod"/>
            </a:pPr>
            <a:r>
              <a:rPr lang="zh-CN" altLang="en-US" sz="2800" b="1" dirty="0"/>
              <a:t>巩固和提高，</a:t>
            </a:r>
            <a:r>
              <a:rPr lang="zh-CN" altLang="en-US" sz="2800" b="1" dirty="0">
                <a:solidFill>
                  <a:srgbClr val="FF0000"/>
                </a:solidFill>
              </a:rPr>
              <a:t>程序设计</a:t>
            </a:r>
            <a:r>
              <a:rPr lang="zh-CN" altLang="en-US" sz="2800" b="1" dirty="0"/>
              <a:t>不间断（算法</a:t>
            </a:r>
            <a:r>
              <a:rPr lang="en-US" altLang="zh-CN" sz="2800" b="1" dirty="0"/>
              <a:t>+</a:t>
            </a:r>
            <a:r>
              <a:rPr lang="zh-CN" altLang="en-US" sz="2800" b="1" dirty="0"/>
              <a:t>数据结构）</a:t>
            </a:r>
          </a:p>
          <a:p>
            <a:pPr marL="990600" lvl="1" indent="-533400" algn="l" eaLnBrk="1" hangingPunct="1">
              <a:buFontTx/>
              <a:buAutoNum type="arabicPeriod"/>
            </a:pPr>
            <a:r>
              <a:rPr lang="zh-CN" altLang="en-US" sz="2800" b="1" dirty="0"/>
              <a:t>对较复杂的问题进行</a:t>
            </a:r>
            <a:r>
              <a:rPr lang="zh-CN" altLang="en-US" sz="2800" b="1" dirty="0">
                <a:solidFill>
                  <a:srgbClr val="FF0000"/>
                </a:solidFill>
              </a:rPr>
              <a:t>问题分析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方案求解</a:t>
            </a:r>
            <a:r>
              <a:rPr lang="zh-CN" altLang="en-US" sz="2800" b="1" dirty="0"/>
              <a:t>，提高</a:t>
            </a:r>
            <a:r>
              <a:rPr lang="zh-CN" altLang="en-US" sz="2800" b="1" dirty="0">
                <a:solidFill>
                  <a:srgbClr val="FF0000"/>
                </a:solidFill>
              </a:rPr>
              <a:t>抽象</a:t>
            </a:r>
            <a:r>
              <a:rPr lang="zh-CN" altLang="en-US" sz="2800" b="1" dirty="0"/>
              <a:t>和</a:t>
            </a:r>
            <a:r>
              <a:rPr lang="zh-CN" altLang="en-US" sz="2800" b="1" dirty="0">
                <a:solidFill>
                  <a:srgbClr val="FF0000"/>
                </a:solidFill>
              </a:rPr>
              <a:t>建模</a:t>
            </a:r>
            <a:r>
              <a:rPr lang="zh-CN" altLang="en-US" sz="2800" b="1" dirty="0"/>
              <a:t>的能力，掌握基本的问题求解方法</a:t>
            </a:r>
          </a:p>
          <a:p>
            <a:pPr marL="990600" lvl="1" indent="-533400" algn="l" eaLnBrk="1" hangingPunct="1">
              <a:buFontTx/>
              <a:buAutoNum type="arabicPeriod"/>
            </a:pPr>
            <a:r>
              <a:rPr lang="zh-CN" altLang="en-US" sz="2800" b="1" dirty="0"/>
              <a:t>初步的</a:t>
            </a:r>
            <a:r>
              <a:rPr lang="zh-CN" altLang="en-US" sz="2800" b="1" dirty="0">
                <a:solidFill>
                  <a:srgbClr val="FF0000"/>
                </a:solidFill>
              </a:rPr>
              <a:t>软件工程</a:t>
            </a:r>
            <a:r>
              <a:rPr lang="zh-CN" altLang="en-US" sz="2800" b="1" dirty="0"/>
              <a:t>训练</a:t>
            </a:r>
          </a:p>
          <a:p>
            <a:pPr marL="1447800" lvl="2" indent="-533400" algn="l" eaLnBrk="1" hangingPunct="1">
              <a:buFont typeface="Wingdings" pitchFamily="2" charset="2"/>
              <a:buChar char="p"/>
            </a:pPr>
            <a:r>
              <a:rPr lang="zh-CN" altLang="en-US" sz="2800" b="1" dirty="0"/>
              <a:t>软件工程的过程</a:t>
            </a:r>
          </a:p>
          <a:p>
            <a:pPr marL="1447800" lvl="2" indent="-533400" algn="l" eaLnBrk="1" hangingPunct="1">
              <a:buFont typeface="Wingdings" pitchFamily="2" charset="2"/>
              <a:buChar char="p"/>
            </a:pPr>
            <a:r>
              <a:rPr lang="zh-CN" altLang="en-US" sz="2800" b="1" dirty="0"/>
              <a:t>团队合作的意识和能力</a:t>
            </a:r>
          </a:p>
          <a:p>
            <a:pPr marL="990600" lvl="1" indent="-533400" algn="l" eaLnBrk="1" hangingPunct="1">
              <a:buFont typeface="Arial" panose="020B0604020202020204" pitchFamily="34" charset="0"/>
              <a:buChar char="•"/>
            </a:pPr>
            <a:endParaRPr lang="zh-CN" altLang="en-US" sz="28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FA19F54-A0CD-BD46-B9F6-7A9FFC7064E7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、教学目的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灯片编号占位符 5">
            <a:extLst>
              <a:ext uri="{FF2B5EF4-FFF2-40B4-BE49-F238E27FC236}">
                <a16:creationId xmlns:a16="http://schemas.microsoft.com/office/drawing/2014/main" id="{6E14584F-B2CE-47BE-A500-ABA3EAE0A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72C54383-A9C8-471D-A720-359D708E8F93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4</a:t>
            </a:fld>
            <a:endParaRPr lang="zh-CN" altLang="en-US" b="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377731F2-BB76-4A81-9511-0AEDD0624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19213"/>
            <a:ext cx="7772400" cy="4611687"/>
          </a:xfrm>
          <a:ln>
            <a:miter/>
          </a:ln>
        </p:spPr>
        <p:txBody>
          <a:bodyPr/>
          <a:lstStyle/>
          <a:p>
            <a:pPr marL="533400" indent="-533400" algn="l" eaLnBrk="1" hangingPunct="1">
              <a:defRPr/>
            </a:pPr>
            <a:r>
              <a:rPr lang="zh-CN" altLang="en-US" sz="2800" b="1" noProof="1">
                <a:ea typeface="黑体" panose="02010609060101010101" pitchFamily="1" charset="-122"/>
              </a:rPr>
              <a:t>问题：通过课程设计能够得到什么？目标？</a:t>
            </a:r>
          </a:p>
          <a:p>
            <a:pPr marL="533400" indent="-533400" algn="just" eaLnBrk="1" hangingPunct="1">
              <a:buFontTx/>
              <a:buAutoNum type="arabicPeriod"/>
              <a:defRPr/>
            </a:pPr>
            <a:r>
              <a:rPr lang="en-US" altLang="x-none" sz="2800" b="1" noProof="1"/>
              <a:t>C</a:t>
            </a:r>
            <a:r>
              <a:rPr lang="zh-CN" altLang="en-US" sz="2800" b="1" noProof="1"/>
              <a:t>语言的编程能力的提高；</a:t>
            </a:r>
          </a:p>
          <a:p>
            <a:pPr marL="533400" indent="-533400" algn="just" eaLnBrk="1" hangingPunct="1">
              <a:buFontTx/>
              <a:buAutoNum type="arabicPeriod"/>
              <a:defRPr/>
            </a:pPr>
            <a:r>
              <a:rPr lang="zh-CN" altLang="en-US" sz="2800" b="1" noProof="1"/>
              <a:t>能够用</a:t>
            </a:r>
            <a:r>
              <a:rPr lang="zh-CN" altLang="en-US" sz="2800" b="1" noProof="1">
                <a:solidFill>
                  <a:srgbClr val="FF0000"/>
                </a:solidFill>
              </a:rPr>
              <a:t>计算模型</a:t>
            </a:r>
            <a:r>
              <a:rPr lang="zh-CN" altLang="en-US" sz="2800" b="1" noProof="1"/>
              <a:t>分析、求解某些问题</a:t>
            </a:r>
          </a:p>
          <a:p>
            <a:pPr marL="533400" indent="-533400" algn="just" eaLnBrk="1" hangingPunct="1">
              <a:buFontTx/>
              <a:buAutoNum type="arabicPeriod"/>
              <a:defRPr/>
            </a:pPr>
            <a:r>
              <a:rPr lang="zh-CN" altLang="en-US" sz="2800" b="1" noProof="1"/>
              <a:t>了解传统的软件开发过程（如：瀑布模型），初步</a:t>
            </a:r>
            <a:r>
              <a:rPr lang="zh-CN" altLang="en-US" sz="2800" b="1" noProof="1">
                <a:solidFill>
                  <a:srgbClr val="FF3300"/>
                </a:solidFill>
              </a:rPr>
              <a:t>学习和实践</a:t>
            </a:r>
            <a:r>
              <a:rPr lang="zh-CN" altLang="en-US" sz="2800" b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结构化</a:t>
            </a:r>
            <a:r>
              <a:rPr lang="zh-CN" altLang="en-US" sz="2800" b="1" noProof="1"/>
              <a:t>开发方法和软件工程思想</a:t>
            </a:r>
          </a:p>
          <a:p>
            <a:pPr marL="533400" indent="-533400" algn="just" eaLnBrk="1" hangingPunct="1">
              <a:buFontTx/>
              <a:buAutoNum type="arabicPeriod"/>
              <a:defRPr/>
            </a:pPr>
            <a:r>
              <a:rPr lang="zh-CN" altLang="en-US" sz="2800" b="1" noProof="1"/>
              <a:t>综合运用以前所学程序设计知识解决较复杂的问题，</a:t>
            </a:r>
            <a:r>
              <a:rPr lang="zh-CN" altLang="en-US" sz="2800" b="1" noProof="1">
                <a:solidFill>
                  <a:srgbClr val="FF0000"/>
                </a:solidFill>
              </a:rPr>
              <a:t>问题解决能力</a:t>
            </a:r>
            <a:r>
              <a:rPr lang="zh-CN" altLang="en-US" sz="2800" b="1" noProof="1"/>
              <a:t>的提高</a:t>
            </a:r>
            <a:endParaRPr lang="zh-CN" altLang="en-US" sz="2800" noProof="1"/>
          </a:p>
        </p:txBody>
      </p:sp>
      <p:sp>
        <p:nvSpPr>
          <p:cNvPr id="18437" name="灯片编号占位符 1">
            <a:extLst>
              <a:ext uri="{FF2B5EF4-FFF2-40B4-BE49-F238E27FC236}">
                <a16:creationId xmlns:a16="http://schemas.microsoft.com/office/drawing/2014/main" id="{8BE1E618-88CD-48E4-BED5-A34C2AFE4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90A4CA61-7ED1-4F62-9F79-961DE248B1F9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4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F1A189-F970-2447-94BC-EBC7FBE3A2A1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、教学目的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灯片编号占位符 5">
            <a:extLst>
              <a:ext uri="{FF2B5EF4-FFF2-40B4-BE49-F238E27FC236}">
                <a16:creationId xmlns:a16="http://schemas.microsoft.com/office/drawing/2014/main" id="{DD7C6EC9-12C8-49ED-9C89-E476D96E86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7F909D99-7C06-4319-B43B-068EE2FE51DA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5</a:t>
            </a:fld>
            <a:endParaRPr lang="zh-CN" altLang="en-US" b="0"/>
          </a:p>
        </p:txBody>
      </p:sp>
      <p:sp>
        <p:nvSpPr>
          <p:cNvPr id="19459" name="Rectangle 5">
            <a:extLst>
              <a:ext uri="{FF2B5EF4-FFF2-40B4-BE49-F238E27FC236}">
                <a16:creationId xmlns:a16="http://schemas.microsoft.com/office/drawing/2014/main" id="{80B72738-69A6-4613-BB5B-880B9A3359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27088" y="1916113"/>
            <a:ext cx="7700962" cy="576262"/>
          </a:xfrm>
        </p:spPr>
        <p:txBody>
          <a:bodyPr lIns="92075" tIns="46038" rIns="92075" bIns="46038"/>
          <a:lstStyle/>
          <a:p>
            <a:pPr algn="l" eaLnBrk="1" hangingPunct="1"/>
            <a:r>
              <a:rPr lang="zh-CN" altLang="en-US" sz="2800" b="1"/>
              <a:t>课程名称：</a:t>
            </a:r>
          </a:p>
          <a:p>
            <a:pPr eaLnBrk="1" hangingPunct="1"/>
            <a:endParaRPr lang="zh-CN" altLang="en-US" sz="2800" b="1"/>
          </a:p>
        </p:txBody>
      </p:sp>
      <p:sp>
        <p:nvSpPr>
          <p:cNvPr id="8196" name="Text Box 8">
            <a:extLst>
              <a:ext uri="{FF2B5EF4-FFF2-40B4-BE49-F238E27FC236}">
                <a16:creationId xmlns:a16="http://schemas.microsoft.com/office/drawing/2014/main" id="{33116BE2-8B20-49A3-A7A8-E0EEDA607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924175"/>
            <a:ext cx="7848600" cy="295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教材：上学期使用的教材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1.《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计算机导论与程序设计基础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》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		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北京邮电大学出版社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2. 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《C</a:t>
            </a: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Primer Plus(第5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/6</a:t>
            </a: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版)</a:t>
            </a:r>
            <a:r>
              <a:rPr lang="en-US" altLang="zh-CN" dirty="0">
                <a:latin typeface="Times New Roman" panose="02020603050405020304" pitchFamily="18" charset="0"/>
                <a:sym typeface="Arial" panose="020B0604020202020204" pitchFamily="34" charset="0"/>
              </a:rPr>
              <a:t>》</a:t>
            </a: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中文版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sym typeface="Arial" panose="020B0604020202020204" pitchFamily="34" charset="0"/>
              </a:rPr>
              <a:t>                人民邮电出版社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Text Box 9">
            <a:extLst>
              <a:ext uri="{FF2B5EF4-FFF2-40B4-BE49-F238E27FC236}">
                <a16:creationId xmlns:a16="http://schemas.microsoft.com/office/drawing/2014/main" id="{28CF9EA6-CB96-41B2-9A89-D37979EB5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1916113"/>
            <a:ext cx="63373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计算导论与程序设计</a:t>
            </a:r>
            <a:r>
              <a:rPr lang="zh-CN" altLang="en-US" sz="3000" dirty="0">
                <a:solidFill>
                  <a:srgbClr val="000000"/>
                </a:solidFill>
                <a:latin typeface="Times New Roman" panose="02020603050405020304" pitchFamily="18" charset="0"/>
              </a:rPr>
              <a:t>课程设计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》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DBA753D-9244-BC41-8189-5E40131DB843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、关于课程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灯片编号占位符 6">
            <a:extLst>
              <a:ext uri="{FF2B5EF4-FFF2-40B4-BE49-F238E27FC236}">
                <a16:creationId xmlns:a16="http://schemas.microsoft.com/office/drawing/2014/main" id="{BED8090F-A761-4A5F-855A-B6D9699A49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659855E8-0F1E-4023-8FF6-05A8502230A3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6</a:t>
            </a:fld>
            <a:endParaRPr lang="zh-CN" altLang="en-US" b="0"/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393252C4-2453-4EF6-A2C1-F6E21EAB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313" y="1917700"/>
            <a:ext cx="8061325" cy="3748088"/>
          </a:xfrm>
          <a:ln>
            <a:miter/>
          </a:ln>
        </p:spPr>
        <p:txBody>
          <a:bodyPr lIns="92075" tIns="46038" rIns="92075" bIns="46038"/>
          <a:lstStyle/>
          <a:p>
            <a:pPr marL="457200" indent="-457200" algn="l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x-none" sz="2400" b="1" noProof="1"/>
              <a:t>《</a:t>
            </a:r>
            <a:r>
              <a:rPr lang="en-US" altLang="x-none" sz="2400" noProof="1">
                <a:sym typeface="Arial" panose="020B0604020202020204" pitchFamily="34" charset="0"/>
              </a:rPr>
              <a:t>C</a:t>
            </a:r>
            <a:r>
              <a:rPr lang="zh-CN" altLang="en-US" sz="2400" noProof="1">
                <a:sym typeface="Arial" panose="020B0604020202020204" pitchFamily="34" charset="0"/>
              </a:rPr>
              <a:t>Primer Plus(第5</a:t>
            </a:r>
            <a:r>
              <a:rPr lang="en-US" altLang="zh-CN" sz="2400" noProof="1">
                <a:sym typeface="Arial" panose="020B0604020202020204" pitchFamily="34" charset="0"/>
              </a:rPr>
              <a:t>/6</a:t>
            </a:r>
            <a:r>
              <a:rPr lang="zh-CN" altLang="en-US" sz="2400" noProof="1">
                <a:sym typeface="Arial" panose="020B0604020202020204" pitchFamily="34" charset="0"/>
              </a:rPr>
              <a:t>版)</a:t>
            </a:r>
            <a:r>
              <a:rPr lang="en-US" altLang="x-none" sz="2400" b="1" noProof="1"/>
              <a:t>》</a:t>
            </a:r>
            <a:r>
              <a:rPr lang="zh-CN" altLang="en-US" sz="2400" b="1" noProof="1"/>
              <a:t>第</a:t>
            </a:r>
            <a:r>
              <a:rPr lang="en-US" altLang="x-none" sz="2400" b="1" noProof="1"/>
              <a:t>17</a:t>
            </a:r>
            <a:r>
              <a:rPr lang="zh-CN" altLang="en-US" sz="2400" b="1" noProof="1"/>
              <a:t>章 高级数据表示</a:t>
            </a:r>
            <a:r>
              <a:rPr lang="en-US" altLang="zh-CN" sz="2400" b="1" noProof="1"/>
              <a:t>(</a:t>
            </a:r>
            <a:r>
              <a:rPr lang="zh-CN" altLang="en-US" sz="2400" b="1" noProof="1"/>
              <a:t>链表</a:t>
            </a:r>
            <a:r>
              <a:rPr lang="en-US" altLang="zh-CN" sz="2400" b="1" noProof="1"/>
              <a:t>)</a:t>
            </a:r>
          </a:p>
          <a:p>
            <a:pPr marL="457200" indent="-457200" algn="l" eaLnBrk="1" hangingPunct="1">
              <a:lnSpc>
                <a:spcPct val="150000"/>
              </a:lnSpc>
              <a:spcBef>
                <a:spcPct val="0"/>
              </a:spcBef>
              <a:buFontTx/>
              <a:buAutoNum type="arabicPeriod"/>
              <a:defRPr/>
            </a:pPr>
            <a:r>
              <a:rPr lang="en-US" altLang="x-none" sz="2400" b="1" noProof="1"/>
              <a:t>《</a:t>
            </a:r>
            <a:r>
              <a:rPr lang="en-US" altLang="x-none" sz="2400" noProof="1">
                <a:sym typeface="Arial" panose="020B0604020202020204" pitchFamily="34" charset="0"/>
              </a:rPr>
              <a:t>C</a:t>
            </a:r>
            <a:r>
              <a:rPr lang="zh-CN" altLang="en-US" sz="2400" noProof="1">
                <a:sym typeface="Arial" panose="020B0604020202020204" pitchFamily="34" charset="0"/>
              </a:rPr>
              <a:t>Primer Plus(第5</a:t>
            </a:r>
            <a:r>
              <a:rPr lang="en-US" altLang="zh-CN" sz="2400" noProof="1">
                <a:sym typeface="Arial" panose="020B0604020202020204" pitchFamily="34" charset="0"/>
              </a:rPr>
              <a:t>/6</a:t>
            </a:r>
            <a:r>
              <a:rPr lang="zh-CN" altLang="en-US" sz="2400" noProof="1">
                <a:sym typeface="Arial" panose="020B0604020202020204" pitchFamily="34" charset="0"/>
              </a:rPr>
              <a:t>版)</a:t>
            </a:r>
            <a:r>
              <a:rPr lang="en-US" altLang="x-none" sz="2400" b="1" noProof="1"/>
              <a:t>》</a:t>
            </a:r>
            <a:r>
              <a:rPr lang="zh-CN" altLang="en-US" sz="2400" b="1" noProof="1"/>
              <a:t>第</a:t>
            </a:r>
            <a:r>
              <a:rPr lang="en-US" altLang="x-none" sz="2400" b="1" noProof="1"/>
              <a:t>13</a:t>
            </a:r>
            <a:r>
              <a:rPr lang="zh-CN" altLang="en-US" sz="2400" b="1" noProof="1"/>
              <a:t>章 文件输入</a:t>
            </a:r>
            <a:r>
              <a:rPr lang="en-US" altLang="zh-CN" sz="2400" b="1" noProof="1"/>
              <a:t>/</a:t>
            </a:r>
            <a:r>
              <a:rPr lang="zh-CN" altLang="en-US" sz="2400" b="1" noProof="1"/>
              <a:t>输出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x-none" sz="2400" b="1" noProof="1"/>
              <a:t>3. 《</a:t>
            </a:r>
            <a:r>
              <a:rPr lang="zh-CN" altLang="en-US" sz="2400" b="1" noProof="1"/>
              <a:t>计算机导论与程序设计基础</a:t>
            </a:r>
            <a:r>
              <a:rPr lang="en-US" altLang="x-none" sz="2400" b="1" noProof="1"/>
              <a:t>》</a:t>
            </a:r>
            <a:r>
              <a:rPr lang="zh-CN" altLang="en-US" sz="2400" b="1" noProof="1"/>
              <a:t>第二篇 应用有限状态自动机模型解题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x-none" sz="2400" b="1" noProof="1"/>
              <a:t>4.《</a:t>
            </a:r>
            <a:r>
              <a:rPr lang="en-US" altLang="x-none" sz="2400" noProof="1">
                <a:sym typeface="Arial" panose="020B0604020202020204" pitchFamily="34" charset="0"/>
              </a:rPr>
              <a:t>C</a:t>
            </a:r>
            <a:r>
              <a:rPr lang="zh-CN" altLang="en-US" sz="2400" noProof="1">
                <a:sym typeface="Arial" panose="020B0604020202020204" pitchFamily="34" charset="0"/>
              </a:rPr>
              <a:t>Primer Plus(第5</a:t>
            </a:r>
            <a:r>
              <a:rPr lang="en-US" altLang="zh-CN" sz="2400" noProof="1">
                <a:sym typeface="Arial" panose="020B0604020202020204" pitchFamily="34" charset="0"/>
              </a:rPr>
              <a:t>/6</a:t>
            </a:r>
            <a:r>
              <a:rPr lang="zh-CN" altLang="en-US" sz="2400" noProof="1">
                <a:sym typeface="Arial" panose="020B0604020202020204" pitchFamily="34" charset="0"/>
              </a:rPr>
              <a:t>版)</a:t>
            </a:r>
            <a:r>
              <a:rPr lang="en-US" altLang="x-none" sz="2400" b="1" noProof="1"/>
              <a:t>》</a:t>
            </a:r>
            <a:r>
              <a:rPr lang="zh-CN" altLang="en-US" sz="2400" b="1" noProof="1"/>
              <a:t>第</a:t>
            </a:r>
            <a:r>
              <a:rPr lang="en-US" altLang="x-none" sz="2400" b="1" noProof="1"/>
              <a:t>5</a:t>
            </a:r>
            <a:r>
              <a:rPr lang="zh-CN" altLang="en-US" sz="2400" b="1" noProof="1"/>
              <a:t>章 函数中 变量的存储类别、内部函数和外部函数</a:t>
            </a:r>
          </a:p>
          <a:p>
            <a:pPr algn="l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400" b="1" noProof="1"/>
              <a:t>5. </a:t>
            </a:r>
            <a:r>
              <a:rPr lang="en-US" altLang="x-none" sz="2400" b="1" noProof="1">
                <a:solidFill>
                  <a:srgbClr val="000000"/>
                </a:solidFill>
                <a:latin typeface="Times New Roman" panose="02020603050405020304" pitchFamily="2" charset="0"/>
                <a:sym typeface="Times New Roman" panose="02020603050405020304" pitchFamily="2" charset="0"/>
              </a:rPr>
              <a:t>《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pitchFamily="2" charset="0"/>
                <a:sym typeface="Times New Roman" panose="02020603050405020304" pitchFamily="2" charset="0"/>
              </a:rPr>
              <a:t>程序设计（</a:t>
            </a:r>
            <a:r>
              <a:rPr lang="en-US" altLang="x-none" sz="2400" b="1" noProof="1">
                <a:solidFill>
                  <a:srgbClr val="000000"/>
                </a:solidFill>
                <a:latin typeface="Times New Roman" panose="02020603050405020304" pitchFamily="2" charset="0"/>
                <a:sym typeface="Times New Roman" panose="02020603050405020304" pitchFamily="2" charset="0"/>
              </a:rPr>
              <a:t>C</a:t>
            </a:r>
            <a:r>
              <a:rPr lang="zh-CN" altLang="en-US" sz="2400" b="1" noProof="1">
                <a:solidFill>
                  <a:srgbClr val="000000"/>
                </a:solidFill>
                <a:latin typeface="Times New Roman" panose="02020603050405020304" pitchFamily="2" charset="0"/>
                <a:sym typeface="Times New Roman" panose="02020603050405020304" pitchFamily="2" charset="0"/>
              </a:rPr>
              <a:t>语言）实验指导</a:t>
            </a:r>
            <a:r>
              <a:rPr lang="en-US" altLang="x-none" sz="2400" b="1" noProof="1">
                <a:solidFill>
                  <a:srgbClr val="000000"/>
                </a:solidFill>
                <a:latin typeface="Times New Roman" panose="02020603050405020304" pitchFamily="2" charset="0"/>
                <a:sym typeface="Times New Roman" panose="02020603050405020304" pitchFamily="2" charset="0"/>
              </a:rPr>
              <a:t>》</a:t>
            </a:r>
            <a:r>
              <a:rPr lang="zh-CN" altLang="x-none" sz="2400" b="1" noProof="1">
                <a:solidFill>
                  <a:srgbClr val="000000"/>
                </a:solidFill>
                <a:latin typeface="Times New Roman" panose="02020603050405020304" pitchFamily="2" charset="0"/>
                <a:sym typeface="Times New Roman" panose="02020603050405020304" pitchFamily="2" charset="0"/>
              </a:rPr>
              <a:t>第二部分</a:t>
            </a:r>
            <a:r>
              <a:rPr lang="zh-CN" altLang="x-none" sz="2400" noProof="1">
                <a:solidFill>
                  <a:srgbClr val="000000"/>
                </a:solidFill>
                <a:latin typeface="Times New Roman" panose="02020603050405020304" pitchFamily="2" charset="0"/>
                <a:sym typeface="Times New Roman" panose="02020603050405020304" pitchFamily="2" charset="0"/>
              </a:rPr>
              <a:t> </a:t>
            </a:r>
            <a:r>
              <a:rPr lang="zh-CN" altLang="en-US" sz="2400" b="1" noProof="1"/>
              <a:t>软件工程初步（包括</a:t>
            </a:r>
            <a:r>
              <a:rPr lang="en-US" altLang="x-none" sz="2400" b="1" noProof="1"/>
              <a:t>C</a:t>
            </a:r>
            <a:r>
              <a:rPr lang="zh-CN" altLang="en-US" sz="2400" b="1" noProof="1"/>
              <a:t>语言如何模块化软件）</a:t>
            </a:r>
          </a:p>
          <a:p>
            <a:pPr marL="457200" indent="-457200" algn="l" eaLnBrk="1" hangingPunct="1">
              <a:lnSpc>
                <a:spcPct val="150000"/>
              </a:lnSpc>
              <a:spcBef>
                <a:spcPct val="0"/>
              </a:spcBef>
              <a:defRPr/>
            </a:pPr>
            <a:endParaRPr lang="zh-CN" altLang="en-US" sz="2400" noProof="1"/>
          </a:p>
        </p:txBody>
      </p:sp>
      <p:sp>
        <p:nvSpPr>
          <p:cNvPr id="20484" name="Rectangle 6">
            <a:extLst>
              <a:ext uri="{FF2B5EF4-FFF2-40B4-BE49-F238E27FC236}">
                <a16:creationId xmlns:a16="http://schemas.microsoft.com/office/drawing/2014/main" id="{8847320A-FA61-40E0-B396-92E126B74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7772400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marL="457200" indent="-457200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zh-CN" altLang="en-US" sz="32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教学内容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0486" name="灯片编号占位符 1">
            <a:extLst>
              <a:ext uri="{FF2B5EF4-FFF2-40B4-BE49-F238E27FC236}">
                <a16:creationId xmlns:a16="http://schemas.microsoft.com/office/drawing/2014/main" id="{1926DC00-0331-47EA-BDF9-AD60D28A1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96EB58F6-6297-4167-AF42-14EDCEE6D2B4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6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B65A239-8583-0546-9CF3-8A1943ECD3EA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、关于课程</a:t>
            </a: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10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13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灯片编号占位符 5">
            <a:extLst>
              <a:ext uri="{FF2B5EF4-FFF2-40B4-BE49-F238E27FC236}">
                <a16:creationId xmlns:a16="http://schemas.microsoft.com/office/drawing/2014/main" id="{D7442772-D80C-4752-8FA1-628A76509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9075A268-C4BB-460B-8E77-E5C14A1B3445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7</a:t>
            </a:fld>
            <a:endParaRPr lang="zh-CN" altLang="en-US" b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6AD66B0-95BA-4540-B06C-8E969ADF95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319213"/>
            <a:ext cx="7772400" cy="4611687"/>
          </a:xfrm>
          <a:ln>
            <a:miter/>
          </a:ln>
        </p:spPr>
        <p:txBody>
          <a:bodyPr/>
          <a:lstStyle/>
          <a:p>
            <a:pPr algn="l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noProof="1"/>
              <a:t>6</a:t>
            </a:r>
            <a:r>
              <a:rPr lang="en-US" altLang="x-none" sz="2400" b="1" noProof="1"/>
              <a:t>. </a:t>
            </a:r>
            <a:r>
              <a:rPr lang="zh-CN" altLang="en-US" sz="2400" b="1" noProof="1"/>
              <a:t>程序设计实践</a:t>
            </a:r>
          </a:p>
          <a:p>
            <a:pPr marL="914400" lvl="1" indent="-457200" algn="l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noProof="1"/>
              <a:t>题目：</a:t>
            </a:r>
          </a:p>
          <a:p>
            <a:pPr marL="914400" lvl="1" indent="-457200" algn="l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noProof="1">
                <a:solidFill>
                  <a:schemeClr val="accent6">
                    <a:lumMod val="60000"/>
                    <a:lumOff val="40000"/>
                  </a:schemeClr>
                </a:solidFill>
                <a:sym typeface="+mn-ea"/>
              </a:rPr>
              <a:t>（具体任务要求待发布）</a:t>
            </a:r>
          </a:p>
          <a:p>
            <a:pPr marL="914400" lvl="1" indent="-457200" algn="l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noProof="1"/>
              <a:t> 初步感受建立模型对问题求解的作用；</a:t>
            </a:r>
          </a:p>
          <a:p>
            <a:pPr marL="914400" lvl="1" indent="-457200" algn="l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noProof="1"/>
              <a:t> 进一步运用和巩固上学期程序设计所学知识：</a:t>
            </a:r>
            <a:endParaRPr lang="en-US" altLang="zh-CN" sz="2400" b="1" noProof="1"/>
          </a:p>
          <a:p>
            <a:pPr marL="914400" lvl="1" indent="-457200" algn="l" eaLnBrk="1" hangingPunct="1">
              <a:lnSpc>
                <a:spcPct val="150000"/>
              </a:lnSpc>
              <a:spcBef>
                <a:spcPct val="0"/>
              </a:spcBef>
              <a:defRPr/>
            </a:pPr>
            <a:r>
              <a:rPr lang="zh-CN" altLang="en-US" sz="2400" b="1" noProof="1">
                <a:solidFill>
                  <a:srgbClr val="FF0000"/>
                </a:solidFill>
              </a:rPr>
              <a:t> 三种基本结构、数组、链表、结构、文件等。</a:t>
            </a:r>
          </a:p>
          <a:p>
            <a:pPr algn="l" eaLnBrk="1" hangingPunct="1">
              <a:spcBef>
                <a:spcPct val="0"/>
              </a:spcBef>
              <a:defRPr/>
            </a:pPr>
            <a:endParaRPr lang="zh-CN" altLang="en-US" sz="2400" b="1" noProof="1"/>
          </a:p>
          <a:p>
            <a:pPr algn="l" eaLnBrk="1" hangingPunct="1">
              <a:spcBef>
                <a:spcPct val="0"/>
              </a:spcBef>
              <a:defRPr/>
            </a:pPr>
            <a:endParaRPr lang="zh-CN" altLang="en-US" sz="2400" noProof="1"/>
          </a:p>
        </p:txBody>
      </p:sp>
      <p:sp>
        <p:nvSpPr>
          <p:cNvPr id="21509" name="灯片编号占位符 1">
            <a:extLst>
              <a:ext uri="{FF2B5EF4-FFF2-40B4-BE49-F238E27FC236}">
                <a16:creationId xmlns:a16="http://schemas.microsoft.com/office/drawing/2014/main" id="{D6F7E7BC-DECE-4F44-90D2-FF9D20E32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0B99697E-8040-4826-BB7B-5B93F15C6E69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7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E06F51-8B5A-644B-83A2-289F3F03AA86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、关于课程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>
            <a:extLst>
              <a:ext uri="{FF2B5EF4-FFF2-40B4-BE49-F238E27FC236}">
                <a16:creationId xmlns:a16="http://schemas.microsoft.com/office/drawing/2014/main" id="{C3DDF2D5-0E78-43FD-9784-FEFA62F55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815" y="1412860"/>
            <a:ext cx="8350250" cy="4608320"/>
          </a:xfrm>
          <a:ln>
            <a:miter/>
          </a:ln>
        </p:spPr>
        <p:txBody>
          <a:bodyPr/>
          <a:lstStyle/>
          <a:p>
            <a:pPr algn="l">
              <a:defRPr/>
            </a:pPr>
            <a:r>
              <a:rPr lang="zh-CN" altLang="en-US" sz="2800" b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程序设计语言基本成分</a:t>
            </a:r>
            <a:r>
              <a:rPr lang="zh-CN" altLang="en-US" sz="2800" b="1" noProof="1"/>
              <a:t>：数据类型、常量、变量、表达式、语句、函数</a:t>
            </a:r>
            <a:endParaRPr lang="en-US" altLang="x-none" sz="2800" b="1" noProof="1"/>
          </a:p>
          <a:p>
            <a:pPr algn="l">
              <a:defRPr/>
            </a:pPr>
            <a:r>
              <a:rPr lang="zh-CN" altLang="en-US" sz="2800" b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三种基本结构</a:t>
            </a:r>
            <a:r>
              <a:rPr lang="zh-CN" altLang="en-US" sz="2800" b="1" noProof="1"/>
              <a:t>：顺序、选择（</a:t>
            </a:r>
            <a:r>
              <a:rPr lang="en-US" altLang="x-none" sz="2800" b="1" noProof="1"/>
              <a:t>if-else</a:t>
            </a:r>
            <a:r>
              <a:rPr lang="zh-CN" altLang="en-US" sz="2800" b="1" noProof="1"/>
              <a:t>、</a:t>
            </a:r>
            <a:r>
              <a:rPr lang="en-US" altLang="x-none" sz="2800" b="1" noProof="1"/>
              <a:t>switch</a:t>
            </a:r>
            <a:r>
              <a:rPr lang="zh-CN" altLang="en-US" sz="2800" b="1" noProof="1"/>
              <a:t>）、循环</a:t>
            </a:r>
            <a:r>
              <a:rPr lang="en-US" altLang="x-none" sz="2800" b="1" noProof="1"/>
              <a:t>(while,do-while, for)</a:t>
            </a:r>
            <a:endParaRPr lang="zh-CN" altLang="en-US" sz="2800" b="1" noProof="1"/>
          </a:p>
          <a:p>
            <a:pPr algn="l">
              <a:defRPr/>
            </a:pPr>
            <a:r>
              <a:rPr lang="zh-CN" altLang="en-US" sz="2800" b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结构化程序设计方法</a:t>
            </a:r>
            <a:r>
              <a:rPr lang="zh-CN" altLang="en-US" sz="2800" b="1" noProof="1"/>
              <a:t>：</a:t>
            </a:r>
            <a:endParaRPr lang="en-US" altLang="x-none" sz="2800" b="1" noProof="1"/>
          </a:p>
          <a:p>
            <a:pPr marL="457200" lvl="1" algn="l">
              <a:defRPr/>
            </a:pPr>
            <a:r>
              <a:rPr lang="zh-CN" altLang="en-US" sz="2800" b="1" noProof="1"/>
              <a:t>自顶向下、逐步细化</a:t>
            </a:r>
            <a:endParaRPr lang="en-US" altLang="x-none" sz="2800" b="1" noProof="1"/>
          </a:p>
          <a:p>
            <a:pPr marL="457200" lvl="1" algn="l">
              <a:defRPr/>
            </a:pPr>
            <a:r>
              <a:rPr lang="zh-CN" altLang="en-US" sz="2800" b="1" noProof="1"/>
              <a:t>结构化编码</a:t>
            </a:r>
            <a:endParaRPr lang="en-US" altLang="x-none" sz="2800" b="1" noProof="1"/>
          </a:p>
          <a:p>
            <a:pPr marL="457200" lvl="1" algn="l">
              <a:defRPr/>
            </a:pPr>
            <a:r>
              <a:rPr lang="zh-CN" altLang="en-US" sz="2800" b="1" noProof="1"/>
              <a:t>模块化设计</a:t>
            </a:r>
            <a:endParaRPr lang="en-US" altLang="x-none" sz="2800" b="1" noProof="1"/>
          </a:p>
          <a:p>
            <a:pPr algn="l">
              <a:defRPr/>
            </a:pPr>
            <a:r>
              <a:rPr lang="zh-CN" altLang="en-US" sz="2800" b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算法</a:t>
            </a:r>
            <a:r>
              <a:rPr lang="zh-CN" altLang="en-US" sz="2800" b="1" noProof="1"/>
              <a:t>：穷举法、递归</a:t>
            </a:r>
          </a:p>
        </p:txBody>
      </p: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D64725DA-7015-4100-A51B-6D4C9F5D1E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D75D262D-7C5A-4690-AEA1-D1263DC0F253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8</a:t>
            </a:fld>
            <a:endParaRPr lang="zh-CN" altLang="en-US"/>
          </a:p>
        </p:txBody>
      </p:sp>
      <p:sp>
        <p:nvSpPr>
          <p:cNvPr id="22533" name="灯片编号占位符 1">
            <a:extLst>
              <a:ext uri="{FF2B5EF4-FFF2-40B4-BE49-F238E27FC236}">
                <a16:creationId xmlns:a16="http://schemas.microsoft.com/office/drawing/2014/main" id="{3CC52DD2-7914-4797-A82A-DE2B17DE9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65000"/>
              <a:buFont typeface="Wingdings" panose="05000000000000000000" pitchFamily="2" charset="2"/>
              <a:buChar char="»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fld id="{EFFB1C6B-98D1-4341-8E00-A1E70B6CE66F}" type="slidenum">
              <a:rPr lang="zh-CN" altLang="en-US" sz="1400">
                <a:latin typeface="Times New Roman" panose="02020603050405020304" pitchFamily="18" charset="0"/>
              </a:rPr>
              <a:pPr algn="r" eaLnBrk="1" hangingPunct="1">
                <a:spcBef>
                  <a:spcPct val="50000"/>
                </a:spcBef>
                <a:buFontTx/>
                <a:buNone/>
              </a:pPr>
              <a:t>8</a:t>
            </a:fld>
            <a:endParaRPr lang="zh-CN" altLang="en-US" sz="1400">
              <a:latin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2ACC734-238B-324A-9B53-416B6C2E45BD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、回顾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>
            <a:extLst>
              <a:ext uri="{FF2B5EF4-FFF2-40B4-BE49-F238E27FC236}">
                <a16:creationId xmlns:a16="http://schemas.microsoft.com/office/drawing/2014/main" id="{18BD01C7-8599-4A25-8480-6E7447AFD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88" y="1331913"/>
            <a:ext cx="8350250" cy="5526087"/>
          </a:xfrm>
          <a:ln>
            <a:miter/>
          </a:ln>
        </p:spPr>
        <p:txBody>
          <a:bodyPr/>
          <a:lstStyle/>
          <a:p>
            <a:pPr algn="l">
              <a:defRPr/>
            </a:pPr>
            <a:r>
              <a:rPr lang="zh-CN" altLang="en-US" sz="2800" b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向量的存储</a:t>
            </a:r>
            <a:r>
              <a:rPr lang="zh-CN" altLang="en-US" sz="2800" b="1" noProof="1"/>
              <a:t>：一维数组</a:t>
            </a:r>
            <a:endParaRPr lang="en-US" altLang="x-none" sz="2800" b="1" noProof="1"/>
          </a:p>
          <a:p>
            <a:pPr algn="l">
              <a:defRPr/>
            </a:pPr>
            <a:r>
              <a:rPr lang="zh-CN" altLang="en-US" sz="2800" b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矩阵的存储</a:t>
            </a:r>
            <a:r>
              <a:rPr lang="zh-CN" altLang="en-US" sz="2800" b="1" noProof="1"/>
              <a:t>：二维数组</a:t>
            </a:r>
            <a:endParaRPr lang="en-US" altLang="x-none" sz="2800" b="1" noProof="1"/>
          </a:p>
          <a:p>
            <a:pPr algn="l">
              <a:defRPr/>
            </a:pPr>
            <a:r>
              <a:rPr lang="zh-CN" altLang="en-US" sz="2800" b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指针</a:t>
            </a:r>
            <a:r>
              <a:rPr lang="zh-CN" altLang="en-US" sz="2800" b="1" noProof="1"/>
              <a:t>：模拟传引用调用、操作动态内存</a:t>
            </a:r>
            <a:endParaRPr lang="en-US" altLang="x-none" sz="2800" b="1" noProof="1"/>
          </a:p>
          <a:p>
            <a:pPr algn="l">
              <a:defRPr/>
            </a:pPr>
            <a:r>
              <a:rPr lang="zh-CN" altLang="en-US" sz="2800" b="1" noProof="1">
                <a:solidFill>
                  <a:schemeClr val="accent6">
                    <a:lumMod val="60000"/>
                    <a:lumOff val="40000"/>
                  </a:schemeClr>
                </a:solidFill>
              </a:rPr>
              <a:t>自定义数据类型</a:t>
            </a:r>
            <a:r>
              <a:rPr lang="zh-CN" altLang="en-US" sz="2800" b="1" noProof="1"/>
              <a:t>：结构、枚举</a:t>
            </a:r>
          </a:p>
          <a:p>
            <a:pPr algn="l">
              <a:defRPr/>
            </a:pPr>
            <a:endParaRPr lang="en-US" altLang="x-none" sz="2800" b="1" noProof="1"/>
          </a:p>
          <a:p>
            <a:pPr algn="l">
              <a:defRPr/>
            </a:pPr>
            <a:r>
              <a:rPr lang="zh-CN" altLang="en-US" sz="2800" b="1" noProof="1"/>
              <a:t>后续需要学习：链表、文件</a:t>
            </a:r>
            <a:endParaRPr lang="en-US" altLang="x-none" sz="2800" b="1" noProof="1"/>
          </a:p>
          <a:p>
            <a:pPr algn="l">
              <a:defRPr/>
            </a:pPr>
            <a:endParaRPr lang="zh-CN" altLang="en-US" sz="2800" b="1" noProof="1"/>
          </a:p>
        </p:txBody>
      </p:sp>
      <p:sp>
        <p:nvSpPr>
          <p:cNvPr id="2" name="灯片编号占位符 2">
            <a:extLst>
              <a:ext uri="{FF2B5EF4-FFF2-40B4-BE49-F238E27FC236}">
                <a16:creationId xmlns:a16="http://schemas.microsoft.com/office/drawing/2014/main" id="{30BECCBF-0094-4E89-9F2B-8865BE473F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/>
        <p:txBody>
          <a:bodyPr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defRPr/>
            </a:pPr>
            <a:fld id="{6FABBDFC-FC22-4A64-82B7-2700FB87E079}" type="slidenum">
              <a:rPr lang="zh-CN" altLang="en-US" dirty="0" smtClean="0"/>
              <a:pPr>
                <a:spcBef>
                  <a:spcPct val="0"/>
                </a:spcBef>
                <a:defRPr/>
              </a:pPr>
              <a:t>9</a:t>
            </a:fld>
            <a:endParaRPr lang="zh-CN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75DE1ED-9469-4749-9C60-831E4788A5EE}"/>
              </a:ext>
            </a:extLst>
          </p:cNvPr>
          <p:cNvSpPr txBox="1">
            <a:spLocks noChangeArrowheads="1"/>
          </p:cNvSpPr>
          <p:nvPr/>
        </p:nvSpPr>
        <p:spPr>
          <a:xfrm>
            <a:off x="467715" y="260780"/>
            <a:ext cx="8492450" cy="720725"/>
          </a:xfrm>
          <a:prstGeom prst="rect">
            <a:avLst/>
          </a:prstGeom>
        </p:spPr>
        <p:txBody>
          <a:bodyPr anchor="ctr"/>
          <a:lstStyle>
            <a:lvl1pPr algn="ctr" defTabSz="0" rtl="0" eaLnBrk="0" fontAlgn="base" hangingPunct="0">
              <a:spcBef>
                <a:spcPct val="0"/>
              </a:spcBef>
              <a:spcAft>
                <a:spcPct val="0"/>
              </a:spcAft>
              <a:defRPr sz="4500" kern="1200">
                <a:solidFill>
                  <a:srgbClr val="FF3300"/>
                </a:solidFill>
                <a:latin typeface="+mj-lt"/>
                <a:ea typeface="+mj-ea"/>
                <a:cs typeface="+mj-cs"/>
                <a:sym typeface="Times New Roman" panose="02020603050405020304" pitchFamily="18" charset="0"/>
              </a:defRPr>
            </a:lvl1pPr>
            <a:lvl2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2pPr>
            <a:lvl3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3pPr>
            <a:lvl4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4pPr>
            <a:lvl5pPr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5pPr>
            <a:lvl6pPr marL="4572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6pPr>
            <a:lvl7pPr marL="9144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7pPr>
            <a:lvl8pPr marL="13716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8pPr>
            <a:lvl9pPr marL="1828800" algn="r" defTabSz="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3300"/>
                </a:solidFill>
                <a:latin typeface="Arial" panose="020B0604020202020204" pitchFamily="34" charset="0"/>
                <a:ea typeface="宋体" panose="02010600030101010101" pitchFamily="2" charset="-122"/>
                <a:sym typeface="Times New Roman" panose="02020603050405020304" pitchFamily="18" charset="0"/>
              </a:defRPr>
            </a:lvl9pPr>
          </a:lstStyle>
          <a:p>
            <a:pPr algn="l" eaLnBrk="1" hangingPunct="1"/>
            <a:r>
              <a:rPr lang="en-US" altLang="zh-CN" sz="3600" dirty="0"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sz="3600" dirty="0">
                <a:latin typeface="SimHei" panose="02010609060101010101" pitchFamily="49" charset="-122"/>
                <a:ea typeface="SimHei" panose="02010609060101010101" pitchFamily="49" charset="-122"/>
              </a:rPr>
              <a:t>、回顾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"/>
</p:tagLst>
</file>

<file path=ppt/theme/theme1.xml><?xml version="1.0" encoding="utf-8"?>
<a:theme xmlns:a="http://schemas.openxmlformats.org/drawingml/2006/main" name="经分互动规范介绍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</TotalTime>
  <Pages>0</Pages>
  <Words>871</Words>
  <Characters>0</Characters>
  <Application>Microsoft Macintosh PowerPoint</Application>
  <DocSecurity>0</DocSecurity>
  <PresentationFormat>全屏显示(4:3)</PresentationFormat>
  <Lines>0</Lines>
  <Paragraphs>120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黑体</vt:lpstr>
      <vt:lpstr>黑体</vt:lpstr>
      <vt:lpstr>宋体</vt:lpstr>
      <vt:lpstr>Arial</vt:lpstr>
      <vt:lpstr>Calibri</vt:lpstr>
      <vt:lpstr>Times New Roman</vt:lpstr>
      <vt:lpstr>Wingdings</vt:lpstr>
      <vt:lpstr>经分互动规范介绍</vt:lpstr>
      <vt:lpstr>PowerPoint 演示文稿</vt:lpstr>
      <vt:lpstr>课程概述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>bupt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subject/>
  <dc:creator>cyzhou</dc:creator>
  <cp:keywords/>
  <dc:description/>
  <cp:lastModifiedBy>Microsoft Office User</cp:lastModifiedBy>
  <cp:revision>660</cp:revision>
  <dcterms:created xsi:type="dcterms:W3CDTF">2002-12-06T01:10:00Z</dcterms:created>
  <dcterms:modified xsi:type="dcterms:W3CDTF">2025-03-10T08:16:42Z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2052-10.1.0.6207</vt:lpwstr>
  </property>
</Properties>
</file>