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  <p:sldId id="263" r:id="rId9"/>
    <p:sldId id="264" r:id="rId10"/>
    <p:sldId id="266" r:id="rId11"/>
    <p:sldId id="268" r:id="rId12"/>
    <p:sldId id="265" r:id="rId13"/>
    <p:sldId id="267" r:id="rId14"/>
    <p:sldId id="269" r:id="rId15"/>
    <p:sldId id="270" r:id="rId16"/>
    <p:sldId id="271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F9D0-EBBD-4344-AE71-FA53219CE24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8C50-6A01-4939-BA46-7A7251CC6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0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F9D0-EBBD-4344-AE71-FA53219CE24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8C50-6A01-4939-BA46-7A7251CC6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9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F9D0-EBBD-4344-AE71-FA53219CE24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8C50-6A01-4939-BA46-7A7251CC6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5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F9D0-EBBD-4344-AE71-FA53219CE24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8C50-6A01-4939-BA46-7A7251CC6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8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F9D0-EBBD-4344-AE71-FA53219CE24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8C50-6A01-4939-BA46-7A7251CC6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3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F9D0-EBBD-4344-AE71-FA53219CE24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8C50-6A01-4939-BA46-7A7251CC6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5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F9D0-EBBD-4344-AE71-FA53219CE24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8C50-6A01-4939-BA46-7A7251CC6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4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F9D0-EBBD-4344-AE71-FA53219CE24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8C50-6A01-4939-BA46-7A7251CC6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9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F9D0-EBBD-4344-AE71-FA53219CE24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8C50-6A01-4939-BA46-7A7251CC6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2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F9D0-EBBD-4344-AE71-FA53219CE24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8C50-6A01-4939-BA46-7A7251CC6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9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F9D0-EBBD-4344-AE71-FA53219CE24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8C50-6A01-4939-BA46-7A7251CC6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3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0F9D0-EBBD-4344-AE71-FA53219CE24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38C50-6A01-4939-BA46-7A7251CC6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0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HaDy9tryzWc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linux.org/Jetson/TX2_Cloni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HaDy9tryzWc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linux.org/Jetson/TX2_Cloni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HaDy9tryzWc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nvidia.com/jetson/jetpack/introduction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nvidia.com/nvidia-sdk-manag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guide on how to upgrade / clone / restore your Jetson TX2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86274"/>
            <a:ext cx="9144000" cy="771525"/>
          </a:xfrm>
        </p:spPr>
        <p:txBody>
          <a:bodyPr/>
          <a:lstStyle/>
          <a:p>
            <a:r>
              <a:rPr lang="en-US" dirty="0" smtClean="0"/>
              <a:t>Yu 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15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1440886" y="5590903"/>
            <a:ext cx="132805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4 - </a:t>
            </a:r>
            <a:r>
              <a:rPr lang="en-US" dirty="0" smtClean="0"/>
              <a:t>Connect your Jetson device in recovery mode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3737" y="1690688"/>
            <a:ext cx="81425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Take </a:t>
            </a:r>
            <a:r>
              <a:rPr lang="en-US" dirty="0"/>
              <a:t>the USB Micro-B to USB A cable </a:t>
            </a:r>
            <a:r>
              <a:rPr lang="en-US" dirty="0" smtClean="0"/>
              <a:t>(included </a:t>
            </a:r>
            <a:r>
              <a:rPr lang="en-US" dirty="0"/>
              <a:t>in the developer </a:t>
            </a:r>
            <a:r>
              <a:rPr lang="en-US" dirty="0" smtClean="0"/>
              <a:t>kit) </a:t>
            </a:r>
            <a:r>
              <a:rPr lang="en-US" dirty="0"/>
              <a:t>and connect your Jetson TX2 to the </a:t>
            </a:r>
            <a:r>
              <a:rPr lang="en-US" dirty="0" smtClean="0"/>
              <a:t>Ubuntu machine.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Connect the power cable of TX2. </a:t>
            </a:r>
            <a:r>
              <a:rPr lang="en-US" b="1" dirty="0" smtClean="0">
                <a:solidFill>
                  <a:srgbClr val="FF0000"/>
                </a:solidFill>
              </a:rPr>
              <a:t>If you are using a battery, make sure it has enough battery to last ~ 2 hours of operation.</a:t>
            </a:r>
            <a:endParaRPr lang="en-US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Put TX2 into Force </a:t>
            </a:r>
            <a:r>
              <a:rPr lang="en-US" dirty="0"/>
              <a:t>Recovery </a:t>
            </a:r>
            <a:r>
              <a:rPr lang="en-US" dirty="0" smtClean="0"/>
              <a:t>Mode: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Starting with the device powered </a:t>
            </a:r>
            <a:r>
              <a:rPr lang="en-US" dirty="0" smtClean="0"/>
              <a:t>off (disconnect and connect power cable).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Press and hold down the Force Recovery </a:t>
            </a:r>
            <a:r>
              <a:rPr lang="en-US" dirty="0" smtClean="0"/>
              <a:t>button (holding).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Press and hold down the Power </a:t>
            </a:r>
            <a:r>
              <a:rPr lang="en-US" dirty="0" smtClean="0"/>
              <a:t>button (1 sec).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Press the Reset button once.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Hold the </a:t>
            </a:r>
            <a:r>
              <a:rPr lang="en-US" dirty="0"/>
              <a:t>Force Recovery </a:t>
            </a:r>
            <a:r>
              <a:rPr lang="en-US" dirty="0" smtClean="0"/>
              <a:t>button for another 10 sec </a:t>
            </a:r>
          </a:p>
          <a:p>
            <a:pPr lvl="1"/>
            <a:r>
              <a:rPr lang="en-US" dirty="0" smtClean="0"/>
              <a:t>      then release.</a:t>
            </a:r>
            <a:endParaRPr lang="en-US" dirty="0"/>
          </a:p>
          <a:p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926" y="1524001"/>
            <a:ext cx="1965960" cy="19659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11524" t="11683" r="10509" b="13270"/>
          <a:stretch/>
        </p:blipFill>
        <p:spPr>
          <a:xfrm>
            <a:off x="8290560" y="3366762"/>
            <a:ext cx="3544388" cy="3411618"/>
          </a:xfrm>
          <a:prstGeom prst="rect">
            <a:avLst/>
          </a:prstGeom>
        </p:spPr>
      </p:pic>
      <p:cxnSp>
        <p:nvCxnSpPr>
          <p:cNvPr id="8" name="肘形连接符 7"/>
          <p:cNvCxnSpPr/>
          <p:nvPr/>
        </p:nvCxnSpPr>
        <p:spPr>
          <a:xfrm>
            <a:off x="7358743" y="3533449"/>
            <a:ext cx="1158240" cy="78600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>
            <a:off x="6331131" y="3788229"/>
            <a:ext cx="2185852" cy="74295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 flipV="1">
            <a:off x="4650377" y="3857897"/>
            <a:ext cx="3866606" cy="239486"/>
          </a:xfrm>
          <a:prstGeom prst="bentConnector3">
            <a:avLst>
              <a:gd name="adj1" fmla="val 91216"/>
            </a:avLst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053737" y="5342529"/>
            <a:ext cx="5338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is a video guide:</a:t>
            </a:r>
          </a:p>
          <a:p>
            <a:r>
              <a:rPr lang="en-US" dirty="0" smtClean="0">
                <a:hlinkClick r:id="rId4"/>
              </a:rPr>
              <a:t>https://www.youtube.com/watch?v=HaDy9tryzWc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the footage is mirrored for some reasons.</a:t>
            </a:r>
            <a:endParaRPr lang="en-US" dirty="0"/>
          </a:p>
        </p:txBody>
      </p:sp>
      <p:cxnSp>
        <p:nvCxnSpPr>
          <p:cNvPr id="23" name="肘形连接符 22"/>
          <p:cNvCxnSpPr>
            <a:endCxn id="26" idx="3"/>
          </p:cNvCxnSpPr>
          <p:nvPr/>
        </p:nvCxnSpPr>
        <p:spPr>
          <a:xfrm rot="16200000" flipH="1">
            <a:off x="9845039" y="3923211"/>
            <a:ext cx="2882538" cy="574765"/>
          </a:xfrm>
          <a:prstGeom prst="bentConnector4">
            <a:avLst>
              <a:gd name="adj1" fmla="val 13256"/>
              <a:gd name="adj2" fmla="val 15468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36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0785"/>
            <a:ext cx="7638642" cy="4351338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5 - </a:t>
            </a:r>
            <a:r>
              <a:rPr lang="en-US" dirty="0" smtClean="0"/>
              <a:t>Proceed to next step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577941" y="1895648"/>
            <a:ext cx="33876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Once the Jetson device is put into recovery mode and properly connected to the Host Machine, click “CONTINUE”.</a:t>
            </a:r>
            <a:endParaRPr lang="en-US" sz="1600" dirty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7791450" y="2116183"/>
            <a:ext cx="864870" cy="33511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887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790786"/>
            <a:ext cx="7638642" cy="435133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6 - </a:t>
            </a:r>
            <a:r>
              <a:rPr lang="en-US" dirty="0" smtClean="0"/>
              <a:t>Type your Ubuntu account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50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0787"/>
            <a:ext cx="7638643" cy="435133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7 - </a:t>
            </a:r>
            <a:r>
              <a:rPr lang="en-US" dirty="0" smtClean="0"/>
              <a:t>Start the Flash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577941" y="1895648"/>
            <a:ext cx="33876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If you did everything right so far, the download process will start.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At some point, you will encounter this window. Click on the drop-down menu and select “Manual Setup”.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>
                <a:solidFill>
                  <a:srgbClr val="FF0000"/>
                </a:solidFill>
              </a:rPr>
              <a:t>Make sure you have backup all the data you need on the Jetson device.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Then click “Flash”.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SDK Manager will let you know if your Jetson device is properly connected or not. If not, just repeat step 4.</a:t>
            </a:r>
            <a:endParaRPr 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628650" y="3219450"/>
            <a:ext cx="4343400" cy="3022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02" y="3341862"/>
            <a:ext cx="4130528" cy="2800263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5248276" y="2571750"/>
            <a:ext cx="3329665" cy="3143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4019550" y="4248150"/>
            <a:ext cx="4600575" cy="17308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037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90786"/>
            <a:ext cx="7638644" cy="435133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8 - </a:t>
            </a:r>
            <a:r>
              <a:rPr lang="en-US" dirty="0" smtClean="0"/>
              <a:t>Ubuntu initial setup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577941" y="1895648"/>
            <a:ext cx="33876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Once the flashing is complete, </a:t>
            </a:r>
            <a:r>
              <a:rPr lang="en-US" sz="1600" dirty="0" smtClean="0"/>
              <a:t>you will see this screen.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Leave the Host Machine the way it is, connect a monitor, keyboard, and mouse to the Jetson device.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Go through the Ubuntu initial setup all the way until you see the Ubuntu desktop.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After you are done with the setup, go back to the Host Machine SDK Manager and fill in the Username and Password you used in the Ubuntu setup.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Then click “Install”.</a:t>
            </a:r>
            <a:endParaRPr lang="en-US" sz="1600" dirty="0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5934075" y="4572000"/>
            <a:ext cx="2643866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5629275" y="3962400"/>
            <a:ext cx="2948666" cy="857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5629276" y="4048125"/>
            <a:ext cx="2948665" cy="1619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822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0786"/>
            <a:ext cx="7638644" cy="435133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10 - Done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577941" y="1895648"/>
            <a:ext cx="33876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If everything was done right, you will see this screen.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Now all the CUDA and computer vision libraries are installed and configured.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You are good to go! Just click “FINISH AND EXIT”.</a:t>
            </a:r>
            <a:endParaRPr lang="en-US" sz="1600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7572375" y="3286125"/>
            <a:ext cx="1005566" cy="2238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404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73532" y="2987040"/>
            <a:ext cx="7384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 smtClean="0"/>
              <a:t>JetPack</a:t>
            </a:r>
            <a:r>
              <a:rPr lang="en-US" sz="6000" b="1" dirty="0" smtClean="0"/>
              <a:t> Clone</a:t>
            </a:r>
            <a:endParaRPr lang="en-US" sz="6000" dirty="0"/>
          </a:p>
        </p:txBody>
      </p:sp>
      <p:sp>
        <p:nvSpPr>
          <p:cNvPr id="2" name="文本框 1"/>
          <p:cNvSpPr txBox="1"/>
          <p:nvPr/>
        </p:nvSpPr>
        <p:spPr>
          <a:xfrm>
            <a:off x="4105275" y="3818037"/>
            <a:ext cx="635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https://elinux.org/Jetson/TX2_Cloning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20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1 - </a:t>
            </a:r>
            <a:r>
              <a:rPr lang="en-US" dirty="0" smtClean="0"/>
              <a:t>Find the Target HW </a:t>
            </a:r>
            <a:r>
              <a:rPr lang="en-US" dirty="0" smtClean="0"/>
              <a:t>image</a:t>
            </a:r>
            <a:r>
              <a:rPr lang="en-US" dirty="0" smtClean="0"/>
              <a:t> directory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034635" y="1895648"/>
            <a:ext cx="389610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Locate the “Target HW image folder” you selected in “</a:t>
            </a:r>
            <a:r>
              <a:rPr lang="en-US" sz="1600" dirty="0" err="1" smtClean="0"/>
              <a:t>JetPack</a:t>
            </a:r>
            <a:r>
              <a:rPr lang="en-US" sz="1600" dirty="0" smtClean="0"/>
              <a:t> Upgrade Step 3”.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If you haven’t done the </a:t>
            </a:r>
            <a:r>
              <a:rPr lang="en-US" sz="1600" dirty="0" err="1" smtClean="0"/>
              <a:t>JetPack</a:t>
            </a:r>
            <a:r>
              <a:rPr lang="en-US" sz="1600" dirty="0" smtClean="0"/>
              <a:t> Upgrade before on this Ubuntu machine. Go through the </a:t>
            </a:r>
            <a:r>
              <a:rPr lang="en-US" sz="1600" dirty="0" smtClean="0"/>
              <a:t>“</a:t>
            </a:r>
            <a:r>
              <a:rPr lang="en-US" sz="1600" dirty="0" err="1" smtClean="0"/>
              <a:t>JetPack</a:t>
            </a:r>
            <a:r>
              <a:rPr lang="en-US" sz="1600" dirty="0" smtClean="0"/>
              <a:t> Upgrade” guide without the Jetson device connected to the Ubuntu machine and click “Skip” in Step 7 and 8. </a:t>
            </a:r>
            <a:r>
              <a:rPr lang="en-US" sz="1600" dirty="0" smtClean="0"/>
              <a:t>After this, the SDK Manger will create the </a:t>
            </a:r>
            <a:r>
              <a:rPr lang="en-US" sz="1600" dirty="0" smtClean="0"/>
              <a:t>“Target HW image folder”.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Be mindful, in Step 2, you should choose the </a:t>
            </a:r>
            <a:r>
              <a:rPr lang="en-US" sz="1600" b="1" dirty="0" err="1" smtClean="0">
                <a:solidFill>
                  <a:srgbClr val="FF0000"/>
                </a:solidFill>
              </a:rPr>
              <a:t>JetPack</a:t>
            </a:r>
            <a:r>
              <a:rPr lang="en-US" sz="1600" b="1" dirty="0" smtClean="0">
                <a:solidFill>
                  <a:srgbClr val="FF0000"/>
                </a:solidFill>
              </a:rPr>
              <a:t> version that matches the device you want to clone.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In the </a:t>
            </a:r>
            <a:r>
              <a:rPr lang="en-US" sz="1600" dirty="0" smtClean="0"/>
              <a:t>“Target HW image folder”, you will find the “</a:t>
            </a:r>
            <a:r>
              <a:rPr lang="en-US" sz="1600" dirty="0" err="1" smtClean="0"/>
              <a:t>JetPack_xx_JETSON</a:t>
            </a:r>
            <a:r>
              <a:rPr lang="en-US" sz="1600" dirty="0" err="1" smtClean="0"/>
              <a:t>_XX</a:t>
            </a:r>
            <a:r>
              <a:rPr lang="en-US" sz="1600" dirty="0" smtClean="0"/>
              <a:t>” folder. Inside it, you should find the “</a:t>
            </a:r>
            <a:r>
              <a:rPr lang="en-US" sz="1600" b="1" dirty="0" err="1" smtClean="0"/>
              <a:t>Linux_for_Tegra</a:t>
            </a:r>
            <a:r>
              <a:rPr lang="en-US" sz="1600" dirty="0" smtClean="0"/>
              <a:t>” folder.</a:t>
            </a:r>
            <a:endParaRPr lang="en-US" sz="1600" dirty="0" smtClean="0"/>
          </a:p>
        </p:txBody>
      </p:sp>
      <p:pic>
        <p:nvPicPr>
          <p:cNvPr id="10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3" t="77269" r="24310" b="1716"/>
          <a:stretch/>
        </p:blipFill>
        <p:spPr>
          <a:xfrm>
            <a:off x="838200" y="1809750"/>
            <a:ext cx="6786860" cy="1438275"/>
          </a:xfrm>
        </p:spPr>
      </p:pic>
      <p:sp>
        <p:nvSpPr>
          <p:cNvPr id="4" name="矩形 3"/>
          <p:cNvSpPr/>
          <p:nvPr/>
        </p:nvSpPr>
        <p:spPr>
          <a:xfrm>
            <a:off x="1247775" y="2543175"/>
            <a:ext cx="5114925" cy="295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72"/>
          <a:stretch/>
        </p:blipFill>
        <p:spPr>
          <a:xfrm>
            <a:off x="838200" y="3452985"/>
            <a:ext cx="6786860" cy="2936607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H="1" flipV="1">
            <a:off x="3600451" y="4095750"/>
            <a:ext cx="4434184" cy="11239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448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1440886" y="5590903"/>
            <a:ext cx="132805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2 - </a:t>
            </a:r>
            <a:r>
              <a:rPr lang="en-US" dirty="0" smtClean="0"/>
              <a:t>Connect your Jetson device in recovery mode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3737" y="1690688"/>
            <a:ext cx="81425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Take </a:t>
            </a:r>
            <a:r>
              <a:rPr lang="en-US" dirty="0"/>
              <a:t>the USB Micro-B to USB A cable </a:t>
            </a:r>
            <a:r>
              <a:rPr lang="en-US" dirty="0" smtClean="0"/>
              <a:t>(included </a:t>
            </a:r>
            <a:r>
              <a:rPr lang="en-US" dirty="0"/>
              <a:t>in the developer </a:t>
            </a:r>
            <a:r>
              <a:rPr lang="en-US" dirty="0" smtClean="0"/>
              <a:t>kit) </a:t>
            </a:r>
            <a:r>
              <a:rPr lang="en-US" dirty="0"/>
              <a:t>and connect your Jetson TX2 to the </a:t>
            </a:r>
            <a:r>
              <a:rPr lang="en-US" dirty="0" smtClean="0"/>
              <a:t>Ubuntu machine.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Connect the power cable of TX2. </a:t>
            </a:r>
            <a:r>
              <a:rPr lang="en-US" b="1" dirty="0" smtClean="0">
                <a:solidFill>
                  <a:srgbClr val="FF0000"/>
                </a:solidFill>
              </a:rPr>
              <a:t>If you are using a battery, make sure it has enough battery to last ~ 2 hours of operation.</a:t>
            </a:r>
            <a:endParaRPr lang="en-US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Put TX2 into Force </a:t>
            </a:r>
            <a:r>
              <a:rPr lang="en-US" dirty="0"/>
              <a:t>Recovery </a:t>
            </a:r>
            <a:r>
              <a:rPr lang="en-US" dirty="0" smtClean="0"/>
              <a:t>Mode: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Starting with the device powered </a:t>
            </a:r>
            <a:r>
              <a:rPr lang="en-US" dirty="0" smtClean="0"/>
              <a:t>off (disconnect and connect power cable).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Press and hold down the Force Recovery </a:t>
            </a:r>
            <a:r>
              <a:rPr lang="en-US" dirty="0" smtClean="0"/>
              <a:t>button (holding).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Press and hold down the Power </a:t>
            </a:r>
            <a:r>
              <a:rPr lang="en-US" dirty="0" smtClean="0"/>
              <a:t>button (1 sec).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Press the Reset button once.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Hold the </a:t>
            </a:r>
            <a:r>
              <a:rPr lang="en-US" dirty="0"/>
              <a:t>Force Recovery </a:t>
            </a:r>
            <a:r>
              <a:rPr lang="en-US" dirty="0" smtClean="0"/>
              <a:t>button for another 10 sec </a:t>
            </a:r>
          </a:p>
          <a:p>
            <a:pPr lvl="1"/>
            <a:r>
              <a:rPr lang="en-US" dirty="0" smtClean="0"/>
              <a:t>      then release.</a:t>
            </a:r>
            <a:endParaRPr lang="en-US" dirty="0"/>
          </a:p>
          <a:p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926" y="1524001"/>
            <a:ext cx="1965960" cy="19659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11524" t="11683" r="10509" b="13270"/>
          <a:stretch/>
        </p:blipFill>
        <p:spPr>
          <a:xfrm>
            <a:off x="8290560" y="3366762"/>
            <a:ext cx="3544388" cy="3411618"/>
          </a:xfrm>
          <a:prstGeom prst="rect">
            <a:avLst/>
          </a:prstGeom>
        </p:spPr>
      </p:pic>
      <p:cxnSp>
        <p:nvCxnSpPr>
          <p:cNvPr id="8" name="肘形连接符 7"/>
          <p:cNvCxnSpPr/>
          <p:nvPr/>
        </p:nvCxnSpPr>
        <p:spPr>
          <a:xfrm>
            <a:off x="7358743" y="3533449"/>
            <a:ext cx="1158240" cy="78600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>
            <a:off x="6331131" y="3788229"/>
            <a:ext cx="2185852" cy="74295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 flipV="1">
            <a:off x="4650377" y="3857897"/>
            <a:ext cx="3866606" cy="239486"/>
          </a:xfrm>
          <a:prstGeom prst="bentConnector3">
            <a:avLst>
              <a:gd name="adj1" fmla="val 91216"/>
            </a:avLst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053737" y="5342529"/>
            <a:ext cx="5338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is a video guide:</a:t>
            </a:r>
          </a:p>
          <a:p>
            <a:r>
              <a:rPr lang="en-US" dirty="0" smtClean="0">
                <a:hlinkClick r:id="rId4"/>
              </a:rPr>
              <a:t>https://www.youtube.com/watch?v=HaDy9tryzWc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the footage is mirrored for some reasons.</a:t>
            </a:r>
            <a:endParaRPr lang="en-US" dirty="0"/>
          </a:p>
        </p:txBody>
      </p:sp>
      <p:cxnSp>
        <p:nvCxnSpPr>
          <p:cNvPr id="23" name="肘形连接符 22"/>
          <p:cNvCxnSpPr>
            <a:endCxn id="26" idx="3"/>
          </p:cNvCxnSpPr>
          <p:nvPr/>
        </p:nvCxnSpPr>
        <p:spPr>
          <a:xfrm rot="16200000" flipH="1">
            <a:off x="9845039" y="3923211"/>
            <a:ext cx="2882538" cy="574765"/>
          </a:xfrm>
          <a:prstGeom prst="bentConnector4">
            <a:avLst>
              <a:gd name="adj1" fmla="val 13256"/>
              <a:gd name="adj2" fmla="val 15468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234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78" b="15884"/>
          <a:stretch/>
        </p:blipFill>
        <p:spPr>
          <a:xfrm>
            <a:off x="838200" y="1809750"/>
            <a:ext cx="4467225" cy="4572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3 - </a:t>
            </a:r>
            <a:r>
              <a:rPr lang="en-US" dirty="0" smtClean="0"/>
              <a:t>Start the clone using flash.sh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34025" y="1809750"/>
            <a:ext cx="63109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Locate the “</a:t>
            </a:r>
            <a:r>
              <a:rPr lang="en-US" sz="1600" dirty="0" smtClean="0"/>
              <a:t>flash.sh</a:t>
            </a:r>
            <a:r>
              <a:rPr lang="en-US" sz="1600" dirty="0" smtClean="0"/>
              <a:t>” file.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Open a terminal in this directory.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Input the following command:</a:t>
            </a:r>
          </a:p>
          <a:p>
            <a:endParaRPr lang="en-US" sz="1600" dirty="0" smtClean="0"/>
          </a:p>
          <a:p>
            <a:r>
              <a:rPr lang="en-US" sz="1600" dirty="0" smtClean="0"/>
              <a:t>$ </a:t>
            </a:r>
            <a:r>
              <a:rPr lang="en-US" sz="1600" dirty="0" err="1" smtClean="0"/>
              <a:t>sudo</a:t>
            </a:r>
            <a:r>
              <a:rPr lang="en-US" sz="1600" dirty="0" smtClean="0"/>
              <a:t> ./flash.sh -r -k APP -G </a:t>
            </a:r>
            <a:r>
              <a:rPr lang="en-US" sz="1600" dirty="0" err="1" smtClean="0"/>
              <a:t>backup.img</a:t>
            </a:r>
            <a:r>
              <a:rPr lang="en-US" sz="1600" dirty="0" smtClean="0"/>
              <a:t> jetson-tx2 mmcblk0p1</a:t>
            </a:r>
          </a:p>
          <a:p>
            <a:endParaRPr lang="en-US" sz="1600" dirty="0"/>
          </a:p>
          <a:p>
            <a:pPr marL="342900" indent="-342900">
              <a:buAutoNum type="arabicPeriod" startAt="4"/>
            </a:pPr>
            <a:r>
              <a:rPr lang="en-US" sz="1600" dirty="0" smtClean="0"/>
              <a:t>The clone process should automatically start. Repeat Step 2 if the terminal tells you a connection failure occurs.</a:t>
            </a:r>
          </a:p>
          <a:p>
            <a:pPr marL="342900" indent="-342900">
              <a:buAutoNum type="arabicPeriod" startAt="4"/>
            </a:pPr>
            <a:r>
              <a:rPr lang="en-US" sz="1600" dirty="0" smtClean="0"/>
              <a:t>Once the clone finish, you will find a file named “</a:t>
            </a:r>
            <a:r>
              <a:rPr lang="en-US" sz="1600" dirty="0" err="1" smtClean="0"/>
              <a:t>backup.img</a:t>
            </a:r>
            <a:r>
              <a:rPr lang="en-US" sz="1600" dirty="0" smtClean="0"/>
              <a:t>” and a file named “</a:t>
            </a:r>
            <a:r>
              <a:rPr lang="en-US" sz="1600" dirty="0" err="1" smtClean="0"/>
              <a:t>backup.img.raw</a:t>
            </a:r>
            <a:r>
              <a:rPr lang="en-US" sz="1600" dirty="0" smtClean="0"/>
              <a:t>” in this directory. They are roughly 30 Gb each.</a:t>
            </a:r>
          </a:p>
          <a:p>
            <a:pPr marL="342900" indent="-342900">
              <a:buAutoNum type="arabicPeriod" startAt="4"/>
            </a:pPr>
            <a:r>
              <a:rPr lang="en-US" sz="1600" dirty="0" smtClean="0"/>
              <a:t>Then, type the following command in the terminal:</a:t>
            </a:r>
          </a:p>
          <a:p>
            <a:pPr marL="342900" indent="-342900">
              <a:buAutoNum type="arabicPeriod" startAt="4"/>
            </a:pPr>
            <a:endParaRPr lang="en-US" sz="1600" dirty="0"/>
          </a:p>
          <a:p>
            <a:r>
              <a:rPr lang="en-US" sz="1600" dirty="0" smtClean="0"/>
              <a:t>$ </a:t>
            </a:r>
            <a:r>
              <a:rPr lang="en-US" sz="1600" dirty="0" err="1" smtClean="0"/>
              <a:t>sudo</a:t>
            </a:r>
            <a:r>
              <a:rPr lang="en-US" sz="1600" dirty="0" smtClean="0"/>
              <a:t> </a:t>
            </a:r>
            <a:r>
              <a:rPr lang="en-US" sz="1600" dirty="0" err="1" smtClean="0"/>
              <a:t>cp</a:t>
            </a:r>
            <a:r>
              <a:rPr lang="en-US" sz="1600" dirty="0" smtClean="0"/>
              <a:t> </a:t>
            </a:r>
            <a:r>
              <a:rPr lang="en-US" sz="1600" dirty="0" err="1" smtClean="0"/>
              <a:t>backup.img.raw</a:t>
            </a:r>
            <a:r>
              <a:rPr lang="en-US" sz="1600" dirty="0" smtClean="0"/>
              <a:t> bootloader/</a:t>
            </a:r>
            <a:r>
              <a:rPr lang="en-US" sz="1600" dirty="0" err="1" smtClean="0"/>
              <a:t>system.img</a:t>
            </a:r>
            <a:endParaRPr lang="en-US" sz="1600" dirty="0" smtClean="0"/>
          </a:p>
          <a:p>
            <a:endParaRPr lang="en-US" sz="1600" dirty="0"/>
          </a:p>
          <a:p>
            <a:pPr marL="342900" indent="-342900">
              <a:buAutoNum type="arabicPeriod" startAt="7"/>
            </a:pPr>
            <a:r>
              <a:rPr lang="en-US" sz="1600" b="1" dirty="0" smtClean="0">
                <a:solidFill>
                  <a:srgbClr val="FF0000"/>
                </a:solidFill>
              </a:rPr>
              <a:t>This “</a:t>
            </a:r>
            <a:r>
              <a:rPr lang="en-US" sz="1600" b="1" dirty="0" err="1" smtClean="0">
                <a:solidFill>
                  <a:srgbClr val="FF0000"/>
                </a:solidFill>
              </a:rPr>
              <a:t>system.img</a:t>
            </a:r>
            <a:r>
              <a:rPr lang="en-US" sz="1600" b="1" dirty="0" smtClean="0">
                <a:solidFill>
                  <a:srgbClr val="FF0000"/>
                </a:solidFill>
              </a:rPr>
              <a:t>” file is what you should keep as the clone backup. </a:t>
            </a:r>
            <a:endParaRPr lang="en-US" sz="1600" b="1" dirty="0">
              <a:solidFill>
                <a:srgbClr val="FF0000"/>
              </a:solidFill>
            </a:endParaRPr>
          </a:p>
          <a:p>
            <a:pPr marL="342900" indent="-342900">
              <a:buAutoNum type="arabicPeriod" startAt="7"/>
            </a:pPr>
            <a:r>
              <a:rPr lang="en-US" sz="1600" dirty="0" smtClean="0"/>
              <a:t>You can remove </a:t>
            </a:r>
            <a:r>
              <a:rPr lang="en-US" sz="1600" dirty="0" smtClean="0"/>
              <a:t>“</a:t>
            </a:r>
            <a:r>
              <a:rPr lang="en-US" sz="1600" dirty="0" err="1" smtClean="0"/>
              <a:t>backup.img</a:t>
            </a:r>
            <a:r>
              <a:rPr lang="en-US" sz="1600" dirty="0" smtClean="0"/>
              <a:t>” and “</a:t>
            </a:r>
            <a:r>
              <a:rPr lang="en-US" sz="1600" dirty="0" err="1" smtClean="0"/>
              <a:t>backup.img.raw</a:t>
            </a:r>
            <a:r>
              <a:rPr lang="en-US" sz="1600" dirty="0" smtClean="0"/>
              <a:t>” to save disk space. (</a:t>
            </a:r>
            <a:r>
              <a:rPr lang="en-US" sz="1600" dirty="0" err="1" smtClean="0"/>
              <a:t>optinal</a:t>
            </a:r>
            <a:r>
              <a:rPr lang="en-US" sz="1600" dirty="0" smtClean="0"/>
              <a:t>)</a:t>
            </a:r>
            <a:endParaRPr lang="en-US" sz="1600" dirty="0" smtClean="0"/>
          </a:p>
        </p:txBody>
      </p:sp>
      <p:sp>
        <p:nvSpPr>
          <p:cNvPr id="4" name="矩形 3"/>
          <p:cNvSpPr/>
          <p:nvPr/>
        </p:nvSpPr>
        <p:spPr>
          <a:xfrm>
            <a:off x="2466975" y="4181476"/>
            <a:ext cx="2838450" cy="2190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/>
          <p:cNvSpPr txBox="1"/>
          <p:nvPr/>
        </p:nvSpPr>
        <p:spPr>
          <a:xfrm>
            <a:off x="838200" y="1382911"/>
            <a:ext cx="10810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This guide assumes you are using a Jetson TX2 module, change the command line if you are using a different Jetson device.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4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29989" y="2952206"/>
            <a:ext cx="7384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What is </a:t>
            </a:r>
            <a:r>
              <a:rPr lang="en-US" sz="6000" b="1" dirty="0" err="1" smtClean="0"/>
              <a:t>JetPack</a:t>
            </a:r>
            <a:r>
              <a:rPr lang="en-US" sz="6000" b="1" dirty="0" smtClean="0"/>
              <a:t>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37060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73532" y="2987040"/>
            <a:ext cx="7384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 smtClean="0"/>
              <a:t>JetPack</a:t>
            </a:r>
            <a:r>
              <a:rPr lang="en-US" sz="6000" b="1" dirty="0" smtClean="0"/>
              <a:t> R</a:t>
            </a:r>
            <a:r>
              <a:rPr lang="en-US" altLang="zh-CN" sz="6000" b="1" dirty="0" smtClean="0"/>
              <a:t>estore</a:t>
            </a:r>
            <a:endParaRPr lang="en-US" sz="6000" dirty="0"/>
          </a:p>
        </p:txBody>
      </p:sp>
      <p:sp>
        <p:nvSpPr>
          <p:cNvPr id="3" name="文本框 2"/>
          <p:cNvSpPr txBox="1"/>
          <p:nvPr/>
        </p:nvSpPr>
        <p:spPr>
          <a:xfrm>
            <a:off x="3819525" y="3818037"/>
            <a:ext cx="635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https://elinux.org/Jetson/TX2_Cloning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79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1 - </a:t>
            </a:r>
            <a:r>
              <a:rPr lang="en-US" dirty="0" smtClean="0"/>
              <a:t>Find the Target HW </a:t>
            </a:r>
            <a:r>
              <a:rPr lang="en-US" dirty="0" smtClean="0"/>
              <a:t>image</a:t>
            </a:r>
            <a:r>
              <a:rPr lang="en-US" dirty="0" smtClean="0"/>
              <a:t> directory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034635" y="1895648"/>
            <a:ext cx="389610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Locate the “Target HW image folder” you selected in “</a:t>
            </a:r>
            <a:r>
              <a:rPr lang="en-US" sz="1600" dirty="0" err="1" smtClean="0"/>
              <a:t>JetPack</a:t>
            </a:r>
            <a:r>
              <a:rPr lang="en-US" sz="1600" dirty="0" smtClean="0"/>
              <a:t> Upgrade Step 3”.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If you haven’t done the </a:t>
            </a:r>
            <a:r>
              <a:rPr lang="en-US" sz="1600" dirty="0" err="1" smtClean="0"/>
              <a:t>JetPack</a:t>
            </a:r>
            <a:r>
              <a:rPr lang="en-US" sz="1600" dirty="0" smtClean="0"/>
              <a:t> Upgrade before on this Ubuntu machine. Go through the </a:t>
            </a:r>
            <a:r>
              <a:rPr lang="en-US" sz="1600" dirty="0" smtClean="0"/>
              <a:t>“</a:t>
            </a:r>
            <a:r>
              <a:rPr lang="en-US" sz="1600" dirty="0" err="1" smtClean="0"/>
              <a:t>JetPack</a:t>
            </a:r>
            <a:r>
              <a:rPr lang="en-US" sz="1600" dirty="0" smtClean="0"/>
              <a:t> Upgrade” guide without the Jetson device connected to the Ubuntu machine and click “Skip” in Step 7 and 8. </a:t>
            </a:r>
            <a:r>
              <a:rPr lang="en-US" sz="1600" dirty="0" smtClean="0"/>
              <a:t>After this, the SDK Manger will create the </a:t>
            </a:r>
            <a:r>
              <a:rPr lang="en-US" sz="1600" dirty="0" smtClean="0"/>
              <a:t>“Target HW image folder”.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Be mindful, in Step 2, you should choose the </a:t>
            </a:r>
            <a:r>
              <a:rPr lang="en-US" sz="1600" b="1" dirty="0" err="1" smtClean="0">
                <a:solidFill>
                  <a:srgbClr val="FF0000"/>
                </a:solidFill>
              </a:rPr>
              <a:t>JetPack</a:t>
            </a:r>
            <a:r>
              <a:rPr lang="en-US" sz="1600" b="1" dirty="0" smtClean="0">
                <a:solidFill>
                  <a:srgbClr val="FF0000"/>
                </a:solidFill>
              </a:rPr>
              <a:t> version that matches the device you want to clone.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In the </a:t>
            </a:r>
            <a:r>
              <a:rPr lang="en-US" sz="1600" dirty="0" smtClean="0"/>
              <a:t>“Target HW image folder”, you will find the “</a:t>
            </a:r>
            <a:r>
              <a:rPr lang="en-US" sz="1600" dirty="0" err="1" smtClean="0"/>
              <a:t>JetPack_xx_JETSON</a:t>
            </a:r>
            <a:r>
              <a:rPr lang="en-US" sz="1600" dirty="0" err="1" smtClean="0"/>
              <a:t>_XX</a:t>
            </a:r>
            <a:r>
              <a:rPr lang="en-US" sz="1600" dirty="0" smtClean="0"/>
              <a:t>” folder. Inside it, you should find the “</a:t>
            </a:r>
            <a:r>
              <a:rPr lang="en-US" sz="1600" b="1" dirty="0" err="1" smtClean="0"/>
              <a:t>Linux_for_Tegra</a:t>
            </a:r>
            <a:r>
              <a:rPr lang="en-US" sz="1600" dirty="0" smtClean="0"/>
              <a:t>” folder.</a:t>
            </a:r>
            <a:endParaRPr lang="en-US" sz="1600" dirty="0" smtClean="0"/>
          </a:p>
        </p:txBody>
      </p:sp>
      <p:pic>
        <p:nvPicPr>
          <p:cNvPr id="10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3" t="77269" r="24310" b="1716"/>
          <a:stretch/>
        </p:blipFill>
        <p:spPr>
          <a:xfrm>
            <a:off x="838200" y="1809750"/>
            <a:ext cx="6786860" cy="1438275"/>
          </a:xfrm>
        </p:spPr>
      </p:pic>
      <p:sp>
        <p:nvSpPr>
          <p:cNvPr id="4" name="矩形 3"/>
          <p:cNvSpPr/>
          <p:nvPr/>
        </p:nvSpPr>
        <p:spPr>
          <a:xfrm>
            <a:off x="1247775" y="2543175"/>
            <a:ext cx="5114925" cy="295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72"/>
          <a:stretch/>
        </p:blipFill>
        <p:spPr>
          <a:xfrm>
            <a:off x="838200" y="3452985"/>
            <a:ext cx="6786860" cy="2936607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H="1" flipV="1">
            <a:off x="3600451" y="4095750"/>
            <a:ext cx="4434184" cy="11239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515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1440886" y="5590903"/>
            <a:ext cx="132805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2 - </a:t>
            </a:r>
            <a:r>
              <a:rPr lang="en-US" dirty="0" smtClean="0"/>
              <a:t>Connect your Jetson device in recovery mode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3737" y="1690688"/>
            <a:ext cx="81425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Take </a:t>
            </a:r>
            <a:r>
              <a:rPr lang="en-US" dirty="0"/>
              <a:t>the USB Micro-B to USB A cable </a:t>
            </a:r>
            <a:r>
              <a:rPr lang="en-US" dirty="0" smtClean="0"/>
              <a:t>(included </a:t>
            </a:r>
            <a:r>
              <a:rPr lang="en-US" dirty="0"/>
              <a:t>in the developer </a:t>
            </a:r>
            <a:r>
              <a:rPr lang="en-US" dirty="0" smtClean="0"/>
              <a:t>kit) </a:t>
            </a:r>
            <a:r>
              <a:rPr lang="en-US" dirty="0"/>
              <a:t>and connect your Jetson TX2 to the </a:t>
            </a:r>
            <a:r>
              <a:rPr lang="en-US" dirty="0" smtClean="0"/>
              <a:t>Ubuntu machine.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Connect the power cable of TX2. </a:t>
            </a:r>
            <a:r>
              <a:rPr lang="en-US" b="1" dirty="0" smtClean="0">
                <a:solidFill>
                  <a:srgbClr val="FF0000"/>
                </a:solidFill>
              </a:rPr>
              <a:t>If you are using a battery, make sure it has enough battery to last ~ 2 hours of operation.</a:t>
            </a:r>
            <a:endParaRPr lang="en-US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Put TX2 into Force </a:t>
            </a:r>
            <a:r>
              <a:rPr lang="en-US" dirty="0"/>
              <a:t>Recovery </a:t>
            </a:r>
            <a:r>
              <a:rPr lang="en-US" dirty="0" smtClean="0"/>
              <a:t>Mode: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Starting with the device powered </a:t>
            </a:r>
            <a:r>
              <a:rPr lang="en-US" dirty="0" smtClean="0"/>
              <a:t>off (disconnect and connect power cable).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Press and hold down the Force Recovery </a:t>
            </a:r>
            <a:r>
              <a:rPr lang="en-US" dirty="0" smtClean="0"/>
              <a:t>button (holding).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Press and hold down the Power </a:t>
            </a:r>
            <a:r>
              <a:rPr lang="en-US" dirty="0" smtClean="0"/>
              <a:t>button (1 sec).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Press the Reset button once.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Hold the </a:t>
            </a:r>
            <a:r>
              <a:rPr lang="en-US" dirty="0"/>
              <a:t>Force Recovery </a:t>
            </a:r>
            <a:r>
              <a:rPr lang="en-US" dirty="0" smtClean="0"/>
              <a:t>button for another 10 sec </a:t>
            </a:r>
          </a:p>
          <a:p>
            <a:pPr lvl="1"/>
            <a:r>
              <a:rPr lang="en-US" dirty="0" smtClean="0"/>
              <a:t>      then release.</a:t>
            </a:r>
            <a:endParaRPr lang="en-US" dirty="0"/>
          </a:p>
          <a:p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926" y="1524001"/>
            <a:ext cx="1965960" cy="19659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11524" t="11683" r="10509" b="13270"/>
          <a:stretch/>
        </p:blipFill>
        <p:spPr>
          <a:xfrm>
            <a:off x="8290560" y="3366762"/>
            <a:ext cx="3544388" cy="3411618"/>
          </a:xfrm>
          <a:prstGeom prst="rect">
            <a:avLst/>
          </a:prstGeom>
        </p:spPr>
      </p:pic>
      <p:cxnSp>
        <p:nvCxnSpPr>
          <p:cNvPr id="8" name="肘形连接符 7"/>
          <p:cNvCxnSpPr/>
          <p:nvPr/>
        </p:nvCxnSpPr>
        <p:spPr>
          <a:xfrm>
            <a:off x="7358743" y="3533449"/>
            <a:ext cx="1158240" cy="78600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>
            <a:off x="6331131" y="3788229"/>
            <a:ext cx="2185852" cy="74295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 flipV="1">
            <a:off x="4650377" y="3857897"/>
            <a:ext cx="3866606" cy="239486"/>
          </a:xfrm>
          <a:prstGeom prst="bentConnector3">
            <a:avLst>
              <a:gd name="adj1" fmla="val 91216"/>
            </a:avLst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053737" y="5342529"/>
            <a:ext cx="5338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is a video guide:</a:t>
            </a:r>
          </a:p>
          <a:p>
            <a:r>
              <a:rPr lang="en-US" dirty="0" smtClean="0">
                <a:hlinkClick r:id="rId4"/>
              </a:rPr>
              <a:t>https://www.youtube.com/watch?v=HaDy9tryzWc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the footage is mirrored for some reasons.</a:t>
            </a:r>
            <a:endParaRPr lang="en-US" dirty="0"/>
          </a:p>
        </p:txBody>
      </p:sp>
      <p:cxnSp>
        <p:nvCxnSpPr>
          <p:cNvPr id="23" name="肘形连接符 22"/>
          <p:cNvCxnSpPr>
            <a:endCxn id="26" idx="3"/>
          </p:cNvCxnSpPr>
          <p:nvPr/>
        </p:nvCxnSpPr>
        <p:spPr>
          <a:xfrm rot="16200000" flipH="1">
            <a:off x="9845039" y="3923211"/>
            <a:ext cx="2882538" cy="574765"/>
          </a:xfrm>
          <a:prstGeom prst="bentConnector4">
            <a:avLst>
              <a:gd name="adj1" fmla="val 13256"/>
              <a:gd name="adj2" fmla="val 15468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287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57" b="15522"/>
          <a:stretch/>
        </p:blipFill>
        <p:spPr>
          <a:xfrm>
            <a:off x="838200" y="1809750"/>
            <a:ext cx="4467225" cy="45624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3 - </a:t>
            </a:r>
            <a:r>
              <a:rPr lang="en-US" dirty="0" smtClean="0"/>
              <a:t>Find the bootloader folder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34025" y="1809750"/>
            <a:ext cx="63109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Locate the “</a:t>
            </a:r>
            <a:r>
              <a:rPr lang="en-US" sz="1600" dirty="0" smtClean="0"/>
              <a:t>bootloader</a:t>
            </a:r>
            <a:r>
              <a:rPr lang="en-US" sz="1600" dirty="0" smtClean="0"/>
              <a:t>” folder.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Copy your clone copy (should be named as “</a:t>
            </a:r>
            <a:r>
              <a:rPr lang="en-US" sz="1600" dirty="0" err="1" smtClean="0"/>
              <a:t>system.img</a:t>
            </a:r>
            <a:r>
              <a:rPr lang="en-US" sz="1600" dirty="0" smtClean="0"/>
              <a:t>”) into the bootloader folder: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r>
              <a:rPr lang="en-US" sz="1600" dirty="0" smtClean="0"/>
              <a:t>	bootloader/</a:t>
            </a:r>
            <a:r>
              <a:rPr lang="en-US" sz="1600" dirty="0" err="1" smtClean="0"/>
              <a:t>system.img</a:t>
            </a:r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2466975" y="2295526"/>
            <a:ext cx="2838450" cy="2190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31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78" b="15884"/>
          <a:stretch/>
        </p:blipFill>
        <p:spPr>
          <a:xfrm>
            <a:off x="838200" y="1809750"/>
            <a:ext cx="4467225" cy="4572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4 - Start the restore using flash.sh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34025" y="1809750"/>
            <a:ext cx="63109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Locate the “</a:t>
            </a:r>
            <a:r>
              <a:rPr lang="en-US" sz="1600" dirty="0" smtClean="0"/>
              <a:t>flash.sh</a:t>
            </a:r>
            <a:r>
              <a:rPr lang="en-US" sz="1600" dirty="0" smtClean="0"/>
              <a:t>” file.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Open a terminal in this directory.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Input the following command:</a:t>
            </a:r>
          </a:p>
          <a:p>
            <a:endParaRPr lang="en-US" sz="1600" dirty="0" smtClean="0"/>
          </a:p>
          <a:p>
            <a:r>
              <a:rPr lang="en-US" sz="1600" dirty="0" smtClean="0"/>
              <a:t>$ </a:t>
            </a:r>
            <a:r>
              <a:rPr lang="en-US" sz="1600" dirty="0" err="1" smtClean="0"/>
              <a:t>sudo</a:t>
            </a:r>
            <a:r>
              <a:rPr lang="en-US" sz="1600" dirty="0" smtClean="0"/>
              <a:t> ./flash.sh -r jetson-tx2 mmcblk0p1</a:t>
            </a:r>
          </a:p>
          <a:p>
            <a:endParaRPr lang="en-US" sz="1600" dirty="0"/>
          </a:p>
          <a:p>
            <a:pPr marL="342900" indent="-342900">
              <a:buAutoNum type="arabicPeriod" startAt="4"/>
            </a:pPr>
            <a:r>
              <a:rPr lang="en-US" sz="1600" dirty="0" smtClean="0"/>
              <a:t>The restore process should automatically start. Repeat Step 2 if the terminal tells you a connection failure occurs.</a:t>
            </a:r>
          </a:p>
          <a:p>
            <a:pPr marL="342900" indent="-342900">
              <a:buAutoNum type="arabicPeriod" startAt="4"/>
            </a:pPr>
            <a:r>
              <a:rPr lang="en-US" sz="1600" dirty="0" smtClean="0"/>
              <a:t>The entire process will take about 30 mins. Once done, you can use your Jetson device as usual.</a:t>
            </a:r>
          </a:p>
        </p:txBody>
      </p:sp>
      <p:sp>
        <p:nvSpPr>
          <p:cNvPr id="4" name="矩形 3"/>
          <p:cNvSpPr/>
          <p:nvPr/>
        </p:nvSpPr>
        <p:spPr>
          <a:xfrm>
            <a:off x="2466975" y="4181476"/>
            <a:ext cx="2838450" cy="2190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1382911"/>
            <a:ext cx="10810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This guide assumes you are using a Jetson TX2 module, change the command line if you are using a different Jetson device.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95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JetPack</a:t>
            </a:r>
            <a:r>
              <a:rPr lang="en-US" dirty="0" smtClean="0"/>
              <a:t> version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JetPack</a:t>
            </a:r>
            <a:r>
              <a:rPr lang="en-US" dirty="0" smtClean="0"/>
              <a:t> is system kernel that supports lots of vital functions that sustain the Jetson module’s system 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properly installed </a:t>
            </a:r>
            <a:r>
              <a:rPr lang="en-US" dirty="0" err="1" smtClean="0"/>
              <a:t>JetPack</a:t>
            </a:r>
            <a:r>
              <a:rPr lang="en-US" dirty="0" smtClean="0"/>
              <a:t> kernel contains an OS image, </a:t>
            </a:r>
            <a:r>
              <a:rPr lang="en-US" dirty="0" err="1" smtClean="0"/>
              <a:t>linux</a:t>
            </a:r>
            <a:r>
              <a:rPr lang="en-US" dirty="0" smtClean="0"/>
              <a:t> kernel, bootloader, all hardware drivers (e.g., GPU, </a:t>
            </a:r>
            <a:r>
              <a:rPr lang="en-US" dirty="0" err="1" smtClean="0"/>
              <a:t>wifi</a:t>
            </a:r>
            <a:r>
              <a:rPr lang="en-US" dirty="0" smtClean="0"/>
              <a:t>, Bluetooth, etc.), CUDA, and lots of deep learning and computer vision libraries.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Since </a:t>
            </a:r>
            <a:r>
              <a:rPr lang="en-US" dirty="0" err="1" smtClean="0"/>
              <a:t>JetPack</a:t>
            </a:r>
            <a:r>
              <a:rPr lang="en-US" dirty="0" smtClean="0"/>
              <a:t> is maintained by NVIDIA, you don’t need to worry about any compatibility issue.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But, if plan to use the latest, more advanced deep learning libraries for your project, better to check if the current </a:t>
            </a:r>
            <a:r>
              <a:rPr lang="en-US" dirty="0" err="1" smtClean="0"/>
              <a:t>JetPack</a:t>
            </a:r>
            <a:r>
              <a:rPr lang="en-US" dirty="0" smtClean="0"/>
              <a:t> version supports them. You can of course install updates on your own, but there is no guarantee that you won’t have </a:t>
            </a:r>
            <a:r>
              <a:rPr lang="en-US" dirty="0" smtClean="0"/>
              <a:t>compatibility issues.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6205675"/>
            <a:ext cx="86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https://docs.nvidia.com/jetson/jetpack/introduction/index.html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9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JetPack</a:t>
            </a:r>
            <a:r>
              <a:rPr lang="en-US" dirty="0" smtClean="0"/>
              <a:t> version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check your current </a:t>
            </a:r>
            <a:r>
              <a:rPr lang="en-US" dirty="0" err="1" smtClean="0"/>
              <a:t>JetPack</a:t>
            </a:r>
            <a:r>
              <a:rPr lang="en-US" dirty="0" smtClean="0"/>
              <a:t> Version, use the following command in a terminal: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/>
              <a:t>sudo</a:t>
            </a:r>
            <a:r>
              <a:rPr lang="en-US" dirty="0"/>
              <a:t> apt-cache show </a:t>
            </a:r>
            <a:r>
              <a:rPr lang="en-US" dirty="0" err="1" smtClean="0"/>
              <a:t>nvidia</a:t>
            </a:r>
            <a:r>
              <a:rPr lang="en-US" dirty="0" smtClean="0"/>
              <a:t>-jetpack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should be able to see something like this: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Package: </a:t>
            </a:r>
            <a:r>
              <a:rPr lang="en-US" dirty="0" err="1"/>
              <a:t>nvidia</a:t>
            </a:r>
            <a:r>
              <a:rPr lang="en-US" dirty="0"/>
              <a:t>-jetpack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Version: 4.4-b144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Architecture: arm64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Maintainer: NVIDIA Corporation</a:t>
            </a:r>
          </a:p>
        </p:txBody>
      </p:sp>
    </p:spTree>
    <p:extLst>
      <p:ext uri="{BB962C8B-B14F-4D97-AF65-F5344CB8AC3E}">
        <p14:creationId xmlns:p14="http://schemas.microsoft.com/office/powerpoint/2010/main" val="2160622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73532" y="2987040"/>
            <a:ext cx="7384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 smtClean="0"/>
              <a:t>JetPack</a:t>
            </a:r>
            <a:r>
              <a:rPr lang="en-US" sz="6000" b="1" dirty="0" smtClean="0"/>
              <a:t> Upgrade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5006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JetPack</a:t>
            </a:r>
            <a:r>
              <a:rPr lang="en-US" dirty="0" smtClean="0"/>
              <a:t> upgrade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you decide that the current </a:t>
            </a:r>
            <a:r>
              <a:rPr lang="en-US" dirty="0" err="1" smtClean="0"/>
              <a:t>JetPack</a:t>
            </a:r>
            <a:r>
              <a:rPr lang="en-US" dirty="0" smtClean="0"/>
              <a:t> version won’t satisfy your development needs, you can perform an upgrade on your Jetson module.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upgrade process usually require a complete flash. Meaning you will lose all data stored on the device. </a:t>
            </a:r>
            <a:r>
              <a:rPr lang="en-US" b="1" dirty="0" smtClean="0">
                <a:solidFill>
                  <a:srgbClr val="FF0000"/>
                </a:solidFill>
              </a:rPr>
              <a:t>So be sure to make your data backup first!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u="sng" dirty="0" smtClean="0"/>
              <a:t>For the rest of the guide, we will need a micro USB cable, and a </a:t>
            </a:r>
            <a:r>
              <a:rPr lang="en-US" b="1" u="sng" dirty="0"/>
              <a:t>U</a:t>
            </a:r>
            <a:r>
              <a:rPr lang="en-US" b="1" u="sng" dirty="0" smtClean="0"/>
              <a:t>buntu machine (at least Ubuntu 18.04, &gt;60 Gb storage space) with internet connection.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50165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1 - Install NVIDIA SDK Manager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First, go to the following link and install the SDK manager:</a:t>
            </a:r>
            <a:endParaRPr lang="en-US" dirty="0" smtClean="0">
              <a:hlinkClick r:id="rId2"/>
            </a:endParaRPr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https://developer.nvidia.com/nvidia-sdk-manager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(The .deb method is the easiest)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NVIDIA will require you to login every time you use the SDK manager, so register your own NVIDIA developer account and keep it handy.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102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2 - </a:t>
            </a:r>
            <a:r>
              <a:rPr lang="en-US" dirty="0" smtClean="0"/>
              <a:t>Select your hardware and </a:t>
            </a:r>
            <a:r>
              <a:rPr lang="en-US" dirty="0" err="1" smtClean="0"/>
              <a:t>JetPack</a:t>
            </a:r>
            <a:r>
              <a:rPr lang="en-US" dirty="0" smtClean="0"/>
              <a:t> version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2082"/>
            <a:ext cx="7638642" cy="4351338"/>
          </a:xfrm>
        </p:spPr>
      </p:pic>
      <p:sp>
        <p:nvSpPr>
          <p:cNvPr id="6" name="文本框 5"/>
          <p:cNvSpPr txBox="1"/>
          <p:nvPr/>
        </p:nvSpPr>
        <p:spPr>
          <a:xfrm>
            <a:off x="8577942" y="1895648"/>
            <a:ext cx="3352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Once login, you will see a screen like this.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The “Host Machine” is referring to the Ubuntu machine you are currently using, and the “Target Hardware” is the device you want to flash.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Now select your Target Hardware from the drop-down menu. If you are doing this for one of the Jackal robot, then likely the Target Hardware is a “Jetson TX2 modules” (ignore all the variants).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Then, choose your preferred “Target Operating System” (the </a:t>
            </a:r>
            <a:r>
              <a:rPr lang="en-US" sz="1600" dirty="0" err="1" smtClean="0"/>
              <a:t>JetPack</a:t>
            </a:r>
            <a:r>
              <a:rPr lang="en-US" sz="1600" dirty="0" smtClean="0"/>
              <a:t> version).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Once finished, click “CONTINUE”.</a:t>
            </a:r>
            <a:endParaRPr lang="en-US" sz="1600" dirty="0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5660571" y="4058194"/>
            <a:ext cx="2917371" cy="11146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7336972" y="3211232"/>
            <a:ext cx="1240970" cy="5073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7515498" y="5582567"/>
            <a:ext cx="1062444" cy="3479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274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0785"/>
            <a:ext cx="7638642" cy="4351338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3 - </a:t>
            </a:r>
            <a:r>
              <a:rPr lang="en-US" dirty="0" smtClean="0"/>
              <a:t>Specify file directories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577941" y="1895648"/>
            <a:ext cx="338763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Specify the directory that the SDK uses to download all the </a:t>
            </a:r>
            <a:r>
              <a:rPr lang="en-US" sz="1600" dirty="0" err="1" smtClean="0"/>
              <a:t>JetPack</a:t>
            </a:r>
            <a:r>
              <a:rPr lang="en-US" sz="1600" dirty="0" smtClean="0"/>
              <a:t> installation packages. They can be removed afterward to save disk space.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Then, specify the directory that the SDK uses to store the hardware image for your Jetson device. </a:t>
            </a:r>
            <a:r>
              <a:rPr lang="en-US" sz="1600" b="1" u="sng" dirty="0" smtClean="0"/>
              <a:t>This directory is important for clone / restore, so take notes!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Finally, check the box here.</a:t>
            </a:r>
            <a:endParaRPr lang="en-US" sz="1600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799910" y="2116183"/>
            <a:ext cx="2856410" cy="33005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5799910" y="3309257"/>
            <a:ext cx="2856410" cy="24328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764022" y="4525693"/>
            <a:ext cx="5892298" cy="1326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908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1692</Words>
  <Application>Microsoft Office PowerPoint</Application>
  <PresentationFormat>宽屏</PresentationFormat>
  <Paragraphs>143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宋体</vt:lpstr>
      <vt:lpstr>Arial</vt:lpstr>
      <vt:lpstr>Calibri</vt:lpstr>
      <vt:lpstr>Calibri Light</vt:lpstr>
      <vt:lpstr>Wingdings</vt:lpstr>
      <vt:lpstr>Office 主题</vt:lpstr>
      <vt:lpstr>A guide on how to upgrade / clone / restore your Jetson TX2</vt:lpstr>
      <vt:lpstr>PowerPoint 演示文稿</vt:lpstr>
      <vt:lpstr>JetPack version</vt:lpstr>
      <vt:lpstr>JetPack version</vt:lpstr>
      <vt:lpstr>PowerPoint 演示文稿</vt:lpstr>
      <vt:lpstr>JetPack upgrade</vt:lpstr>
      <vt:lpstr>Step 1 - Install NVIDIA SDK Manager</vt:lpstr>
      <vt:lpstr>Step 2 - Select your hardware and JetPack version</vt:lpstr>
      <vt:lpstr>Step 3 - Specify file directories</vt:lpstr>
      <vt:lpstr>Step 4 - Connect your Jetson device in recovery mode</vt:lpstr>
      <vt:lpstr>Step 5 - Proceed to next step</vt:lpstr>
      <vt:lpstr>Step 6 - Type your Ubuntu account password</vt:lpstr>
      <vt:lpstr>Step 7 - Start the Flash</vt:lpstr>
      <vt:lpstr>Step 8 - Ubuntu initial setup</vt:lpstr>
      <vt:lpstr>Step 10 - Done</vt:lpstr>
      <vt:lpstr>PowerPoint 演示文稿</vt:lpstr>
      <vt:lpstr>Step 1 - Find the Target HW image directory</vt:lpstr>
      <vt:lpstr>Step 2 - Connect your Jetson device in recovery mode</vt:lpstr>
      <vt:lpstr>Step 3 - Start the clone using flash.sh</vt:lpstr>
      <vt:lpstr>PowerPoint 演示文稿</vt:lpstr>
      <vt:lpstr>Step 1 - Find the Target HW image directory</vt:lpstr>
      <vt:lpstr>Step 2 - Connect your Jetson device in recovery mode</vt:lpstr>
      <vt:lpstr>Step 3 - Find the bootloader folder</vt:lpstr>
      <vt:lpstr>Step 4 - Start the restore using flash.sh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guide on how to clone / backup your Jetson TX2</dc:title>
  <dc:creator>Yu Chen</dc:creator>
  <cp:lastModifiedBy>Yu Chen</cp:lastModifiedBy>
  <cp:revision>17</cp:revision>
  <dcterms:created xsi:type="dcterms:W3CDTF">2021-08-31T02:36:06Z</dcterms:created>
  <dcterms:modified xsi:type="dcterms:W3CDTF">2021-08-31T05:46:00Z</dcterms:modified>
</cp:coreProperties>
</file>