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8" r:id="rId6"/>
    <p:sldId id="267" r:id="rId7"/>
    <p:sldId id="270" r:id="rId8"/>
    <p:sldId id="271" r:id="rId9"/>
    <p:sldId id="272" r:id="rId10"/>
    <p:sldId id="264" r:id="rId11"/>
    <p:sldId id="273" r:id="rId12"/>
    <p:sldId id="265" r:id="rId13"/>
    <p:sldId id="274" r:id="rId14"/>
    <p:sldId id="275" r:id="rId15"/>
    <p:sldId id="276" r:id="rId16"/>
    <p:sldId id="280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9D6A43-34D8-4159-9847-A391047B36D2}">
          <p14:sldIdLst>
            <p14:sldId id="256"/>
            <p14:sldId id="257"/>
            <p14:sldId id="258"/>
            <p14:sldId id="266"/>
            <p14:sldId id="268"/>
            <p14:sldId id="267"/>
            <p14:sldId id="270"/>
            <p14:sldId id="271"/>
            <p14:sldId id="272"/>
            <p14:sldId id="264"/>
            <p14:sldId id="273"/>
            <p14:sldId id="265"/>
            <p14:sldId id="274"/>
            <p14:sldId id="275"/>
            <p14:sldId id="276"/>
            <p14:sldId id="280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2" pos="279" userDrawn="1">
          <p15:clr>
            <a:srgbClr val="A4A3A4"/>
          </p15:clr>
        </p15:guide>
        <p15:guide id="3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5A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89561" autoAdjust="0"/>
  </p:normalViewPr>
  <p:slideViewPr>
    <p:cSldViewPr snapToGrid="0">
      <p:cViewPr varScale="1">
        <p:scale>
          <a:sx n="141" d="100"/>
          <a:sy n="141" d="100"/>
        </p:scale>
        <p:origin x="132" y="204"/>
      </p:cViewPr>
      <p:guideLst>
        <p:guide pos="279"/>
        <p:guide pos="737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Data\Projects\dpcpp-mcml\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Data\Projects\dpcpp-mcml\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Data\Projects\dpcpp-mcml\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UserData\Projects\dpcpp-mcml\tes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99798943947704"/>
          <c:y val="6.2366369134134306E-2"/>
          <c:w val="0.74389469795551832"/>
          <c:h val="0.70932844454468735"/>
        </c:manualLayout>
      </c:layout>
      <c:lineChart>
        <c:grouping val="standard"/>
        <c:varyColors val="0"/>
        <c:ser>
          <c:idx val="0"/>
          <c:order val="0"/>
          <c:tx>
            <c:strRef>
              <c:f>Лист1!$V$3</c:f>
              <c:strCache>
                <c:ptCount val="1"/>
                <c:pt idx="0">
                  <c:v>CPU Intel i9 9900K
(1 поток)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Лист1!$U$6:$U$8</c:f>
              <c:numCache>
                <c:formatCode>#,##0</c:formatCode>
                <c:ptCount val="3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</c:numCache>
            </c:numRef>
          </c:cat>
          <c:val>
            <c:numRef>
              <c:f>Лист1!$X$6:$X$8</c:f>
              <c:numCache>
                <c:formatCode>General</c:formatCode>
                <c:ptCount val="3"/>
                <c:pt idx="0">
                  <c:v>15090</c:v>
                </c:pt>
                <c:pt idx="1">
                  <c:v>127003</c:v>
                </c:pt>
                <c:pt idx="2">
                  <c:v>1415620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F1-4654-9F86-1ABD682AB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8189647"/>
        <c:axId val="912518095"/>
      </c:lineChart>
      <c:catAx>
        <c:axId val="908189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Количество фотонов</a:t>
                </a:r>
              </a:p>
            </c:rich>
          </c:tx>
          <c:layout>
            <c:manualLayout>
              <c:xMode val="edge"/>
              <c:yMode val="edge"/>
              <c:x val="0.34814567019853093"/>
              <c:y val="0.92097209933857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912518095"/>
        <c:crosses val="autoZero"/>
        <c:auto val="1"/>
        <c:lblAlgn val="ctr"/>
        <c:lblOffset val="100"/>
        <c:noMultiLvlLbl val="0"/>
      </c:catAx>
      <c:valAx>
        <c:axId val="91251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Время, мс</a:t>
                </a:r>
              </a:p>
            </c:rich>
          </c:tx>
          <c:layout>
            <c:manualLayout>
              <c:xMode val="edge"/>
              <c:yMode val="edge"/>
              <c:x val="7.3416075247362388E-3"/>
              <c:y val="0.29279090118803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90818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1608729137979649"/>
          <c:y val="6.0682751078990162E-2"/>
          <c:w val="0.34513929274548105"/>
          <c:h val="0.17948289512200766"/>
        </c:manualLayout>
      </c:layout>
      <c:overlay val="0"/>
      <c:spPr>
        <a:solidFill>
          <a:schemeClr val="bg1"/>
        </a:solidFill>
        <a:ln w="63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800" b="0" i="0" u="none" strike="noStrike" kern="1200" baseline="0">
          <a:solidFill>
            <a:sysClr val="windowText" lastClr="0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dirty="0"/>
              <a:t>Производительность</a:t>
            </a:r>
            <a:r>
              <a:rPr lang="ru-RU" baseline="0" dirty="0"/>
              <a:t> </a:t>
            </a:r>
            <a:br>
              <a:rPr lang="ru-RU" baseline="0" dirty="0"/>
            </a:br>
            <a:r>
              <a:rPr lang="ru-RU" b="1" baseline="0" dirty="0"/>
              <a:t>до</a:t>
            </a:r>
            <a:r>
              <a:rPr lang="ru-RU" baseline="0" dirty="0"/>
              <a:t> оптимизации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2708455196155783"/>
          <c:y val="0.19147531221504963"/>
          <c:w val="0.61510007898039842"/>
          <c:h val="0.5987130403100456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Лист1!$B$100</c:f>
              <c:strCache>
                <c:ptCount val="1"/>
                <c:pt idx="0">
                  <c:v>CPU Intel i9 9900K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Лист1!$A$101:$A$104</c:f>
              <c:numCache>
                <c:formatCode>#,##0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Лист1!$B$101:$B$104</c:f>
              <c:numCache>
                <c:formatCode>#,##0</c:formatCode>
                <c:ptCount val="4"/>
                <c:pt idx="0">
                  <c:v>1242</c:v>
                </c:pt>
                <c:pt idx="1">
                  <c:v>10453</c:v>
                </c:pt>
                <c:pt idx="2">
                  <c:v>116512</c:v>
                </c:pt>
                <c:pt idx="3">
                  <c:v>2012297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1-4A80-B8D3-23CD0F063602}"/>
            </c:ext>
          </c:extLst>
        </c:ser>
        <c:ser>
          <c:idx val="1"/>
          <c:order val="1"/>
          <c:tx>
            <c:strRef>
              <c:f>Лист1!$C$100</c:f>
              <c:strCache>
                <c:ptCount val="1"/>
                <c:pt idx="0">
                  <c:v>GPU Intel UHD Graphics 630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Лист1!$A$101:$A$104</c:f>
              <c:numCache>
                <c:formatCode>#,##0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Лист1!$C$101:$C$104</c:f>
              <c:numCache>
                <c:formatCode>#,##0</c:formatCode>
                <c:ptCount val="4"/>
                <c:pt idx="0">
                  <c:v>5809</c:v>
                </c:pt>
                <c:pt idx="1">
                  <c:v>40154</c:v>
                </c:pt>
                <c:pt idx="2">
                  <c:v>485944</c:v>
                </c:pt>
                <c:pt idx="3">
                  <c:v>8087531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1-4A80-B8D3-23CD0F063602}"/>
            </c:ext>
          </c:extLst>
        </c:ser>
        <c:ser>
          <c:idx val="2"/>
          <c:order val="2"/>
          <c:tx>
            <c:strRef>
              <c:f>Лист1!$D$100</c:f>
              <c:strCache>
                <c:ptCount val="1"/>
                <c:pt idx="0">
                  <c:v>GPU NVIDIA RTX 3060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Лист1!$A$101:$A$104</c:f>
              <c:numCache>
                <c:formatCode>#,##0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Лист1!$D$101:$D$104</c:f>
              <c:numCache>
                <c:formatCode>#,##0</c:formatCode>
                <c:ptCount val="4"/>
                <c:pt idx="0">
                  <c:v>2581</c:v>
                </c:pt>
                <c:pt idx="1">
                  <c:v>17654</c:v>
                </c:pt>
                <c:pt idx="2">
                  <c:v>209143</c:v>
                </c:pt>
                <c:pt idx="3">
                  <c:v>3547160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1-4A80-B8D3-23CD0F063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8800863"/>
        <c:axId val="760397103"/>
        <c:extLst/>
      </c:lineChart>
      <c:catAx>
        <c:axId val="618800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Количество фотонов</a:t>
                </a:r>
              </a:p>
            </c:rich>
          </c:tx>
          <c:layout>
            <c:manualLayout>
              <c:xMode val="edge"/>
              <c:yMode val="edge"/>
              <c:x val="0.38172741560311652"/>
              <c:y val="0.91129084372771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760397103"/>
        <c:crosses val="autoZero"/>
        <c:auto val="1"/>
        <c:lblAlgn val="ctr"/>
        <c:lblOffset val="100"/>
        <c:noMultiLvlLbl val="0"/>
      </c:catAx>
      <c:valAx>
        <c:axId val="76039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Время, мс</a:t>
                </a:r>
              </a:p>
            </c:rich>
          </c:tx>
          <c:layout>
            <c:manualLayout>
              <c:xMode val="edge"/>
              <c:yMode val="edge"/>
              <c:x val="3.8529267624967628E-3"/>
              <c:y val="0.28334582245929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8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61880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800" b="0" i="0" u="none" strike="noStrike" kern="1200" baseline="0">
          <a:solidFill>
            <a:sysClr val="windowText" lastClr="0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5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2150" b="0" i="0" baseline="0" dirty="0">
                <a:effectLst/>
              </a:rPr>
              <a:t>Производительность </a:t>
            </a:r>
            <a:br>
              <a:rPr lang="ru-RU" sz="2150" b="0" i="0" baseline="0" dirty="0">
                <a:effectLst/>
              </a:rPr>
            </a:br>
            <a:r>
              <a:rPr lang="ru-RU" sz="2150" b="1" i="0" baseline="0" dirty="0">
                <a:effectLst/>
              </a:rPr>
              <a:t>после</a:t>
            </a:r>
            <a:r>
              <a:rPr lang="ru-RU" sz="2150" b="0" i="0" baseline="0" dirty="0">
                <a:effectLst/>
              </a:rPr>
              <a:t> оптимизации</a:t>
            </a:r>
            <a:endParaRPr lang="ru-RU" sz="21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5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5779457010382412"/>
          <c:y val="0.18551257187444095"/>
          <c:w val="0.44303030065492682"/>
          <c:h val="0.6058034289820576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Лист1!$A$71</c:f>
              <c:strCache>
                <c:ptCount val="1"/>
                <c:pt idx="0">
                  <c:v>CPU Intel i9 9900K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Лист1!$A$62:$A$65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Лист1!$B$62:$B$65</c:f>
              <c:numCache>
                <c:formatCode>General</c:formatCode>
                <c:ptCount val="4"/>
                <c:pt idx="0">
                  <c:v>916</c:v>
                </c:pt>
                <c:pt idx="1">
                  <c:v>8739</c:v>
                </c:pt>
                <c:pt idx="2">
                  <c:v>101055</c:v>
                </c:pt>
                <c:pt idx="3">
                  <c:v>1689416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20-4937-BC6D-75816AE75661}"/>
            </c:ext>
          </c:extLst>
        </c:ser>
        <c:ser>
          <c:idx val="1"/>
          <c:order val="1"/>
          <c:tx>
            <c:strRef>
              <c:f>Лист1!$A$72</c:f>
              <c:strCache>
                <c:ptCount val="1"/>
                <c:pt idx="0">
                  <c:v>GPU Intel UHD Graphics 630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Лист1!$A$62:$A$65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Лист1!$C$62:$C$65</c:f>
              <c:numCache>
                <c:formatCode>General</c:formatCode>
                <c:ptCount val="4"/>
                <c:pt idx="0">
                  <c:v>611</c:v>
                </c:pt>
                <c:pt idx="1">
                  <c:v>6263</c:v>
                </c:pt>
                <c:pt idx="2">
                  <c:v>62556</c:v>
                </c:pt>
                <c:pt idx="3">
                  <c:v>621138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20-4937-BC6D-75816AE75661}"/>
            </c:ext>
          </c:extLst>
        </c:ser>
        <c:ser>
          <c:idx val="2"/>
          <c:order val="2"/>
          <c:tx>
            <c:strRef>
              <c:f>Лист1!$A$73</c:f>
              <c:strCache>
                <c:ptCount val="1"/>
                <c:pt idx="0">
                  <c:v>GPU NVIDIA RTX 3060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Лист1!$A$62:$A$65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Лист1!$D$62:$D$65</c:f>
              <c:numCache>
                <c:formatCode>General</c:formatCode>
                <c:ptCount val="4"/>
                <c:pt idx="0">
                  <c:v>394</c:v>
                </c:pt>
                <c:pt idx="1">
                  <c:v>1044</c:v>
                </c:pt>
                <c:pt idx="2">
                  <c:v>6166</c:v>
                </c:pt>
                <c:pt idx="3">
                  <c:v>60830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20-4937-BC6D-75816AE75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653439"/>
        <c:axId val="1255718079"/>
      </c:lineChart>
      <c:catAx>
        <c:axId val="1256653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Количество фотонов</a:t>
                </a:r>
              </a:p>
            </c:rich>
          </c:tx>
          <c:layout>
            <c:manualLayout>
              <c:xMode val="edge"/>
              <c:yMode val="edge"/>
              <c:x val="0.34867568383220388"/>
              <c:y val="0.9119391037303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5718079"/>
        <c:crosses val="autoZero"/>
        <c:auto val="1"/>
        <c:lblAlgn val="ctr"/>
        <c:lblOffset val="100"/>
        <c:noMultiLvlLbl val="0"/>
      </c:catAx>
      <c:valAx>
        <c:axId val="1255718079"/>
        <c:scaling>
          <c:orientation val="minMax"/>
          <c:max val="9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Время, мс</a:t>
                </a:r>
              </a:p>
            </c:rich>
          </c:tx>
          <c:layout>
            <c:manualLayout>
              <c:xMode val="edge"/>
              <c:yMode val="edge"/>
              <c:x val="1.3931324786492281E-2"/>
              <c:y val="0.281520078012429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665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89009604293097"/>
          <c:y val="9.7294560046640097E-2"/>
          <c:w val="0.28380168890114854"/>
          <c:h val="0.83379158815748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dirty="0"/>
              <a:t>Производительность </a:t>
            </a:r>
            <a:br>
              <a:rPr lang="ru-RU" dirty="0"/>
            </a:br>
            <a:r>
              <a:rPr lang="ru-RU" dirty="0"/>
              <a:t>до и после оптимизации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Лист1!$B$100</c:f>
              <c:strCache>
                <c:ptCount val="1"/>
                <c:pt idx="0">
                  <c:v>CPU Intel i9 9900K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Лист1!$B$101:$B$104</c:f>
              <c:numCache>
                <c:formatCode>#,##0</c:formatCode>
                <c:ptCount val="4"/>
                <c:pt idx="0">
                  <c:v>1242</c:v>
                </c:pt>
                <c:pt idx="1">
                  <c:v>10453</c:v>
                </c:pt>
                <c:pt idx="2">
                  <c:v>116512</c:v>
                </c:pt>
                <c:pt idx="3">
                  <c:v>2012297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C0-420E-A2ED-3301C5EB7A3D}"/>
            </c:ext>
          </c:extLst>
        </c:ser>
        <c:ser>
          <c:idx val="0"/>
          <c:order val="1"/>
          <c:tx>
            <c:strRef>
              <c:f>Лист1!$A$71</c:f>
              <c:strCache>
                <c:ptCount val="1"/>
                <c:pt idx="0">
                  <c:v>CPU Intel i9 9900K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Лист1!$A$62:$A$65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Лист1!$B$62:$B$65</c:f>
              <c:numCache>
                <c:formatCode>General</c:formatCode>
                <c:ptCount val="4"/>
                <c:pt idx="0">
                  <c:v>916</c:v>
                </c:pt>
                <c:pt idx="1">
                  <c:v>8739</c:v>
                </c:pt>
                <c:pt idx="2">
                  <c:v>101055</c:v>
                </c:pt>
                <c:pt idx="3">
                  <c:v>1689416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C0-420E-A2ED-3301C5EB7A3D}"/>
            </c:ext>
          </c:extLst>
        </c:ser>
        <c:ser>
          <c:idx val="4"/>
          <c:order val="2"/>
          <c:tx>
            <c:strRef>
              <c:f>Лист1!$C$100</c:f>
              <c:strCache>
                <c:ptCount val="1"/>
                <c:pt idx="0">
                  <c:v>GPU Intel UHD Graphics 630</c:v>
                </c:pt>
              </c:strCache>
            </c:strRef>
          </c:tx>
          <c:spPr>
            <a:ln w="28575" cap="rnd">
              <a:solidFill>
                <a:srgbClr val="0033CC"/>
              </a:solidFill>
              <a:round/>
            </a:ln>
            <a:effectLst/>
          </c:spPr>
          <c:marker>
            <c:symbol val="none"/>
          </c:marker>
          <c:val>
            <c:numRef>
              <c:f>Лист1!$C$101:$C$104</c:f>
              <c:numCache>
                <c:formatCode>#,##0</c:formatCode>
                <c:ptCount val="4"/>
                <c:pt idx="0">
                  <c:v>5809</c:v>
                </c:pt>
                <c:pt idx="1">
                  <c:v>40154</c:v>
                </c:pt>
                <c:pt idx="2">
                  <c:v>485944</c:v>
                </c:pt>
                <c:pt idx="3">
                  <c:v>8087531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0-420E-A2ED-3301C5EB7A3D}"/>
            </c:ext>
          </c:extLst>
        </c:ser>
        <c:ser>
          <c:idx val="1"/>
          <c:order val="3"/>
          <c:tx>
            <c:strRef>
              <c:f>Лист1!$A$72</c:f>
              <c:strCache>
                <c:ptCount val="1"/>
                <c:pt idx="0">
                  <c:v>GPU Intel UHD Graphics 630</c:v>
                </c:pt>
              </c:strCache>
            </c:strRef>
          </c:tx>
          <c:spPr>
            <a:ln w="28575" cap="rnd">
              <a:solidFill>
                <a:srgbClr val="0033CC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Лист1!$A$62:$A$65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Лист1!$C$62:$C$65</c:f>
              <c:numCache>
                <c:formatCode>General</c:formatCode>
                <c:ptCount val="4"/>
                <c:pt idx="0">
                  <c:v>611</c:v>
                </c:pt>
                <c:pt idx="1">
                  <c:v>6263</c:v>
                </c:pt>
                <c:pt idx="2">
                  <c:v>62556</c:v>
                </c:pt>
                <c:pt idx="3">
                  <c:v>621138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C0-420E-A2ED-3301C5EB7A3D}"/>
            </c:ext>
          </c:extLst>
        </c:ser>
        <c:ser>
          <c:idx val="5"/>
          <c:order val="4"/>
          <c:tx>
            <c:strRef>
              <c:f>Лист1!$D$100</c:f>
              <c:strCache>
                <c:ptCount val="1"/>
                <c:pt idx="0">
                  <c:v>GPU NVIDIA RTX 3060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Лист1!$D$101:$D$104</c:f>
              <c:numCache>
                <c:formatCode>#,##0</c:formatCode>
                <c:ptCount val="4"/>
                <c:pt idx="0">
                  <c:v>2581</c:v>
                </c:pt>
                <c:pt idx="1">
                  <c:v>17654</c:v>
                </c:pt>
                <c:pt idx="2">
                  <c:v>209143</c:v>
                </c:pt>
                <c:pt idx="3">
                  <c:v>3547160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0-420E-A2ED-3301C5EB7A3D}"/>
            </c:ext>
          </c:extLst>
        </c:ser>
        <c:ser>
          <c:idx val="2"/>
          <c:order val="5"/>
          <c:tx>
            <c:strRef>
              <c:f>Лист1!$A$73</c:f>
              <c:strCache>
                <c:ptCount val="1"/>
                <c:pt idx="0">
                  <c:v>GPU NVIDIA RTX 3060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Лист1!$A$62:$A$65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Лист1!$D$62:$D$65</c:f>
              <c:numCache>
                <c:formatCode>General</c:formatCode>
                <c:ptCount val="4"/>
                <c:pt idx="0">
                  <c:v>394</c:v>
                </c:pt>
                <c:pt idx="1">
                  <c:v>1044</c:v>
                </c:pt>
                <c:pt idx="2">
                  <c:v>6166</c:v>
                </c:pt>
                <c:pt idx="3">
                  <c:v>60830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0-420E-A2ED-3301C5EB7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653439"/>
        <c:axId val="1255718079"/>
      </c:lineChart>
      <c:catAx>
        <c:axId val="1256653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Количество фотонов</a:t>
                </a:r>
              </a:p>
            </c:rich>
          </c:tx>
          <c:layout>
            <c:manualLayout>
              <c:xMode val="edge"/>
              <c:yMode val="edge"/>
              <c:x val="0.33465092099498217"/>
              <c:y val="0.91907893539147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E+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5718079"/>
        <c:crosses val="autoZero"/>
        <c:auto val="1"/>
        <c:lblAlgn val="ctr"/>
        <c:lblOffset val="100"/>
        <c:noMultiLvlLbl val="0"/>
      </c:catAx>
      <c:valAx>
        <c:axId val="125571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665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090398733992518"/>
          <c:y val="0.15947078756275221"/>
          <c:w val="0.32494267850309455"/>
          <c:h val="0.7321576533512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0C1AB-DB6C-480B-A833-576B0FAC5D3D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86B4D-371E-4A7B-BF1F-E6FA15205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9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Рассказать про методы оптической диагностики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Просветить руку фонариком?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6B4D-371E-4A7B-BF1F-E6FA152056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4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Надо рассказать про метод Монте Карло, почему именно он походит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6B4D-371E-4A7B-BF1F-E6FA152056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4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Надо рассказать о тех задачах, которые были решены на этом этапе:</a:t>
            </a:r>
          </a:p>
          <a:p>
            <a:pPr marL="228600" indent="-228600">
              <a:buAutoNum type="arabicParenR"/>
            </a:pPr>
            <a:r>
              <a:rPr lang="ru-RU" dirty="0"/>
              <a:t>Алгоритм</a:t>
            </a:r>
          </a:p>
          <a:p>
            <a:pPr marL="228600" indent="-228600">
              <a:buAutoNum type="arabicParenR"/>
            </a:pPr>
            <a:r>
              <a:rPr lang="ru-RU" dirty="0"/>
              <a:t>Генерация случайных чисел</a:t>
            </a:r>
          </a:p>
          <a:p>
            <a:pPr marL="228600" indent="-228600">
              <a:buAutoNum type="arabicParenR"/>
            </a:pPr>
            <a:r>
              <a:rPr lang="ru-RU" dirty="0"/>
              <a:t>Формат сохранения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6B4D-371E-4A7B-BF1F-E6FA152056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 что для верификации корректности результатов моделирования был разработан визуализатор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6B4D-371E-4A7B-BF1F-E6FA152056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Прокомментировать результаты скорости обработки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6B4D-371E-4A7B-BF1F-E6FA152056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9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A6B1A-F847-439F-8915-6B1A4BEC3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305CF-FE6F-414F-853B-DCC53417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2BA5A-753F-47DF-8FD4-C6395C43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B5E722-DD61-4564-A2A0-1C01C443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92861-4BA3-4621-A128-CEE8CA1F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97CD5-4C26-4605-B34B-50337DD2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09B4B6-F4B2-4019-9A07-21625FC30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3C2D1-4E9A-4416-BE6E-CD7E4CD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C63C8-96A2-458B-BA8E-C8AF580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37537-EDC5-4AC4-8AFD-388C0946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0F0BFF-3E06-4E02-AA08-5B448F7A9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2E486B-3CBA-4385-B60E-DCC669092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F04B7-BBDB-4185-BE77-C1B274A5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C17C4-5388-4686-A0A0-509DAFEE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B2929-7576-4360-94FE-149BA2BD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5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9EF74-DB06-4959-9496-387D602A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7C87C-3E02-4A91-A0B2-4E3D1B7F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6CF9B-6F4B-4394-A622-9D31E89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56ED3-147F-467E-9AD4-68B6851B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54782-AF61-4F47-BCD9-CD96B0D5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44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14035-9835-41E7-A7D9-749274FA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17DB-0DA2-474A-824E-F9DD4B14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858ED-46C3-47BD-BFB7-CB1B9797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FA4F6-7D2D-447C-A354-6189ACFE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12A982-09E1-4018-A4F2-57725DFE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4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D06FF-FEBE-428B-BDFA-14A7E4E8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06D5A-4169-4BB8-A34E-216D9DCF2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F648FE-167F-4A6E-8E93-D6A8CC0E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676F07-525B-47F0-83D0-7FD3D9B8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554D2-8B68-44A6-B043-489F34D3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06B83-8E1B-4887-AE8B-6B155FE6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47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4BE6B-33A9-4AB9-B818-3DB839CC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D0E994-449C-4A00-90CB-2F47A9A0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38B773-8527-46AC-9680-FA293466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76FF9C-69E3-4C60-A770-21093C5A7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8629E8-14C4-4609-82F7-4BE5B9C19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6B597E-7BB8-4901-8356-AF1C8D4C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D4433F-0BA9-4146-8E28-6BBA2D4F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8F681A-D7AC-44EE-9E15-CCD1F733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50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6245E-8D2E-43C8-A586-DE57C1EB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BE71EE-70D1-4364-8925-83A03D8C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E34D22-3DE0-4488-A836-DE5B6EFA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32152-E045-409E-B87A-22D1539A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4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6F2434-5957-41D2-8659-0A41FEFE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ECB560-62E7-44D0-8360-4FB90B5D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2868D4-24BC-4EAF-8E5A-05B5E4F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DCE8-1DF2-4F72-8383-3BCC7749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20EE8-6265-485E-AC02-CF899500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6A109-BD57-42AF-9217-DEB8A091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BEE825-6025-41E1-9519-F4AB2607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DDF0B1-292F-4B26-AB9A-7216B1D2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C9633-4AAC-40F1-A848-627D4907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078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19D04-98FD-4B0B-A7A0-D1FB5D1B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7330FE-EE4D-4D3C-A3AC-F95F308D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50CBEA-6DCD-41E1-A1D4-F44DD577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2918A-EB62-4FC3-B863-2481083C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9032B-95A2-4556-AE89-70C6032F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2A447-DE97-4825-874B-A213767A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8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A2320-91A8-413D-8D55-7885752B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DD0522-78B0-4E21-92DC-6858A851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C78C3-2BDE-45FC-87B0-33F22BE9B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F3D2-377D-4A17-A5AF-A957D3968F72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81C40-3D38-4184-8FDB-C02CDF3E3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6C83C-BB2C-403B-B4C6-7403EB7E7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DBFC-2AE3-41FB-8905-EE7E102BF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2C3CD-D0AD-4C7B-9172-B736B9E12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24A0A-93D3-46B5-83C5-9086DCFC9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2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40272" y="76542"/>
            <a:ext cx="11372303" cy="6669909"/>
            <a:chOff x="340272" y="76542"/>
            <a:chExt cx="113723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40272" y="76542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Data Parallel C++</a:t>
              </a:r>
              <a:endParaRPr lang="ru-RU" sz="2800" b="1" dirty="0">
                <a:solidFill>
                  <a:srgbClr val="1465AA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pic>
        <p:nvPicPr>
          <p:cNvPr id="11" name="Picture 4" descr="SYCL and DPC++ for Aurora | Argonne Leadership Computing Facility">
            <a:extLst>
              <a:ext uri="{FF2B5EF4-FFF2-40B4-BE49-F238E27FC236}">
                <a16:creationId xmlns:a16="http://schemas.microsoft.com/office/drawing/2014/main" id="{F8D8188D-380E-4EB5-95F3-7A199F18F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t="5093" r="9593" b="5028"/>
          <a:stretch/>
        </p:blipFill>
        <p:spPr bwMode="auto">
          <a:xfrm>
            <a:off x="796181" y="2357076"/>
            <a:ext cx="5364646" cy="31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4CA07B-FBE8-4228-A1AB-E0C0B2CBFD98}"/>
              </a:ext>
            </a:extLst>
          </p:cNvPr>
          <p:cNvSpPr txBox="1"/>
          <p:nvPr/>
        </p:nvSpPr>
        <p:spPr>
          <a:xfrm>
            <a:off x="442348" y="798394"/>
            <a:ext cx="11269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Parallel C++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стандарт параллельного программирования,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компанией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A7E794-DA39-49E7-B5E5-8C12BA090700}"/>
              </a:ext>
            </a:extLst>
          </p:cNvPr>
          <p:cNvGrpSpPr/>
          <p:nvPr/>
        </p:nvGrpSpPr>
        <p:grpSpPr>
          <a:xfrm>
            <a:off x="7195061" y="1873265"/>
            <a:ext cx="4136937" cy="4114491"/>
            <a:chOff x="6533146" y="1043972"/>
            <a:chExt cx="4981075" cy="4954050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312109D7-67BA-460E-ACA1-B7E9705FE6F4}"/>
                </a:ext>
              </a:extLst>
            </p:cNvPr>
            <p:cNvSpPr/>
            <p:nvPr/>
          </p:nvSpPr>
          <p:spPr>
            <a:xfrm>
              <a:off x="6533146" y="1043972"/>
              <a:ext cx="4981074" cy="8623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Программы и приложения</a:t>
              </a: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440567D8-77AE-4796-813D-5D18C803885B}"/>
                </a:ext>
              </a:extLst>
            </p:cNvPr>
            <p:cNvSpPr/>
            <p:nvPr/>
          </p:nvSpPr>
          <p:spPr>
            <a:xfrm>
              <a:off x="6533147" y="2300496"/>
              <a:ext cx="4981074" cy="86238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Библиотеки и </a:t>
              </a:r>
              <a:r>
                <a:rPr lang="ru-RU" sz="24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фреймверки</a:t>
              </a:r>
              <a:endParaRPr lang="ru-RU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CDDB728B-A4EF-4AAB-88B0-73761E6752FF}"/>
                </a:ext>
              </a:extLst>
            </p:cNvPr>
            <p:cNvSpPr/>
            <p:nvPr/>
          </p:nvSpPr>
          <p:spPr>
            <a:xfrm>
              <a:off x="6533147" y="3610706"/>
              <a:ext cx="4981074" cy="86238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oneAPI</a:t>
              </a:r>
              <a:endPara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C0845A5-27DC-4616-84D2-8EF9FF7D835D}"/>
                </a:ext>
              </a:extLst>
            </p:cNvPr>
            <p:cNvSpPr/>
            <p:nvPr/>
          </p:nvSpPr>
          <p:spPr>
            <a:xfrm>
              <a:off x="6533147" y="4920916"/>
              <a:ext cx="1189256" cy="10771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/>
                  </a:solidFill>
                </a:rPr>
                <a:t>GPU</a:t>
              </a:r>
              <a:endParaRPr lang="ru-RU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0155D002-57EC-4E35-B512-99BC3D2CFA36}"/>
                </a:ext>
              </a:extLst>
            </p:cNvPr>
            <p:cNvSpPr/>
            <p:nvPr/>
          </p:nvSpPr>
          <p:spPr>
            <a:xfrm>
              <a:off x="8429056" y="4920916"/>
              <a:ext cx="1189256" cy="10771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CPU</a:t>
              </a:r>
              <a:endParaRPr lang="ru-RU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3A18797-5C30-4658-96EF-37DA15D6319C}"/>
                </a:ext>
              </a:extLst>
            </p:cNvPr>
            <p:cNvSpPr/>
            <p:nvPr/>
          </p:nvSpPr>
          <p:spPr>
            <a:xfrm>
              <a:off x="10324965" y="4920916"/>
              <a:ext cx="1189256" cy="10771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FPGA</a:t>
              </a:r>
              <a:endParaRPr lang="ru-RU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D00A1BF2-1861-405E-8751-3B5133F167A6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9023683" y="1906358"/>
              <a:ext cx="1" cy="39413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4B85D56A-2C44-4705-960E-2B9AD05D1E51}"/>
                </a:ext>
              </a:extLst>
            </p:cNvPr>
            <p:cNvCxnSpPr>
              <a:cxnSpLocks/>
            </p:cNvCxnSpPr>
            <p:nvPr/>
          </p:nvCxnSpPr>
          <p:spPr>
            <a:xfrm>
              <a:off x="9023682" y="3175905"/>
              <a:ext cx="1" cy="39413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F217B43F-C55E-4B4C-A987-45F9E79498B0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7127775" y="4409091"/>
              <a:ext cx="0" cy="51182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EC109D8B-3D95-492D-997E-1B392140CE2D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>
              <a:off x="9023684" y="4473092"/>
              <a:ext cx="0" cy="44782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216861D3-EA53-4A4E-936B-A3F8F73B41C5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0919593" y="4585676"/>
              <a:ext cx="0" cy="33524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1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442913" y="715968"/>
            <a:ext cx="11269662" cy="6030483"/>
            <a:chOff x="442913" y="715968"/>
            <a:chExt cx="11269662" cy="6030483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58C20B-E56B-450B-BBB0-2FD0696FF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7" t="397" r="1363" b="17049"/>
          <a:stretch/>
        </p:blipFill>
        <p:spPr>
          <a:xfrm>
            <a:off x="1050211" y="1901942"/>
            <a:ext cx="10091578" cy="2546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084367-8332-4AEE-8CDF-C2697583EFA6}"/>
              </a:ext>
            </a:extLst>
          </p:cNvPr>
          <p:cNvSpPr txBox="1"/>
          <p:nvPr/>
        </p:nvSpPr>
        <p:spPr>
          <a:xfrm>
            <a:off x="340272" y="76542"/>
            <a:ext cx="1137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465AA"/>
                </a:solidFill>
                <a:latin typeface="Century Gothic" panose="020B0502020202020204" pitchFamily="34" charset="0"/>
              </a:rPr>
              <a:t>Data Parallel C++</a:t>
            </a:r>
            <a:endParaRPr lang="ru-RU" sz="2800" b="1" dirty="0">
              <a:solidFill>
                <a:srgbClr val="1465A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Архитектура программной реализации</a:t>
              </a:r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80A780-730E-4D6E-A6B6-46A36581F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10" y="1124114"/>
            <a:ext cx="4472965" cy="4609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AB5689-F238-425B-AF03-B475EDC049A6}"/>
              </a:ext>
            </a:extLst>
          </p:cNvPr>
          <p:cNvSpPr txBox="1"/>
          <p:nvPr/>
        </p:nvSpPr>
        <p:spPr>
          <a:xfrm>
            <a:off x="358775" y="1263975"/>
            <a:ext cx="7020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распределённых вычислений.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Разделяется на два этапа: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предварительная обработка входных 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предварительно обработанных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8888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Общие слайды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61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Особенности реализации </a:t>
              </a:r>
              <a:r>
                <a:rPr lang="en-US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CPU </a:t>
              </a:r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и </a:t>
              </a:r>
              <a:r>
                <a:rPr lang="en-US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GPU</a:t>
              </a:r>
              <a:endParaRPr lang="ru-RU" sz="2800" b="1" dirty="0">
                <a:solidFill>
                  <a:srgbClr val="1465AA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EFF3BD-B85B-4388-A745-508EE9E80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38" y="887556"/>
            <a:ext cx="5456237" cy="5202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CBEF6-A337-4104-9719-DBDC5023C007}"/>
              </a:ext>
            </a:extLst>
          </p:cNvPr>
          <p:cNvSpPr txBox="1"/>
          <p:nvPr/>
        </p:nvSpPr>
        <p:spPr>
          <a:xfrm>
            <a:off x="348091" y="887556"/>
            <a:ext cx="591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реализации: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памяти (минимизация взаимных блокировок, большая масштабируемость)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Явное управление ресурсами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Выравнивание адресов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взаимных блокировок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 пониженной 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28721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Анализ достигнутых результатов</a:t>
              </a:r>
              <a:r>
                <a:rPr lang="en-US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 II</a:t>
              </a:r>
              <a:endParaRPr lang="ru-RU" sz="2800" b="1" dirty="0">
                <a:solidFill>
                  <a:srgbClr val="1465AA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1A9421E6-5A3C-4F9E-8295-B72ADFCBE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788306"/>
              </p:ext>
            </p:extLst>
          </p:nvPr>
        </p:nvGraphicFramePr>
        <p:xfrm>
          <a:off x="442913" y="723360"/>
          <a:ext cx="4891087" cy="521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D1F181BC-5D78-4B67-9C16-1691ADE8F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096132"/>
              </p:ext>
            </p:extLst>
          </p:nvPr>
        </p:nvGraphicFramePr>
        <p:xfrm>
          <a:off x="5334000" y="715969"/>
          <a:ext cx="6378575" cy="5221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238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Анализ достигнутых результатов</a:t>
              </a:r>
              <a:r>
                <a:rPr lang="en-US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 II</a:t>
              </a:r>
              <a:endParaRPr lang="ru-RU" sz="2800" b="1" dirty="0">
                <a:solidFill>
                  <a:srgbClr val="1465AA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FACA0C9E-A249-4376-96D8-4DDBC0604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314333"/>
              </p:ext>
            </p:extLst>
          </p:nvPr>
        </p:nvGraphicFramePr>
        <p:xfrm>
          <a:off x="1538049" y="808275"/>
          <a:ext cx="9115902" cy="5241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218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Заключение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6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Список литературы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12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3CCA024-9DEF-4867-9ADE-B3865D64C9F8}"/>
              </a:ext>
            </a:extLst>
          </p:cNvPr>
          <p:cNvGrpSpPr/>
          <p:nvPr/>
        </p:nvGrpSpPr>
        <p:grpSpPr>
          <a:xfrm>
            <a:off x="340272" y="76542"/>
            <a:ext cx="11473903" cy="6669909"/>
            <a:chOff x="340272" y="76542"/>
            <a:chExt cx="11473903" cy="666990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FF480-095D-4572-B5F2-837E50F4C263}"/>
                </a:ext>
              </a:extLst>
            </p:cNvPr>
            <p:cNvSpPr txBox="1"/>
            <p:nvPr/>
          </p:nvSpPr>
          <p:spPr>
            <a:xfrm>
              <a:off x="11331998" y="6377118"/>
              <a:ext cx="482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1</a:t>
              </a:r>
              <a:r>
                <a:rPr lang="ru-RU" sz="1200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80452-3668-4853-995B-30AB188C6FEC}"/>
                </a:ext>
              </a:extLst>
            </p:cNvPr>
            <p:cNvSpPr txBox="1"/>
            <p:nvPr/>
          </p:nvSpPr>
          <p:spPr>
            <a:xfrm>
              <a:off x="340272" y="76542"/>
              <a:ext cx="1059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Дополнительные слайды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A322BE-CC29-47D0-B02F-4B0992EA0234}"/>
              </a:ext>
            </a:extLst>
          </p:cNvPr>
          <p:cNvSpPr/>
          <p:nvPr/>
        </p:nvSpPr>
        <p:spPr>
          <a:xfrm>
            <a:off x="4552660" y="3244334"/>
            <a:ext cx="5166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Уравнение, которое нельзя решить аналитически?</a:t>
            </a:r>
          </a:p>
        </p:txBody>
      </p:sp>
    </p:spTree>
    <p:extLst>
      <p:ext uri="{BB962C8B-B14F-4D97-AF65-F5344CB8AC3E}">
        <p14:creationId xmlns:p14="http://schemas.microsoft.com/office/powerpoint/2010/main" val="16894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58177"/>
            <a:ext cx="11378881" cy="6688274"/>
            <a:chOff x="333694" y="58177"/>
            <a:chExt cx="11378881" cy="668827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58177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Название слайда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7343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51827"/>
            <a:ext cx="11378881" cy="6694624"/>
            <a:chOff x="333694" y="51827"/>
            <a:chExt cx="11378881" cy="669462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51827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Цель работы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98005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58961"/>
            <a:ext cx="11378881" cy="6687490"/>
            <a:chOff x="333694" y="58961"/>
            <a:chExt cx="11378881" cy="6687490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58961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Объяснение метода оптической диагностики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E88017-5EF0-4EB0-A9E2-D472296A3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0" t="2849" r="10721" b="6374"/>
          <a:stretch/>
        </p:blipFill>
        <p:spPr>
          <a:xfrm>
            <a:off x="8689410" y="1356082"/>
            <a:ext cx="2674244" cy="266171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A62B40F4-B97B-43D7-AF39-ACDD4016F2C2}"/>
              </a:ext>
            </a:extLst>
          </p:cNvPr>
          <p:cNvSpPr>
            <a:spLocks/>
          </p:cNvSpPr>
          <p:nvPr/>
        </p:nvSpPr>
        <p:spPr bwMode="auto">
          <a:xfrm>
            <a:off x="3933416" y="2517935"/>
            <a:ext cx="738868" cy="1477700"/>
          </a:xfrm>
          <a:custGeom>
            <a:avLst/>
            <a:gdLst>
              <a:gd name="T0" fmla="*/ 773 w 1207"/>
              <a:gd name="T1" fmla="*/ 1808 h 1808"/>
              <a:gd name="T2" fmla="*/ 140 w 1207"/>
              <a:gd name="T3" fmla="*/ 1583 h 1808"/>
              <a:gd name="T4" fmla="*/ 89 w 1207"/>
              <a:gd name="T5" fmla="*/ 1011 h 1808"/>
              <a:gd name="T6" fmla="*/ 671 w 1207"/>
              <a:gd name="T7" fmla="*/ 31 h 1808"/>
              <a:gd name="T8" fmla="*/ 1207 w 1207"/>
              <a:gd name="T9" fmla="*/ 35 h 1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7"/>
              <a:gd name="T16" fmla="*/ 0 h 1808"/>
              <a:gd name="T17" fmla="*/ 1207 w 1207"/>
              <a:gd name="T18" fmla="*/ 1808 h 1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7" h="1808">
                <a:moveTo>
                  <a:pt x="773" y="1808"/>
                </a:moveTo>
                <a:cubicBezTo>
                  <a:pt x="668" y="1771"/>
                  <a:pt x="254" y="1716"/>
                  <a:pt x="140" y="1583"/>
                </a:cubicBezTo>
                <a:cubicBezTo>
                  <a:pt x="26" y="1450"/>
                  <a:pt x="0" y="1270"/>
                  <a:pt x="89" y="1011"/>
                </a:cubicBezTo>
                <a:cubicBezTo>
                  <a:pt x="178" y="752"/>
                  <a:pt x="477" y="62"/>
                  <a:pt x="671" y="31"/>
                </a:cubicBezTo>
                <a:cubicBezTo>
                  <a:pt x="865" y="0"/>
                  <a:pt x="1095" y="34"/>
                  <a:pt x="1207" y="35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2A03D-CF45-4F90-97E1-69CE6370A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778" y="3557600"/>
            <a:ext cx="2813454" cy="126363"/>
          </a:xfrm>
          <a:prstGeom prst="rect">
            <a:avLst/>
          </a:prstGeom>
          <a:solidFill>
            <a:srgbClr val="80808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E7C058B-C3AB-465B-9737-8DB8F130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906" y="1941893"/>
            <a:ext cx="43463" cy="10797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BD4BB30-22AD-4052-A969-CF796CD36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178" y="3019031"/>
            <a:ext cx="636027" cy="10631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Rectangle 18" descr="Narrow horizontal">
            <a:extLst>
              <a:ext uri="{FF2B5EF4-FFF2-40B4-BE49-F238E27FC236}">
                <a16:creationId xmlns:a16="http://schemas.microsoft.com/office/drawing/2014/main" id="{336B91DE-6054-4069-B61F-4C3F402D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814" y="2148431"/>
            <a:ext cx="55706" cy="551641"/>
          </a:xfrm>
          <a:prstGeom prst="rect">
            <a:avLst/>
          </a:prstGeom>
          <a:pattFill prst="narHorz">
            <a:fgClr>
              <a:srgbClr val="000000"/>
            </a:fgClr>
            <a:bgClr>
              <a:srgbClr val="FFFFFF"/>
            </a:bgClr>
          </a:patt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4D93FCF-EDF7-461D-904D-208EF43F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84" y="2274795"/>
            <a:ext cx="146305" cy="308501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AD1C259-23C7-4109-80EA-1898F3B5EB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72284" y="2497020"/>
            <a:ext cx="224660" cy="10544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62A7D9EF-B5F6-49B5-AC37-9DC663CA1F68}"/>
              </a:ext>
            </a:extLst>
          </p:cNvPr>
          <p:cNvSpPr>
            <a:spLocks/>
          </p:cNvSpPr>
          <p:nvPr/>
        </p:nvSpPr>
        <p:spPr bwMode="auto">
          <a:xfrm>
            <a:off x="4524143" y="1646464"/>
            <a:ext cx="1074940" cy="1910264"/>
          </a:xfrm>
          <a:custGeom>
            <a:avLst/>
            <a:gdLst>
              <a:gd name="T0" fmla="*/ 609 w 1698"/>
              <a:gd name="T1" fmla="*/ 122 h 2192"/>
              <a:gd name="T2" fmla="*/ 122 w 1698"/>
              <a:gd name="T3" fmla="*/ 122 h 2192"/>
              <a:gd name="T4" fmla="*/ 122 w 1698"/>
              <a:gd name="T5" fmla="*/ 2070 h 2192"/>
              <a:gd name="T6" fmla="*/ 1698 w 1698"/>
              <a:gd name="T7" fmla="*/ 2062 h 2192"/>
              <a:gd name="T8" fmla="*/ 1697 w 1698"/>
              <a:gd name="T9" fmla="*/ 2192 h 2192"/>
              <a:gd name="T10" fmla="*/ 0 w 1698"/>
              <a:gd name="T11" fmla="*/ 2192 h 2192"/>
              <a:gd name="T12" fmla="*/ 0 w 1698"/>
              <a:gd name="T13" fmla="*/ 0 h 2192"/>
              <a:gd name="T14" fmla="*/ 609 w 1698"/>
              <a:gd name="T15" fmla="*/ 0 h 2192"/>
              <a:gd name="T16" fmla="*/ 609 w 1698"/>
              <a:gd name="T17" fmla="*/ 122 h 2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98"/>
              <a:gd name="T28" fmla="*/ 0 h 2192"/>
              <a:gd name="T29" fmla="*/ 1698 w 1698"/>
              <a:gd name="T30" fmla="*/ 2192 h 21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98" h="2192">
                <a:moveTo>
                  <a:pt x="609" y="122"/>
                </a:moveTo>
                <a:lnTo>
                  <a:pt x="122" y="122"/>
                </a:lnTo>
                <a:lnTo>
                  <a:pt x="122" y="2070"/>
                </a:lnTo>
                <a:lnTo>
                  <a:pt x="1698" y="2062"/>
                </a:lnTo>
                <a:lnTo>
                  <a:pt x="1697" y="2192"/>
                </a:lnTo>
                <a:lnTo>
                  <a:pt x="0" y="2192"/>
                </a:lnTo>
                <a:lnTo>
                  <a:pt x="0" y="0"/>
                </a:lnTo>
                <a:lnTo>
                  <a:pt x="609" y="0"/>
                </a:lnTo>
                <a:lnTo>
                  <a:pt x="609" y="122"/>
                </a:lnTo>
                <a:close/>
              </a:path>
            </a:pathLst>
          </a:custGeom>
          <a:solidFill>
            <a:srgbClr val="80808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34B18DB7-DB98-4D52-97A9-5F9683C606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728477" y="2801180"/>
            <a:ext cx="182422" cy="26231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F94ED4E-AC5C-4462-8B6E-DD53A50758EC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598214" y="2389829"/>
            <a:ext cx="260165" cy="318087"/>
          </a:xfrm>
          <a:custGeom>
            <a:avLst/>
            <a:gdLst>
              <a:gd name="T0" fmla="*/ 0 w 900"/>
              <a:gd name="T1" fmla="*/ 0 h 720"/>
              <a:gd name="T2" fmla="*/ 0 w 900"/>
              <a:gd name="T3" fmla="*/ 24 h 720"/>
              <a:gd name="T4" fmla="*/ 21 w 900"/>
              <a:gd name="T5" fmla="*/ 24 h 720"/>
              <a:gd name="T6" fmla="*/ 21 w 900"/>
              <a:gd name="T7" fmla="*/ 18 h 720"/>
              <a:gd name="T8" fmla="*/ 4 w 900"/>
              <a:gd name="T9" fmla="*/ 18 h 720"/>
              <a:gd name="T10" fmla="*/ 4 w 900"/>
              <a:gd name="T11" fmla="*/ 0 h 720"/>
              <a:gd name="T12" fmla="*/ 0 w 90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0"/>
              <a:gd name="T22" fmla="*/ 0 h 720"/>
              <a:gd name="T23" fmla="*/ 900 w 900"/>
              <a:gd name="T24" fmla="*/ 720 h 7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0" h="720">
                <a:moveTo>
                  <a:pt x="0" y="0"/>
                </a:moveTo>
                <a:lnTo>
                  <a:pt x="0" y="720"/>
                </a:lnTo>
                <a:lnTo>
                  <a:pt x="900" y="720"/>
                </a:lnTo>
                <a:lnTo>
                  <a:pt x="900" y="540"/>
                </a:lnTo>
                <a:lnTo>
                  <a:pt x="180" y="540"/>
                </a:lnTo>
                <a:lnTo>
                  <a:pt x="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64D2864C-F272-4ABE-8174-2351E5EBDD2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89863" y="2658242"/>
            <a:ext cx="182422" cy="26231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9F3EB188-B873-4EA2-8163-1A297E26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178" y="3125350"/>
            <a:ext cx="629905" cy="318958"/>
          </a:xfrm>
          <a:prstGeom prst="rect">
            <a:avLst/>
          </a:prstGeom>
          <a:solidFill>
            <a:srgbClr val="80808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C701DE93-359B-468C-A804-C4410C6BA5B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378700" y="2658242"/>
            <a:ext cx="0" cy="13373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D78A78BF-884B-4C1C-BDAC-7592E1A77DE9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769726" y="2437072"/>
            <a:ext cx="749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8" name="Group 29">
            <a:extLst>
              <a:ext uri="{FF2B5EF4-FFF2-40B4-BE49-F238E27FC236}">
                <a16:creationId xmlns:a16="http://schemas.microsoft.com/office/drawing/2014/main" id="{98B8E5E6-2B5A-476C-8130-A7F65679A245}"/>
              </a:ext>
            </a:extLst>
          </p:cNvPr>
          <p:cNvGrpSpPr>
            <a:grpSpLocks/>
          </p:cNvGrpSpPr>
          <p:nvPr/>
        </p:nvGrpSpPr>
        <p:grpSpPr bwMode="auto">
          <a:xfrm>
            <a:off x="7553844" y="3373720"/>
            <a:ext cx="533183" cy="408303"/>
            <a:chOff x="9659" y="2240"/>
            <a:chExt cx="1291" cy="693"/>
          </a:xfrm>
        </p:grpSpPr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8644150-5A9B-4881-909F-CBF3EF11D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" y="2242"/>
              <a:ext cx="1290" cy="691"/>
            </a:xfrm>
            <a:custGeom>
              <a:avLst/>
              <a:gdLst>
                <a:gd name="T0" fmla="*/ 370 w 1289"/>
                <a:gd name="T1" fmla="*/ 0 h 691"/>
                <a:gd name="T2" fmla="*/ 0 w 1289"/>
                <a:gd name="T3" fmla="*/ 361 h 691"/>
                <a:gd name="T4" fmla="*/ 0 w 1289"/>
                <a:gd name="T5" fmla="*/ 691 h 691"/>
                <a:gd name="T6" fmla="*/ 920 w 1289"/>
                <a:gd name="T7" fmla="*/ 691 h 691"/>
                <a:gd name="T8" fmla="*/ 1289 w 1289"/>
                <a:gd name="T9" fmla="*/ 330 h 691"/>
                <a:gd name="T10" fmla="*/ 1289 w 1289"/>
                <a:gd name="T11" fmla="*/ 0 h 691"/>
                <a:gd name="T12" fmla="*/ 370 w 1289"/>
                <a:gd name="T13" fmla="*/ 0 h 6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9"/>
                <a:gd name="T22" fmla="*/ 0 h 691"/>
                <a:gd name="T23" fmla="*/ 1289 w 1289"/>
                <a:gd name="T24" fmla="*/ 691 h 6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9" h="691">
                  <a:moveTo>
                    <a:pt x="370" y="0"/>
                  </a:moveTo>
                  <a:lnTo>
                    <a:pt x="0" y="361"/>
                  </a:lnTo>
                  <a:lnTo>
                    <a:pt x="0" y="691"/>
                  </a:lnTo>
                  <a:lnTo>
                    <a:pt x="920" y="691"/>
                  </a:lnTo>
                  <a:lnTo>
                    <a:pt x="1289" y="330"/>
                  </a:lnTo>
                  <a:lnTo>
                    <a:pt x="1289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53892880-BEAC-4AF9-B5B9-B72CDB09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" y="2240"/>
              <a:ext cx="1290" cy="361"/>
            </a:xfrm>
            <a:custGeom>
              <a:avLst/>
              <a:gdLst>
                <a:gd name="T0" fmla="*/ 0 w 1289"/>
                <a:gd name="T1" fmla="*/ 361 h 361"/>
                <a:gd name="T2" fmla="*/ 920 w 1289"/>
                <a:gd name="T3" fmla="*/ 361 h 361"/>
                <a:gd name="T4" fmla="*/ 1289 w 1289"/>
                <a:gd name="T5" fmla="*/ 0 h 361"/>
                <a:gd name="T6" fmla="*/ 370 w 1289"/>
                <a:gd name="T7" fmla="*/ 0 h 361"/>
                <a:gd name="T8" fmla="*/ 0 w 1289"/>
                <a:gd name="T9" fmla="*/ 361 h 3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361"/>
                <a:gd name="T17" fmla="*/ 1289 w 1289"/>
                <a:gd name="T18" fmla="*/ 361 h 3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361">
                  <a:moveTo>
                    <a:pt x="0" y="361"/>
                  </a:moveTo>
                  <a:lnTo>
                    <a:pt x="920" y="361"/>
                  </a:lnTo>
                  <a:lnTo>
                    <a:pt x="1289" y="0"/>
                  </a:lnTo>
                  <a:lnTo>
                    <a:pt x="370" y="0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53365C98-C297-48E1-BFB4-C6AEEAEB7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" y="2240"/>
              <a:ext cx="369" cy="691"/>
            </a:xfrm>
            <a:custGeom>
              <a:avLst/>
              <a:gdLst>
                <a:gd name="T0" fmla="*/ 0 w 369"/>
                <a:gd name="T1" fmla="*/ 361 h 691"/>
                <a:gd name="T2" fmla="*/ 369 w 369"/>
                <a:gd name="T3" fmla="*/ 0 h 691"/>
                <a:gd name="T4" fmla="*/ 369 w 369"/>
                <a:gd name="T5" fmla="*/ 330 h 691"/>
                <a:gd name="T6" fmla="*/ 0 w 369"/>
                <a:gd name="T7" fmla="*/ 691 h 691"/>
                <a:gd name="T8" fmla="*/ 0 w 369"/>
                <a:gd name="T9" fmla="*/ 361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9"/>
                <a:gd name="T16" fmla="*/ 0 h 691"/>
                <a:gd name="T17" fmla="*/ 369 w 369"/>
                <a:gd name="T18" fmla="*/ 691 h 6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9" h="691">
                  <a:moveTo>
                    <a:pt x="0" y="361"/>
                  </a:moveTo>
                  <a:lnTo>
                    <a:pt x="369" y="0"/>
                  </a:lnTo>
                  <a:lnTo>
                    <a:pt x="369" y="330"/>
                  </a:lnTo>
                  <a:lnTo>
                    <a:pt x="0" y="69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CCB513C-0EE9-432C-86B9-4BB7BD909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" y="2240"/>
              <a:ext cx="1290" cy="691"/>
            </a:xfrm>
            <a:custGeom>
              <a:avLst/>
              <a:gdLst>
                <a:gd name="T0" fmla="*/ 370 w 1289"/>
                <a:gd name="T1" fmla="*/ 0 h 691"/>
                <a:gd name="T2" fmla="*/ 0 w 1289"/>
                <a:gd name="T3" fmla="*/ 361 h 691"/>
                <a:gd name="T4" fmla="*/ 0 w 1289"/>
                <a:gd name="T5" fmla="*/ 691 h 691"/>
                <a:gd name="T6" fmla="*/ 920 w 1289"/>
                <a:gd name="T7" fmla="*/ 691 h 691"/>
                <a:gd name="T8" fmla="*/ 1289 w 1289"/>
                <a:gd name="T9" fmla="*/ 330 h 691"/>
                <a:gd name="T10" fmla="*/ 1289 w 1289"/>
                <a:gd name="T11" fmla="*/ 0 h 691"/>
                <a:gd name="T12" fmla="*/ 370 w 1289"/>
                <a:gd name="T13" fmla="*/ 0 h 6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9"/>
                <a:gd name="T22" fmla="*/ 0 h 691"/>
                <a:gd name="T23" fmla="*/ 1289 w 1289"/>
                <a:gd name="T24" fmla="*/ 691 h 6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9" h="691">
                  <a:moveTo>
                    <a:pt x="370" y="0"/>
                  </a:moveTo>
                  <a:lnTo>
                    <a:pt x="0" y="361"/>
                  </a:lnTo>
                  <a:lnTo>
                    <a:pt x="0" y="691"/>
                  </a:lnTo>
                  <a:lnTo>
                    <a:pt x="920" y="691"/>
                  </a:lnTo>
                  <a:lnTo>
                    <a:pt x="1289" y="330"/>
                  </a:lnTo>
                  <a:lnTo>
                    <a:pt x="1289" y="0"/>
                  </a:lnTo>
                  <a:lnTo>
                    <a:pt x="370" y="0"/>
                  </a:lnTo>
                  <a:close/>
                </a:path>
              </a:pathLst>
            </a:custGeom>
            <a:noFill/>
            <a:ln w="1016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7E60BEE-07E9-4F73-A8C6-816CF15F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" y="2240"/>
              <a:ext cx="1290" cy="361"/>
            </a:xfrm>
            <a:custGeom>
              <a:avLst/>
              <a:gdLst>
                <a:gd name="T0" fmla="*/ 0 w 1289"/>
                <a:gd name="T1" fmla="*/ 361 h 361"/>
                <a:gd name="T2" fmla="*/ 920 w 1289"/>
                <a:gd name="T3" fmla="*/ 361 h 361"/>
                <a:gd name="T4" fmla="*/ 1289 w 1289"/>
                <a:gd name="T5" fmla="*/ 0 h 361"/>
                <a:gd name="T6" fmla="*/ 0 60000 65536"/>
                <a:gd name="T7" fmla="*/ 0 60000 65536"/>
                <a:gd name="T8" fmla="*/ 0 60000 65536"/>
                <a:gd name="T9" fmla="*/ 0 w 1289"/>
                <a:gd name="T10" fmla="*/ 0 h 361"/>
                <a:gd name="T11" fmla="*/ 1289 w 1289"/>
                <a:gd name="T12" fmla="*/ 361 h 3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9" h="361">
                  <a:moveTo>
                    <a:pt x="0" y="361"/>
                  </a:moveTo>
                  <a:lnTo>
                    <a:pt x="920" y="361"/>
                  </a:lnTo>
                  <a:lnTo>
                    <a:pt x="1289" y="0"/>
                  </a:lnTo>
                </a:path>
              </a:pathLst>
            </a:custGeom>
            <a:noFill/>
            <a:ln w="1016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B2C3A002-7FEC-4E26-B4F3-266EF1F9E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2" y="2601"/>
              <a:ext cx="1" cy="330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6095933C-A09D-4DCD-B25F-CAB00918E1BB}"/>
              </a:ext>
            </a:extLst>
          </p:cNvPr>
          <p:cNvGrpSpPr>
            <a:grpSpLocks/>
          </p:cNvGrpSpPr>
          <p:nvPr/>
        </p:nvGrpSpPr>
        <p:grpSpPr bwMode="auto">
          <a:xfrm>
            <a:off x="7609597" y="3072650"/>
            <a:ext cx="398132" cy="471936"/>
            <a:chOff x="9794" y="1729"/>
            <a:chExt cx="964" cy="801"/>
          </a:xfrm>
        </p:grpSpPr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EB84E01-CF4F-4C22-974F-7E57AFB2A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" y="1729"/>
              <a:ext cx="960" cy="801"/>
            </a:xfrm>
            <a:custGeom>
              <a:avLst/>
              <a:gdLst>
                <a:gd name="T0" fmla="*/ 188 w 959"/>
                <a:gd name="T1" fmla="*/ 0 h 801"/>
                <a:gd name="T2" fmla="*/ 0 w 959"/>
                <a:gd name="T3" fmla="*/ 180 h 801"/>
                <a:gd name="T4" fmla="*/ 0 w 959"/>
                <a:gd name="T5" fmla="*/ 801 h 801"/>
                <a:gd name="T6" fmla="*/ 778 w 959"/>
                <a:gd name="T7" fmla="*/ 801 h 801"/>
                <a:gd name="T8" fmla="*/ 959 w 959"/>
                <a:gd name="T9" fmla="*/ 621 h 801"/>
                <a:gd name="T10" fmla="*/ 959 w 959"/>
                <a:gd name="T11" fmla="*/ 0 h 801"/>
                <a:gd name="T12" fmla="*/ 188 w 959"/>
                <a:gd name="T13" fmla="*/ 0 h 8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801"/>
                <a:gd name="T23" fmla="*/ 959 w 959"/>
                <a:gd name="T24" fmla="*/ 801 h 8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801">
                  <a:moveTo>
                    <a:pt x="188" y="0"/>
                  </a:moveTo>
                  <a:lnTo>
                    <a:pt x="0" y="180"/>
                  </a:lnTo>
                  <a:lnTo>
                    <a:pt x="0" y="801"/>
                  </a:lnTo>
                  <a:lnTo>
                    <a:pt x="778" y="801"/>
                  </a:lnTo>
                  <a:lnTo>
                    <a:pt x="959" y="621"/>
                  </a:lnTo>
                  <a:lnTo>
                    <a:pt x="959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994D5D4C-0674-4DE6-8D18-8F2E07F52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" y="1729"/>
              <a:ext cx="960" cy="180"/>
            </a:xfrm>
            <a:custGeom>
              <a:avLst/>
              <a:gdLst>
                <a:gd name="T0" fmla="*/ 0 w 959"/>
                <a:gd name="T1" fmla="*/ 180 h 180"/>
                <a:gd name="T2" fmla="*/ 778 w 959"/>
                <a:gd name="T3" fmla="*/ 180 h 180"/>
                <a:gd name="T4" fmla="*/ 959 w 959"/>
                <a:gd name="T5" fmla="*/ 0 h 180"/>
                <a:gd name="T6" fmla="*/ 188 w 959"/>
                <a:gd name="T7" fmla="*/ 0 h 180"/>
                <a:gd name="T8" fmla="*/ 0 w 959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9"/>
                <a:gd name="T16" fmla="*/ 0 h 180"/>
                <a:gd name="T17" fmla="*/ 959 w 959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9" h="180">
                  <a:moveTo>
                    <a:pt x="0" y="180"/>
                  </a:moveTo>
                  <a:lnTo>
                    <a:pt x="778" y="180"/>
                  </a:lnTo>
                  <a:lnTo>
                    <a:pt x="959" y="0"/>
                  </a:lnTo>
                  <a:lnTo>
                    <a:pt x="188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89CAFCEF-C649-41C8-A5C0-AE4E7B41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" y="1729"/>
              <a:ext cx="181" cy="801"/>
            </a:xfrm>
            <a:custGeom>
              <a:avLst/>
              <a:gdLst>
                <a:gd name="T0" fmla="*/ 0 w 181"/>
                <a:gd name="T1" fmla="*/ 180 h 801"/>
                <a:gd name="T2" fmla="*/ 181 w 181"/>
                <a:gd name="T3" fmla="*/ 0 h 801"/>
                <a:gd name="T4" fmla="*/ 181 w 181"/>
                <a:gd name="T5" fmla="*/ 621 h 801"/>
                <a:gd name="T6" fmla="*/ 0 w 181"/>
                <a:gd name="T7" fmla="*/ 801 h 801"/>
                <a:gd name="T8" fmla="*/ 0 w 181"/>
                <a:gd name="T9" fmla="*/ 180 h 8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801"/>
                <a:gd name="T17" fmla="*/ 181 w 181"/>
                <a:gd name="T18" fmla="*/ 801 h 8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801">
                  <a:moveTo>
                    <a:pt x="0" y="180"/>
                  </a:moveTo>
                  <a:lnTo>
                    <a:pt x="181" y="0"/>
                  </a:lnTo>
                  <a:lnTo>
                    <a:pt x="181" y="621"/>
                  </a:lnTo>
                  <a:lnTo>
                    <a:pt x="0" y="801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E180D8C5-AAA0-4E4B-8617-9139E9338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" y="1729"/>
              <a:ext cx="960" cy="801"/>
            </a:xfrm>
            <a:custGeom>
              <a:avLst/>
              <a:gdLst>
                <a:gd name="T0" fmla="*/ 188 w 959"/>
                <a:gd name="T1" fmla="*/ 0 h 801"/>
                <a:gd name="T2" fmla="*/ 0 w 959"/>
                <a:gd name="T3" fmla="*/ 180 h 801"/>
                <a:gd name="T4" fmla="*/ 0 w 959"/>
                <a:gd name="T5" fmla="*/ 801 h 801"/>
                <a:gd name="T6" fmla="*/ 778 w 959"/>
                <a:gd name="T7" fmla="*/ 801 h 801"/>
                <a:gd name="T8" fmla="*/ 959 w 959"/>
                <a:gd name="T9" fmla="*/ 621 h 801"/>
                <a:gd name="T10" fmla="*/ 959 w 959"/>
                <a:gd name="T11" fmla="*/ 0 h 801"/>
                <a:gd name="T12" fmla="*/ 188 w 959"/>
                <a:gd name="T13" fmla="*/ 0 h 8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9"/>
                <a:gd name="T22" fmla="*/ 0 h 801"/>
                <a:gd name="T23" fmla="*/ 959 w 959"/>
                <a:gd name="T24" fmla="*/ 801 h 8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9" h="801">
                  <a:moveTo>
                    <a:pt x="188" y="0"/>
                  </a:moveTo>
                  <a:lnTo>
                    <a:pt x="0" y="180"/>
                  </a:lnTo>
                  <a:lnTo>
                    <a:pt x="0" y="801"/>
                  </a:lnTo>
                  <a:lnTo>
                    <a:pt x="778" y="801"/>
                  </a:lnTo>
                  <a:lnTo>
                    <a:pt x="959" y="621"/>
                  </a:lnTo>
                  <a:lnTo>
                    <a:pt x="959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1016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B241DAA7-D190-4F15-9F6A-1B51DF8E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" y="1729"/>
              <a:ext cx="960" cy="180"/>
            </a:xfrm>
            <a:custGeom>
              <a:avLst/>
              <a:gdLst>
                <a:gd name="T0" fmla="*/ 0 w 959"/>
                <a:gd name="T1" fmla="*/ 180 h 180"/>
                <a:gd name="T2" fmla="*/ 778 w 959"/>
                <a:gd name="T3" fmla="*/ 180 h 180"/>
                <a:gd name="T4" fmla="*/ 959 w 959"/>
                <a:gd name="T5" fmla="*/ 0 h 180"/>
                <a:gd name="T6" fmla="*/ 0 60000 65536"/>
                <a:gd name="T7" fmla="*/ 0 60000 65536"/>
                <a:gd name="T8" fmla="*/ 0 60000 65536"/>
                <a:gd name="T9" fmla="*/ 0 w 959"/>
                <a:gd name="T10" fmla="*/ 0 h 180"/>
                <a:gd name="T11" fmla="*/ 959 w 959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9" h="180">
                  <a:moveTo>
                    <a:pt x="0" y="180"/>
                  </a:moveTo>
                  <a:lnTo>
                    <a:pt x="778" y="180"/>
                  </a:lnTo>
                  <a:lnTo>
                    <a:pt x="959" y="0"/>
                  </a:lnTo>
                </a:path>
              </a:pathLst>
            </a:custGeom>
            <a:noFill/>
            <a:ln w="1016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1A5A30EE-9B1A-426D-857E-8BCC37B2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" y="1909"/>
              <a:ext cx="1" cy="621"/>
            </a:xfrm>
            <a:prstGeom prst="line">
              <a:avLst/>
            </a:prstGeom>
            <a:noFill/>
            <a:ln w="10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2" name="Rectangle 43">
            <a:extLst>
              <a:ext uri="{FF2B5EF4-FFF2-40B4-BE49-F238E27FC236}">
                <a16:creationId xmlns:a16="http://schemas.microsoft.com/office/drawing/2014/main" id="{97F68A45-5FD3-4492-AB84-F61E11FCE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266" y="3660655"/>
            <a:ext cx="129783" cy="4183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14A3515C-A0D6-4E76-B163-369D72146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017" y="3641801"/>
            <a:ext cx="26039" cy="418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9EE7CEBC-8A1C-4E93-A877-A5FFFF24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09" y="3220535"/>
            <a:ext cx="237247" cy="291646"/>
          </a:xfrm>
          <a:prstGeom prst="rect">
            <a:avLst/>
          </a:prstGeom>
          <a:solidFill>
            <a:srgbClr val="DDDDDD"/>
          </a:solidFill>
          <a:ln w="101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DF1CD702-8008-47EC-9A51-92067D4F9EC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6005" y="3995635"/>
            <a:ext cx="166269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Rectangle 49">
            <a:extLst>
              <a:ext uri="{FF2B5EF4-FFF2-40B4-BE49-F238E27FC236}">
                <a16:creationId xmlns:a16="http://schemas.microsoft.com/office/drawing/2014/main" id="{13BDA902-0E2B-434C-A4B2-F5AB4274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66" y="3238642"/>
            <a:ext cx="1289806" cy="31895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 b="1" dirty="0"/>
              <a:t>Регистратор</a:t>
            </a: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901AB1F-A9F9-406B-846D-AD9CACD3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109" y="1618577"/>
            <a:ext cx="43463" cy="1617450"/>
          </a:xfrm>
          <a:prstGeom prst="rect">
            <a:avLst/>
          </a:prstGeom>
          <a:solidFill>
            <a:srgbClr val="80808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8" name="Rectangle 51">
            <a:extLst>
              <a:ext uri="{FF2B5EF4-FFF2-40B4-BE49-F238E27FC236}">
                <a16:creationId xmlns:a16="http://schemas.microsoft.com/office/drawing/2014/main" id="{0813985B-037D-46AC-829E-C358E644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507" y="3829499"/>
            <a:ext cx="1297152" cy="27712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1200" b="1" dirty="0">
                <a:latin typeface="+mn-lt"/>
              </a:rPr>
              <a:t>Лазер</a:t>
            </a:r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7A3D66AD-0C68-4ED7-ABA7-66D703CB6B2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339885" y="1697009"/>
            <a:ext cx="182422" cy="26231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301BC726-6AA4-415A-B837-3AE26977D5D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01184" y="3126222"/>
            <a:ext cx="143856" cy="26231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9AA7EA29-6B71-4BB6-9620-E8867977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32" y="2192406"/>
            <a:ext cx="577032" cy="47193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br>
              <a:rPr lang="en-US" sz="1200" b="1" dirty="0">
                <a:latin typeface="+mn-lt"/>
              </a:rPr>
            </a:br>
            <a:endParaRPr lang="ru-RU" sz="1200" dirty="0">
              <a:latin typeface="+mn-lt"/>
            </a:endParaRPr>
          </a:p>
        </p:txBody>
      </p:sp>
      <p:sp>
        <p:nvSpPr>
          <p:cNvPr id="52" name="Line 59">
            <a:extLst>
              <a:ext uri="{FF2B5EF4-FFF2-40B4-BE49-F238E27FC236}">
                <a16:creationId xmlns:a16="http://schemas.microsoft.com/office/drawing/2014/main" id="{CDC804B2-6347-4852-8865-ACCB969E687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44639" y="2437072"/>
            <a:ext cx="0" cy="6483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60">
            <a:extLst>
              <a:ext uri="{FF2B5EF4-FFF2-40B4-BE49-F238E27FC236}">
                <a16:creationId xmlns:a16="http://schemas.microsoft.com/office/drawing/2014/main" id="{EAB81FCD-C6CF-470F-96FF-3F605CD27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1932" y="2042112"/>
            <a:ext cx="153650" cy="2832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" name="Line 61">
            <a:extLst>
              <a:ext uri="{FF2B5EF4-FFF2-40B4-BE49-F238E27FC236}">
                <a16:creationId xmlns:a16="http://schemas.microsoft.com/office/drawing/2014/main" id="{6C1B0077-A6F2-4097-AB5A-CD88A0231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763" y="2538850"/>
            <a:ext cx="239964" cy="251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7A3DABC4-A450-4FF5-A115-C2EA0DB6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101" y="1616834"/>
            <a:ext cx="78356" cy="1939894"/>
          </a:xfrm>
          <a:prstGeom prst="rect">
            <a:avLst/>
          </a:prstGeom>
          <a:solidFill>
            <a:srgbClr val="80808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Line 64">
            <a:extLst>
              <a:ext uri="{FF2B5EF4-FFF2-40B4-BE49-F238E27FC236}">
                <a16:creationId xmlns:a16="http://schemas.microsoft.com/office/drawing/2014/main" id="{D5CE0CAD-98EF-4292-BFBD-2FE063AD581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981938" y="3388535"/>
            <a:ext cx="6094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Rectangle 65">
            <a:extLst>
              <a:ext uri="{FF2B5EF4-FFF2-40B4-BE49-F238E27FC236}">
                <a16:creationId xmlns:a16="http://schemas.microsoft.com/office/drawing/2014/main" id="{2038514C-6904-4024-84B0-1134CE4C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178" y="1938407"/>
            <a:ext cx="43463" cy="10797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ru-RU"/>
          </a:p>
        </p:txBody>
      </p:sp>
      <p:sp>
        <p:nvSpPr>
          <p:cNvPr id="58" name="Rectangle 66">
            <a:extLst>
              <a:ext uri="{FF2B5EF4-FFF2-40B4-BE49-F238E27FC236}">
                <a16:creationId xmlns:a16="http://schemas.microsoft.com/office/drawing/2014/main" id="{3265CE9C-288C-4F60-8CDF-D5DD99F3EF8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27545" y="2976329"/>
            <a:ext cx="363619" cy="26231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Freeform 67">
            <a:extLst>
              <a:ext uri="{FF2B5EF4-FFF2-40B4-BE49-F238E27FC236}">
                <a16:creationId xmlns:a16="http://schemas.microsoft.com/office/drawing/2014/main" id="{BD6E9597-BA50-4895-BA6B-D6FD275D902A}"/>
              </a:ext>
            </a:extLst>
          </p:cNvPr>
          <p:cNvSpPr>
            <a:spLocks/>
          </p:cNvSpPr>
          <p:nvPr/>
        </p:nvSpPr>
        <p:spPr bwMode="auto">
          <a:xfrm>
            <a:off x="4118898" y="2720988"/>
            <a:ext cx="2203750" cy="652732"/>
          </a:xfrm>
          <a:custGeom>
            <a:avLst/>
            <a:gdLst>
              <a:gd name="T0" fmla="*/ 3115 w 3115"/>
              <a:gd name="T1" fmla="*/ 503 h 749"/>
              <a:gd name="T2" fmla="*/ 2360 w 3115"/>
              <a:gd name="T3" fmla="*/ 503 h 749"/>
              <a:gd name="T4" fmla="*/ 1369 w 3115"/>
              <a:gd name="T5" fmla="*/ 676 h 749"/>
              <a:gd name="T6" fmla="*/ 368 w 3115"/>
              <a:gd name="T7" fmla="*/ 63 h 749"/>
              <a:gd name="T8" fmla="*/ 0 w 3115"/>
              <a:gd name="T9" fmla="*/ 298 h 7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15"/>
              <a:gd name="T16" fmla="*/ 0 h 749"/>
              <a:gd name="T17" fmla="*/ 3115 w 3115"/>
              <a:gd name="T18" fmla="*/ 749 h 7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15" h="749">
                <a:moveTo>
                  <a:pt x="3115" y="503"/>
                </a:moveTo>
                <a:cubicBezTo>
                  <a:pt x="2989" y="503"/>
                  <a:pt x="2651" y="474"/>
                  <a:pt x="2360" y="503"/>
                </a:cubicBezTo>
                <a:cubicBezTo>
                  <a:pt x="2069" y="532"/>
                  <a:pt x="1701" y="749"/>
                  <a:pt x="1369" y="676"/>
                </a:cubicBezTo>
                <a:cubicBezTo>
                  <a:pt x="1052" y="669"/>
                  <a:pt x="596" y="126"/>
                  <a:pt x="368" y="63"/>
                </a:cubicBezTo>
                <a:cubicBezTo>
                  <a:pt x="140" y="0"/>
                  <a:pt x="77" y="249"/>
                  <a:pt x="0" y="298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Rectangle 68">
            <a:extLst>
              <a:ext uri="{FF2B5EF4-FFF2-40B4-BE49-F238E27FC236}">
                <a16:creationId xmlns:a16="http://schemas.microsoft.com/office/drawing/2014/main" id="{99377AE7-4584-40B1-854A-829C28EE7E3D}"/>
              </a:ext>
            </a:extLst>
          </p:cNvPr>
          <p:cNvSpPr>
            <a:spLocks noChangeArrowheads="1"/>
          </p:cNvSpPr>
          <p:nvPr/>
        </p:nvSpPr>
        <p:spPr bwMode="auto">
          <a:xfrm rot="18435558">
            <a:off x="6171229" y="2940218"/>
            <a:ext cx="277128" cy="43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" name="Line 69">
            <a:extLst>
              <a:ext uri="{FF2B5EF4-FFF2-40B4-BE49-F238E27FC236}">
                <a16:creationId xmlns:a16="http://schemas.microsoft.com/office/drawing/2014/main" id="{9D5FE4F7-4221-4677-8455-2BA4BB036E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5205" y="2884824"/>
            <a:ext cx="598685" cy="16819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2" name="Line 70">
            <a:extLst>
              <a:ext uri="{FF2B5EF4-FFF2-40B4-BE49-F238E27FC236}">
                <a16:creationId xmlns:a16="http://schemas.microsoft.com/office/drawing/2014/main" id="{98A3EE64-A4FD-4271-90F5-2AEC1E48CD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5205" y="2074356"/>
            <a:ext cx="786004" cy="77560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9CEEF1-5135-4815-99A3-D09707164893}"/>
              </a:ext>
            </a:extLst>
          </p:cNvPr>
          <p:cNvSpPr txBox="1"/>
          <p:nvPr/>
        </p:nvSpPr>
        <p:spPr>
          <a:xfrm>
            <a:off x="4476060" y="4348421"/>
            <a:ext cx="3037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для медицинских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оптических исследований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света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B70DB-49F8-4AA5-9859-EE646960DD47}"/>
              </a:ext>
            </a:extLst>
          </p:cNvPr>
          <p:cNvSpPr txBox="1"/>
          <p:nvPr/>
        </p:nvSpPr>
        <p:spPr>
          <a:xfrm>
            <a:off x="692437" y="4349706"/>
            <a:ext cx="2230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Многослойная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биологическая ткань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A8ED3E-4D71-4732-8ECB-AFB9C1890960}"/>
              </a:ext>
            </a:extLst>
          </p:cNvPr>
          <p:cNvSpPr txBox="1"/>
          <p:nvPr/>
        </p:nvSpPr>
        <p:spPr>
          <a:xfrm>
            <a:off x="8507783" y="4349706"/>
            <a:ext cx="3037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траектории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движения фотонов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C4B684-1B4A-452E-B644-ED963FF5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66" y="1720035"/>
            <a:ext cx="2752725" cy="257175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C370668E-F88D-4275-A8BA-9762BED5F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023110" y="2246121"/>
            <a:ext cx="528226" cy="495555"/>
          </a:xfrm>
          <a:prstGeom prst="rect">
            <a:avLst/>
          </a:prstGeom>
        </p:spPr>
      </p:pic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5C6B6315-53D4-47FF-9F5D-00DB0EBD88CF}"/>
              </a:ext>
            </a:extLst>
          </p:cNvPr>
          <p:cNvSpPr/>
          <p:nvPr/>
        </p:nvSpPr>
        <p:spPr>
          <a:xfrm>
            <a:off x="7150279" y="2293446"/>
            <a:ext cx="6495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b="1" dirty="0"/>
              <a:t>Камера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62304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68912"/>
            <a:ext cx="11378881" cy="6677539"/>
            <a:chOff x="333694" y="68912"/>
            <a:chExt cx="11378881" cy="6677539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68912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Постановка задачи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627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59087"/>
            <a:ext cx="11378881" cy="6687364"/>
            <a:chOff x="333694" y="59087"/>
            <a:chExt cx="11378881" cy="668736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59087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Метод решения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DCF0112-A277-4F30-981B-E55EADEF366F}"/>
              </a:ext>
            </a:extLst>
          </p:cNvPr>
          <p:cNvGrpSpPr/>
          <p:nvPr/>
        </p:nvGrpSpPr>
        <p:grpSpPr>
          <a:xfrm>
            <a:off x="8213836" y="785222"/>
            <a:ext cx="3232249" cy="2711686"/>
            <a:chOff x="6984840" y="1965151"/>
            <a:chExt cx="3942692" cy="3307710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F82F517-E0E7-4449-9C6B-CDD480966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200" b="19700"/>
            <a:stretch/>
          </p:blipFill>
          <p:spPr>
            <a:xfrm>
              <a:off x="7491742" y="2073867"/>
              <a:ext cx="3274241" cy="2591039"/>
            </a:xfrm>
            <a:prstGeom prst="rect">
              <a:avLst/>
            </a:prstGeom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F2E845CE-241B-4FD5-B95E-D28BF95B8250}"/>
                </a:ext>
              </a:extLst>
            </p:cNvPr>
            <p:cNvGrpSpPr/>
            <p:nvPr/>
          </p:nvGrpSpPr>
          <p:grpSpPr>
            <a:xfrm>
              <a:off x="6984840" y="1965151"/>
              <a:ext cx="3942692" cy="3307710"/>
              <a:chOff x="7618583" y="873131"/>
              <a:chExt cx="3942692" cy="3307710"/>
            </a:xfrm>
          </p:grpSpPr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8071042-D27F-4D57-A583-647F240FB8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4622" y="1004936"/>
                <a:ext cx="0" cy="2806573"/>
              </a:xfrm>
              <a:prstGeom prst="straightConnector1">
                <a:avLst/>
              </a:prstGeom>
              <a:ln w="28575">
                <a:solidFill>
                  <a:srgbClr val="0C0C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972192F9-BEB5-43DE-84E2-AE3AB52E5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622" y="3799223"/>
                <a:ext cx="3666653" cy="0"/>
              </a:xfrm>
              <a:prstGeom prst="straightConnector1">
                <a:avLst/>
              </a:prstGeom>
              <a:ln w="28575">
                <a:solidFill>
                  <a:srgbClr val="0C0C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26FE9E-4DA8-4EBD-B9F3-DF151F3E5578}"/>
                  </a:ext>
                </a:extLst>
              </p:cNvPr>
              <p:cNvSpPr txBox="1"/>
              <p:nvPr/>
            </p:nvSpPr>
            <p:spPr>
              <a:xfrm>
                <a:off x="9618175" y="381150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ru-RU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829A8-CE41-4673-81B1-97DD311568BD}"/>
                  </a:ext>
                </a:extLst>
              </p:cNvPr>
              <p:cNvSpPr txBox="1"/>
              <p:nvPr/>
            </p:nvSpPr>
            <p:spPr>
              <a:xfrm>
                <a:off x="7618583" y="873131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ru-RU" dirty="0"/>
              </a:p>
            </p:txBody>
          </p:sp>
        </p:grp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289B52F-B5FD-478B-A84D-D924ECB3C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134" y="3582246"/>
            <a:ext cx="3005942" cy="25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58948"/>
            <a:ext cx="11378881" cy="6687503"/>
            <a:chOff x="333694" y="58948"/>
            <a:chExt cx="11378881" cy="6687503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58948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Последовательная реализация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graphicFrame>
        <p:nvGraphicFramePr>
          <p:cNvPr id="15" name="Таблица 10">
            <a:extLst>
              <a:ext uri="{FF2B5EF4-FFF2-40B4-BE49-F238E27FC236}">
                <a16:creationId xmlns:a16="http://schemas.microsoft.com/office/drawing/2014/main" id="{D2B4A281-06D0-4CB9-A934-0F6E4D756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047"/>
              </p:ext>
            </p:extLst>
          </p:nvPr>
        </p:nvGraphicFramePr>
        <p:xfrm>
          <a:off x="10057706" y="886646"/>
          <a:ext cx="1515380" cy="13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8">
                  <a:extLst>
                    <a:ext uri="{9D8B030D-6E8A-4147-A177-3AD203B41FA5}">
                      <a16:colId xmlns:a16="http://schemas.microsoft.com/office/drawing/2014/main" val="2191363049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2090020539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4158015517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523934912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789450923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3198502363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4093059411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3166711984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4039703285"/>
                    </a:ext>
                  </a:extLst>
                </a:gridCol>
                <a:gridCol w="151538">
                  <a:extLst>
                    <a:ext uri="{9D8B030D-6E8A-4147-A177-3AD203B41FA5}">
                      <a16:colId xmlns:a16="http://schemas.microsoft.com/office/drawing/2014/main" val="1258590114"/>
                    </a:ext>
                  </a:extLst>
                </a:gridCol>
              </a:tblGrid>
              <a:tr h="139145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30285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42739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7795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43594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71806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74373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27997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70949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579434"/>
                  </a:ext>
                </a:extLst>
              </a:tr>
              <a:tr h="139145"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 marL="33049" marR="33049" marT="16524" marB="165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7222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AA03B3A-C06C-4093-A7F6-BB97186BA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t="1016" r="3614" b="2395"/>
          <a:stretch/>
        </p:blipFill>
        <p:spPr>
          <a:xfrm>
            <a:off x="442913" y="983292"/>
            <a:ext cx="4077223" cy="4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53775"/>
            <a:ext cx="11378881" cy="6692676"/>
            <a:chOff x="333694" y="53775"/>
            <a:chExt cx="11378881" cy="6692676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53775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Визуализация результатов моделирования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2C484A-409C-4039-BCAB-8D1294C1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116552"/>
            <a:ext cx="5484844" cy="29919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BB59C-EE00-4390-943D-3DA1B160FE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9" b="4176"/>
          <a:stretch/>
        </p:blipFill>
        <p:spPr>
          <a:xfrm>
            <a:off x="6006231" y="1132415"/>
            <a:ext cx="5649238" cy="2994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06619D-4E12-42D8-995A-5CC001457C03}"/>
              </a:ext>
            </a:extLst>
          </p:cNvPr>
          <p:cNvSpPr txBox="1"/>
          <p:nvPr/>
        </p:nvSpPr>
        <p:spPr>
          <a:xfrm>
            <a:off x="1782716" y="4134706"/>
            <a:ext cx="298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характеристики слоёв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F4FAC-59CC-4BAE-8832-92805064DF89}"/>
              </a:ext>
            </a:extLst>
          </p:cNvPr>
          <p:cNvSpPr txBox="1"/>
          <p:nvPr/>
        </p:nvSpPr>
        <p:spPr>
          <a:xfrm>
            <a:off x="7428232" y="4134706"/>
            <a:ext cx="280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слоёв</a:t>
            </a:r>
          </a:p>
        </p:txBody>
      </p:sp>
    </p:spTree>
    <p:extLst>
      <p:ext uri="{BB962C8B-B14F-4D97-AF65-F5344CB8AC3E}">
        <p14:creationId xmlns:p14="http://schemas.microsoft.com/office/powerpoint/2010/main" val="31789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7373675-CD54-4284-8D66-7B435479E732}"/>
              </a:ext>
            </a:extLst>
          </p:cNvPr>
          <p:cNvGrpSpPr/>
          <p:nvPr/>
        </p:nvGrpSpPr>
        <p:grpSpPr>
          <a:xfrm>
            <a:off x="333694" y="68953"/>
            <a:ext cx="11378881" cy="6677498"/>
            <a:chOff x="333694" y="68953"/>
            <a:chExt cx="11378881" cy="6677498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74627DA-4C4C-4523-A11B-D749696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715968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7CC4C55-9DEB-448A-82D1-DEFE89FE4CF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3" y="6206440"/>
              <a:ext cx="11269662" cy="0"/>
            </a:xfrm>
            <a:prstGeom prst="line">
              <a:avLst/>
            </a:prstGeom>
            <a:ln w="38100">
              <a:solidFill>
                <a:srgbClr val="1465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59B2D664-C256-4B5F-B264-9B980B3D3BAF}"/>
                </a:ext>
              </a:extLst>
            </p:cNvPr>
            <p:cNvGrpSpPr/>
            <p:nvPr/>
          </p:nvGrpSpPr>
          <p:grpSpPr>
            <a:xfrm>
              <a:off x="445932" y="6284786"/>
              <a:ext cx="2360661" cy="461665"/>
              <a:chOff x="460218" y="6284786"/>
              <a:chExt cx="2360661" cy="461665"/>
            </a:xfrm>
          </p:grpSpPr>
          <p:pic>
            <p:nvPicPr>
              <p:cNvPr id="6" name="Picture 2" descr="Логотип университета - Университет Лобачевского">
                <a:extLst>
                  <a:ext uri="{FF2B5EF4-FFF2-40B4-BE49-F238E27FC236}">
                    <a16:creationId xmlns:a16="http://schemas.microsoft.com/office/drawing/2014/main" id="{2567C815-69A9-4827-8EB8-DDF15E0F6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083" r="70112"/>
              <a:stretch/>
            </p:blipFill>
            <p:spPr bwMode="auto">
              <a:xfrm>
                <a:off x="460218" y="6292177"/>
                <a:ext cx="436358" cy="446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082FF-EAC9-4F28-AD62-AE1DF7DD5FCD}"/>
                  </a:ext>
                </a:extLst>
              </p:cNvPr>
              <p:cNvSpPr txBox="1"/>
              <p:nvPr/>
            </p:nvSpPr>
            <p:spPr>
              <a:xfrm>
                <a:off x="840209" y="6284786"/>
                <a:ext cx="198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Нижний Новгород, </a:t>
                </a:r>
                <a:b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</a:br>
                <a:r>
                  <a:rPr lang="ru-RU" sz="1200" dirty="0">
                    <a:solidFill>
                      <a:srgbClr val="1465AA"/>
                    </a:solidFill>
                    <a:latin typeface="Century Gothic" panose="020B0502020202020204" pitchFamily="34" charset="0"/>
                  </a:rPr>
                  <a:t>2023 г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8AC39-9171-494B-A56F-D50E0566CAD6}"/>
                </a:ext>
              </a:extLst>
            </p:cNvPr>
            <p:cNvSpPr txBox="1"/>
            <p:nvPr/>
          </p:nvSpPr>
          <p:spPr>
            <a:xfrm>
              <a:off x="333694" y="68953"/>
              <a:ext cx="11371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Анализ достигнутых результатов </a:t>
              </a:r>
              <a:r>
                <a:rPr lang="en-US" sz="2800" b="1" dirty="0">
                  <a:solidFill>
                    <a:srgbClr val="1465AA"/>
                  </a:solidFill>
                  <a:latin typeface="Century Gothic" panose="020B0502020202020204" pitchFamily="34" charset="0"/>
                </a:rPr>
                <a:t>I</a:t>
              </a:r>
              <a:endParaRPr lang="ru-RU" sz="2800" b="1" dirty="0">
                <a:solidFill>
                  <a:srgbClr val="1465AA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9FF480-095D-4572-B5F2-837E50F4C263}"/>
              </a:ext>
            </a:extLst>
          </p:cNvPr>
          <p:cNvSpPr txBox="1"/>
          <p:nvPr/>
        </p:nvSpPr>
        <p:spPr>
          <a:xfrm>
            <a:off x="11331998" y="6377118"/>
            <a:ext cx="48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1</a:t>
            </a:r>
            <a:r>
              <a:rPr lang="ru-RU" sz="1200" dirty="0">
                <a:solidFill>
                  <a:srgbClr val="1465AA"/>
                </a:solidFill>
                <a:latin typeface="Century Gothic" panose="020B0502020202020204" pitchFamily="34" charset="0"/>
              </a:rPr>
              <a:t>23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A20B2DAE-60CD-410F-B34F-B8E889F62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098"/>
              </p:ext>
            </p:extLst>
          </p:nvPr>
        </p:nvGraphicFramePr>
        <p:xfrm>
          <a:off x="2556425" y="902161"/>
          <a:ext cx="6926276" cy="414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316D48-BBFA-4B8C-AF8D-FF9E6A7B67D5}"/>
              </a:ext>
            </a:extLst>
          </p:cNvPr>
          <p:cNvSpPr/>
          <p:nvPr/>
        </p:nvSpPr>
        <p:spPr>
          <a:xfrm>
            <a:off x="3973364" y="4949449"/>
            <a:ext cx="5420615" cy="113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0"/>
              </a:spcAft>
            </a:pP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Операционная система: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Windows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11, 64-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bit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Процессор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 Intel Core i9 9900K 4.48 GHz.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Объем оперативной памяти: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24GB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80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435</Words>
  <Application>Microsoft Office PowerPoint</Application>
  <PresentationFormat>Широкоэкранный</PresentationFormat>
  <Paragraphs>112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Николаев</dc:creator>
  <cp:lastModifiedBy>Денис Николаев</cp:lastModifiedBy>
  <cp:revision>54</cp:revision>
  <dcterms:created xsi:type="dcterms:W3CDTF">2023-05-29T20:10:01Z</dcterms:created>
  <dcterms:modified xsi:type="dcterms:W3CDTF">2023-05-31T21:08:49Z</dcterms:modified>
</cp:coreProperties>
</file>