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67" r:id="rId14"/>
    <p:sldId id="260" r:id="rId15"/>
  </p:sldIdLst>
  <p:sldSz cx="12188825" cy="6858000"/>
  <p:notesSz cx="6797675" cy="9926638"/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1" autoAdjust="0"/>
    <p:restoredTop sz="93457" autoAdjust="0"/>
  </p:normalViewPr>
  <p:slideViewPr>
    <p:cSldViewPr snapToObjects="1" showGuide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august 2019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Arts IT Support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1179810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Arts
Aarhus 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88879990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Arts
Aarhus 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august 2019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Arts IT Support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83932028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Arts
Aarhus 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23. august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Studentermedhjælper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Thomas Thrane Jepsen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332190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3AECE89-26F7-CA4E-A2D5-532CA03F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/>
              <a:t>23-08-2017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3138F56-B79B-0141-A454-7E273289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 dirty="0"/>
              <a:t>23-08-2017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 dirty="0"/>
          </a:p>
          <a:p>
            <a:pPr lvl="1"/>
            <a:r>
              <a:rPr lang="da-DK" noProof="0" dirty="0"/>
              <a:t>Second level</a:t>
            </a:r>
            <a:endParaRPr lang="da-DK" dirty="0"/>
          </a:p>
          <a:p>
            <a:pPr lvl="2"/>
            <a:r>
              <a:rPr lang="da-DK" noProof="0" dirty="0"/>
              <a:t>Third level</a:t>
            </a:r>
            <a:endParaRPr lang="da-DK" dirty="0"/>
          </a:p>
          <a:p>
            <a:pPr lvl="3"/>
            <a:r>
              <a:rPr lang="da-DK" noProof="0" dirty="0"/>
              <a:t>Fourth level</a:t>
            </a:r>
            <a:endParaRPr lang="da-DK" dirty="0"/>
          </a:p>
          <a:p>
            <a:pPr lvl="4"/>
            <a:r>
              <a:rPr lang="da-DK" noProof="0" dirty="0"/>
              <a:t>Fifth level</a:t>
            </a:r>
            <a:endParaRPr lang="da-DK" dirty="0"/>
          </a:p>
          <a:p>
            <a:pPr lvl="5"/>
            <a:r>
              <a:rPr lang="da-DK" noProof="0" dirty="0"/>
              <a:t>6 level</a:t>
            </a:r>
            <a:endParaRPr lang="da-DK" dirty="0"/>
          </a:p>
          <a:p>
            <a:pPr lvl="6"/>
            <a:r>
              <a:rPr lang="da-DK" noProof="0" dirty="0"/>
              <a:t>7 level</a:t>
            </a:r>
            <a:endParaRPr lang="da-DK" dirty="0"/>
          </a:p>
          <a:p>
            <a:pPr lvl="7"/>
            <a:r>
              <a:rPr lang="da-DK" noProof="0" dirty="0"/>
              <a:t>8 level</a:t>
            </a:r>
            <a:endParaRPr lang="da-DK" dirty="0"/>
          </a:p>
          <a:p>
            <a:pPr lvl="8"/>
            <a:r>
              <a:rPr lang="da-DK" noProof="0" dirty="0"/>
              <a:t>9 level</a:t>
            </a:r>
            <a:endParaRPr lang="da-DK" dirty="0"/>
          </a:p>
        </p:txBody>
      </p:sp>
      <p:pic>
        <p:nvPicPr>
          <p:cNvPr id="1339239335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august 2019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54961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Arts IT Support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Arts
Aarhus 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16/08/2019</a:t>
            </a:fld>
            <a:r>
              <a:rPr lang="da-DK"/>
              <a:t>23-08-2017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it.au.dk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t.au.dk/" TargetMode="External"/><Relationship Id="rId2" Type="http://schemas.openxmlformats.org/officeDocument/2006/relationships/hyperlink" Target="https://aarhus.onthehub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tuderende.au.dk/selvbetjening/rabat-paa-softwar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hyperlink" Target="mailto:hisjk@cas.au.dk" TargetMode="External"/><Relationship Id="rId4" Type="http://schemas.openxmlformats.org/officeDocument/2006/relationships/hyperlink" Target="http://studerende.au.dk/selvbetjening/mitaud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UID)@uni.au.dk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hyperlink" Target="http://wifi.au.dk/auto_setup_student.php" TargetMode="External"/><Relationship Id="rId4" Type="http://schemas.openxmlformats.org/officeDocument/2006/relationships/hyperlink" Target="mailto:au123456@uni.au.d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rende.au.dk/selvbetjening/mail/" TargetMode="External"/><Relationship Id="rId2" Type="http://schemas.openxmlformats.org/officeDocument/2006/relationships/hyperlink" Target="http://studerende.au.dk/en/selfservice/email/manuals-for-setting-up-mail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utumnschedule.au.dk/dk/" TargetMode="External"/><Relationship Id="rId2" Type="http://schemas.openxmlformats.org/officeDocument/2006/relationships/hyperlink" Target="http://studerende.au.dk/studier/fagportaler/arts/undervisning/timeplane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pringschedule.au.dk/dk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rende.au.dk/studier/fagportaler/arts/campus/adgang-til-bygninger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y.au.dk/faciliteter/print-og-kopi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/>
              <a:t>IT AT AU </a:t>
            </a:r>
            <a:r>
              <a:rPr lang="da-DK"/>
              <a:t>- 2019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 FIND – navigation at au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9" y="1373021"/>
            <a:ext cx="6764757" cy="4521366"/>
          </a:xfrm>
        </p:spPr>
        <p:txBody>
          <a:bodyPr/>
          <a:lstStyle/>
          <a:p>
            <a:r>
              <a:rPr lang="en-GB" dirty="0"/>
              <a:t>AU FIND is a smartphone application developed for employees, students etc. at Aarhus University.</a:t>
            </a:r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With “AU Find”, you can use your iPhone or iPad to find contact information for people at Aarhus University, find directions on a map, search for departments, buildings and add people directly to your contacts list.</a:t>
            </a:r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Download it from the app store.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149C-46D3-4B55-99E9-C016986D82A8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  <p:pic>
        <p:nvPicPr>
          <p:cNvPr id="1026" name="Picture 2" descr="https://scontent-arn2-1.xx.fbcdn.net/v/t34.0-12/21040618_10213094208528372_734521231_n.jpg?oh=53191cc9da13488ebdfafa68a7ac0222&amp;oe=599D5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1347704"/>
            <a:ext cx="25622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8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Office 365 for students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Aarhus University grants access to Microsoft’s offer of free Office 365 for active students.</a:t>
            </a:r>
          </a:p>
          <a:p>
            <a:r>
              <a:rPr lang="en-GB" dirty="0"/>
              <a:t>As an active student at AU, you can install the Microsoft Office package on up to five units, such as tablets/iPads, smartphones and PCs/Macs. You also get:</a:t>
            </a:r>
          </a:p>
          <a:p>
            <a:r>
              <a:rPr lang="en-US" dirty="0"/>
              <a:t> </a:t>
            </a:r>
            <a:endParaRPr lang="en-GB" sz="1400" dirty="0"/>
          </a:p>
          <a:p>
            <a:r>
              <a:rPr lang="en-GB" dirty="0"/>
              <a:t>Manual for getting the latest OFFICE software on your PC/Mac.</a:t>
            </a:r>
          </a:p>
          <a:p>
            <a:r>
              <a:rPr lang="en-US" dirty="0"/>
              <a:t> </a:t>
            </a:r>
            <a:endParaRPr lang="en-GB" sz="1400" dirty="0"/>
          </a:p>
          <a:p>
            <a:pPr lvl="1"/>
            <a:r>
              <a:rPr lang="en-GB" dirty="0"/>
              <a:t>Go to </a:t>
            </a:r>
            <a:r>
              <a:rPr lang="en-GB" u="heavy" dirty="0" err="1"/>
              <a:t>portal.office.com</a:t>
            </a:r>
            <a:endParaRPr lang="en-GB" sz="1100" dirty="0"/>
          </a:p>
          <a:p>
            <a:pPr lvl="1"/>
            <a:r>
              <a:rPr lang="en-GB" dirty="0"/>
              <a:t>Your user name is AU&lt;AUID&gt;@</a:t>
            </a:r>
            <a:r>
              <a:rPr lang="en-GB" dirty="0" err="1"/>
              <a:t>uni.au.dk</a:t>
            </a:r>
            <a:r>
              <a:rPr lang="en-GB" dirty="0"/>
              <a:t> (e.g. AU123456@uni.au.dk). You can find your AUID on </a:t>
            </a:r>
            <a:r>
              <a:rPr lang="en-GB" u="heavy" dirty="0">
                <a:hlinkClick r:id="rId2"/>
              </a:rPr>
              <a:t>mit.au.dk</a:t>
            </a:r>
            <a:endParaRPr lang="en-GB" sz="1100" dirty="0"/>
          </a:p>
          <a:p>
            <a:pPr lvl="1"/>
            <a:r>
              <a:rPr lang="en-GB" dirty="0"/>
              <a:t>The password is the same as for </a:t>
            </a:r>
            <a:r>
              <a:rPr lang="en-GB" dirty="0" err="1"/>
              <a:t>mit.au.dk</a:t>
            </a:r>
            <a:r>
              <a:rPr lang="en-GB" dirty="0"/>
              <a:t>.</a:t>
            </a:r>
            <a:endParaRPr lang="en-GB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0AC8-8096-4DB1-AF8A-4DD52980B3E5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97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windows 10 education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student at Aarhus University, you can download Windows 10 Education free of charge from Microsoft.</a:t>
            </a:r>
          </a:p>
          <a:p>
            <a:endParaRPr lang="en-GB" dirty="0"/>
          </a:p>
          <a:p>
            <a:r>
              <a:rPr lang="en-GB" dirty="0"/>
              <a:t>You can find it here: </a:t>
            </a:r>
            <a:r>
              <a:rPr lang="en-GB" u="heavy" dirty="0">
                <a:hlinkClick r:id="rId2"/>
              </a:rPr>
              <a:t>aarhus.onthehub.com</a:t>
            </a:r>
            <a:endParaRPr lang="en-GB" u="heavy" dirty="0"/>
          </a:p>
          <a:p>
            <a:endParaRPr lang="en-GB" dirty="0"/>
          </a:p>
          <a:p>
            <a:r>
              <a:rPr lang="en-GB" dirty="0"/>
              <a:t>Login: You can log on to ‘</a:t>
            </a:r>
            <a:r>
              <a:rPr lang="en-GB" dirty="0" err="1"/>
              <a:t>onthehub</a:t>
            </a:r>
            <a:r>
              <a:rPr lang="en-GB" dirty="0"/>
              <a:t>’ using your AUID (e.g. AU123456) and the same password as for </a:t>
            </a:r>
            <a:r>
              <a:rPr lang="en-GB" u="heavy" dirty="0">
                <a:hlinkClick r:id="rId3"/>
              </a:rPr>
              <a:t>mit.au.dk</a:t>
            </a:r>
            <a:r>
              <a:rPr lang="en-GB" dirty="0"/>
              <a:t>. You can find your AUID on </a:t>
            </a:r>
            <a:r>
              <a:rPr lang="en-GB" u="heavy" dirty="0">
                <a:hlinkClick r:id="rId3"/>
              </a:rPr>
              <a:t>mit.au.dk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Guide: </a:t>
            </a:r>
            <a:r>
              <a:rPr lang="en-GB" u="heavy" dirty="0">
                <a:hlinkClick r:id="rId4"/>
              </a:rPr>
              <a:t>http://studerende.au.dk/en/selfservice/discount-on-software/</a:t>
            </a:r>
            <a:endParaRPr lang="en-GB" dirty="0"/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A9B4-DE5A-4A77-B91C-9BD0E33B7B5E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03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"AUID or student registration number?"</a:t>
            </a:r>
          </a:p>
          <a:p>
            <a:pPr lvl="0"/>
            <a:r>
              <a:rPr lang="en-GB" dirty="0"/>
              <a:t>Students must know their AUID and student registration number. AUID is often used for the self-service systems, while the student reg. no. is often used in assignments/exams.</a:t>
            </a:r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b="1" i="1" dirty="0"/>
              <a:t>"When should I use @</a:t>
            </a:r>
            <a:r>
              <a:rPr lang="en-GB" b="1" i="1" dirty="0" err="1"/>
              <a:t>uni.au.dk</a:t>
            </a:r>
            <a:r>
              <a:rPr lang="en-GB" b="1" i="1" dirty="0"/>
              <a:t>?"</a:t>
            </a:r>
          </a:p>
          <a:p>
            <a:pPr lvl="0"/>
            <a:r>
              <a:rPr lang="en-GB" dirty="0"/>
              <a:t>Students use </a:t>
            </a:r>
            <a:r>
              <a:rPr lang="en-GB" dirty="0" err="1"/>
              <a:t>uni.au.dk</a:t>
            </a:r>
            <a:r>
              <a:rPr lang="en-GB" dirty="0"/>
              <a:t> at </a:t>
            </a:r>
            <a:r>
              <a:rPr lang="en-GB" b="1" dirty="0" err="1"/>
              <a:t>POST.AU.dk</a:t>
            </a:r>
            <a:r>
              <a:rPr lang="en-GB" dirty="0"/>
              <a:t> and for connecting to the network.</a:t>
            </a:r>
          </a:p>
          <a:p>
            <a:r>
              <a:rPr lang="en-GB" b="1" dirty="0"/>
              <a:t>EDUROAM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b="1" i="1" dirty="0"/>
              <a:t>"I have forgotten my password."</a:t>
            </a:r>
          </a:p>
          <a:p>
            <a:pPr lvl="0"/>
            <a:r>
              <a:rPr lang="en-GB" dirty="0"/>
              <a:t>If you forget your password, you can always log on to </a:t>
            </a:r>
            <a:r>
              <a:rPr lang="en-GB" dirty="0" err="1"/>
              <a:t>mit.au.dk</a:t>
            </a:r>
            <a:r>
              <a:rPr lang="en-GB" dirty="0"/>
              <a:t> using NEMID. Press the WAYF button on </a:t>
            </a:r>
            <a:r>
              <a:rPr lang="en-GB" dirty="0" err="1"/>
              <a:t>mit.au.dk</a:t>
            </a:r>
            <a:r>
              <a:rPr lang="en-GB" dirty="0"/>
              <a:t> and then select NEMID as login.</a:t>
            </a:r>
          </a:p>
          <a:p>
            <a:r>
              <a:rPr lang="en-GB"/>
              <a:t>You can reset your password under ‘Personal information’ on the self-service system.</a:t>
            </a:r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673E-3DD2-4217-8A9A-009453EFD93E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113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57" y="263607"/>
            <a:ext cx="11556000" cy="752101"/>
          </a:xfrm>
        </p:spPr>
        <p:txBody>
          <a:bodyPr/>
          <a:lstStyle/>
          <a:p>
            <a:r>
              <a:rPr lang="da-DK" dirty="0" err="1"/>
              <a:t>MIT.au.dk</a:t>
            </a:r>
            <a:r>
              <a:rPr lang="da-DK" dirty="0"/>
              <a:t> </a:t>
            </a:r>
            <a:r>
              <a:rPr lang="mr-IN" dirty="0"/>
              <a:t>–</a:t>
            </a:r>
            <a:r>
              <a:rPr lang="da-DK" dirty="0"/>
              <a:t> SELF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Official data about your degree programme and enrolment at Aarhus University</a:t>
            </a:r>
          </a:p>
          <a:p>
            <a:pPr lvl="1"/>
            <a:r>
              <a:rPr lang="en-GB" dirty="0"/>
              <a:t>Registering for teaching and exams in elective courses</a:t>
            </a:r>
            <a:endParaRPr lang="en-GB" sz="1100" dirty="0"/>
          </a:p>
          <a:p>
            <a:pPr lvl="1"/>
            <a:r>
              <a:rPr lang="en-GB" dirty="0"/>
              <a:t>Exam results</a:t>
            </a:r>
            <a:endParaRPr lang="en-GB" sz="1100" dirty="0"/>
          </a:p>
          <a:p>
            <a:pPr lvl="1"/>
            <a:r>
              <a:rPr lang="en-GB" dirty="0"/>
              <a:t>Confirmation of enrolment</a:t>
            </a:r>
            <a:endParaRPr lang="en-GB" sz="1100" dirty="0"/>
          </a:p>
          <a:p>
            <a:pPr lvl="1"/>
            <a:r>
              <a:rPr lang="en-GB" dirty="0"/>
              <a:t>Applications for admission to Bachelor’s supplementary subjects and Master’s degree programmes at AU</a:t>
            </a:r>
            <a:endParaRPr lang="en-GB" sz="1100" dirty="0"/>
          </a:p>
          <a:p>
            <a:pPr lvl="1"/>
            <a:r>
              <a:rPr lang="en-GB" dirty="0"/>
              <a:t>Applications to the board of studies: application for exemption, advance approval etc.</a:t>
            </a:r>
            <a:endParaRPr lang="en-GB" sz="1100" dirty="0"/>
          </a:p>
          <a:p>
            <a:r>
              <a:rPr lang="en-US" dirty="0"/>
              <a:t> </a:t>
            </a:r>
            <a:endParaRPr lang="en-GB" sz="1400" dirty="0"/>
          </a:p>
          <a:p>
            <a:r>
              <a:rPr lang="en-GB" dirty="0"/>
              <a:t>Username: AUID (or civil registration number) Password: Self-chosen password</a:t>
            </a:r>
          </a:p>
          <a:p>
            <a:r>
              <a:rPr lang="en-GB" dirty="0"/>
              <a:t>Guide: </a:t>
            </a:r>
            <a:r>
              <a:rPr lang="en-GB" u="heavy" dirty="0">
                <a:hlinkClick r:id="rId4"/>
              </a:rPr>
              <a:t>http://studerende.au.dk/en/selfservice/mitaudk/</a:t>
            </a:r>
            <a:endParaRPr lang="en-GB" dirty="0"/>
          </a:p>
          <a:p>
            <a:br>
              <a:rPr lang="en-US" dirty="0"/>
            </a:br>
            <a:endParaRPr lang="da-DK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10220324" cy="7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5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3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1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99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8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7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7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40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41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164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4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89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89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89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89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89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5904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133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7440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2743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19434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</a:tblGrid>
              <a:tr h="74270">
                <a:tc>
                  <a:txBody>
                    <a:bodyPr/>
                    <a:lstStyle/>
                    <a:p>
                      <a:pPr algn="l" fontAlgn="b"/>
                      <a:r>
                        <a:rPr lang="is-IS" sz="200" u="none" strike="noStrike">
                          <a:effectLst/>
                        </a:rPr>
                        <a:t>D06009</a:t>
                      </a:r>
                      <a:endParaRPr lang="is-I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Windows 7 Enterprise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Jens Krasilnikoff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Jens Krasilnikoff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CAS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Historie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  <a:hlinkClick r:id="rId5"/>
                        </a:rPr>
                        <a:t>hisjk@cas.au.dk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Jens Krasilnikoff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Jens Krasilnikoff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" u="none" strike="noStrike">
                          <a:effectLst/>
                        </a:rPr>
                        <a:t>7.649,00 kr.</a:t>
                      </a:r>
                      <a:endParaRPr lang="nb-NO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67" marR="1267" marT="126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EDUROAM – The </a:t>
            </a:r>
            <a:r>
              <a:rPr lang="da-DK" dirty="0" err="1"/>
              <a:t>wireless</a:t>
            </a:r>
            <a:r>
              <a:rPr lang="da-DK" dirty="0"/>
              <a:t> </a:t>
            </a:r>
            <a:r>
              <a:rPr lang="da-DK" dirty="0" err="1"/>
              <a:t>network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free to use Aarhus University's wireless network, </a:t>
            </a:r>
            <a:r>
              <a:rPr lang="en-GB" dirty="0" err="1"/>
              <a:t>Eduroam</a:t>
            </a:r>
            <a:r>
              <a:rPr lang="en-GB" dirty="0"/>
              <a:t>.</a:t>
            </a:r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Username: </a:t>
            </a:r>
            <a:r>
              <a:rPr lang="en-GB" b="1" dirty="0"/>
              <a:t>au(your </a:t>
            </a:r>
            <a:r>
              <a:rPr lang="en-GB" b="1" dirty="0">
                <a:hlinkClick r:id="rId3"/>
              </a:rPr>
              <a:t>AUID)@uni.au.dk</a:t>
            </a:r>
            <a:r>
              <a:rPr lang="en-GB" dirty="0"/>
              <a:t> - for example </a:t>
            </a:r>
            <a:r>
              <a:rPr lang="en-GB" dirty="0">
                <a:hlinkClick r:id="rId4"/>
              </a:rPr>
              <a:t>au123456@uni.au.dk</a:t>
            </a:r>
            <a:r>
              <a:rPr lang="en-GB" dirty="0"/>
              <a:t> </a:t>
            </a:r>
          </a:p>
          <a:p>
            <a:r>
              <a:rPr lang="en-GB" dirty="0"/>
              <a:t>Password: the same password as for the self-service system (</a:t>
            </a:r>
            <a:r>
              <a:rPr lang="en-GB" dirty="0" err="1"/>
              <a:t>mit.au.dk</a:t>
            </a:r>
            <a:r>
              <a:rPr lang="en-GB" dirty="0"/>
              <a:t>)</a:t>
            </a:r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Guide: </a:t>
            </a:r>
            <a:r>
              <a:rPr lang="en-GB" u="heavy" dirty="0">
                <a:hlinkClick r:id="rId5"/>
              </a:rPr>
              <a:t>http://wifi.au.dk/auto_setup_student.php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Have you forgotten your AUID? -&gt; Use AU-guest and create a guest login using Facebook or the like. Then find you AUID at </a:t>
            </a:r>
            <a:r>
              <a:rPr lang="en-GB" dirty="0" err="1"/>
              <a:t>mit.au.dk</a:t>
            </a:r>
            <a:r>
              <a:rPr lang="en-GB" dirty="0"/>
              <a:t> and log on to </a:t>
            </a:r>
            <a:r>
              <a:rPr lang="en-GB" dirty="0" err="1"/>
              <a:t>Eduroam</a:t>
            </a:r>
            <a:r>
              <a:rPr lang="en-GB" dirty="0"/>
              <a:t>.</a:t>
            </a:r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Blackboard</a:t>
            </a:r>
            <a:r>
              <a:rPr lang="da-DK" dirty="0"/>
              <a:t> – bb.au.dk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Blackboard is the common course and e-learning system at Aarhus University.</a:t>
            </a:r>
          </a:p>
          <a:p>
            <a:r>
              <a:rPr lang="en-GB" dirty="0"/>
              <a:t>If you are registered for a course on </a:t>
            </a:r>
            <a:r>
              <a:rPr lang="en-GB" dirty="0" err="1"/>
              <a:t>mit.au.dk</a:t>
            </a:r>
            <a:r>
              <a:rPr lang="en-GB" dirty="0"/>
              <a:t>, you will automatically be registered for the course on Blackboard.</a:t>
            </a:r>
            <a:endParaRPr lang="en-GB" sz="1600" dirty="0"/>
          </a:p>
          <a:p>
            <a:r>
              <a:rPr lang="en-GB" dirty="0"/>
              <a:t>The teachers and the Student Counsellors’ Office can communicate with the students through Blackboard.</a:t>
            </a:r>
            <a:endParaRPr lang="en-GB" sz="1600" dirty="0"/>
          </a:p>
          <a:p>
            <a:endParaRPr lang="en-GB" dirty="0"/>
          </a:p>
          <a:p>
            <a:r>
              <a:rPr lang="en-GB" dirty="0"/>
              <a:t>On the course pages, you can find:</a:t>
            </a:r>
          </a:p>
          <a:p>
            <a:pPr lvl="1"/>
            <a:r>
              <a:rPr lang="en-GB" dirty="0"/>
              <a:t>Teaching plans, syllabus lists etc.</a:t>
            </a:r>
            <a:endParaRPr lang="en-GB" sz="1100" dirty="0"/>
          </a:p>
          <a:p>
            <a:r>
              <a:rPr lang="en-US" dirty="0"/>
              <a:t> </a:t>
            </a:r>
            <a:endParaRPr lang="en-GB" sz="1600" dirty="0"/>
          </a:p>
          <a:p>
            <a:r>
              <a:rPr lang="en-GB" dirty="0"/>
              <a:t>Additionally, emails sent to your </a:t>
            </a:r>
            <a:r>
              <a:rPr lang="en-GB" dirty="0" err="1"/>
              <a:t>post.au.dk</a:t>
            </a:r>
            <a:r>
              <a:rPr lang="en-GB" dirty="0"/>
              <a:t> email are sent through Blackboard, for instance:</a:t>
            </a:r>
          </a:p>
          <a:p>
            <a:pPr lvl="1"/>
            <a:r>
              <a:rPr lang="en-GB" dirty="0"/>
              <a:t>Messages from teachers about cancellations or changes in teaching hours/classrooms</a:t>
            </a:r>
            <a:endParaRPr lang="en-GB" sz="1100" dirty="0"/>
          </a:p>
          <a:p>
            <a:pPr lvl="1"/>
            <a:r>
              <a:rPr lang="en-GB" dirty="0"/>
              <a:t>Messages from the Student Counsellors’ Office about events and important deadlines 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FF1-203D-47B1-A887-25251AF0907D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813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Post.au.dk</a:t>
            </a:r>
            <a:r>
              <a:rPr lang="da-DK" dirty="0"/>
              <a:t> </a:t>
            </a:r>
            <a:r>
              <a:rPr lang="da-DK" dirty="0" err="1"/>
              <a:t>email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official AU email address: </a:t>
            </a:r>
            <a:r>
              <a:rPr lang="en-GB" sz="2100" i="1" dirty="0"/>
              <a:t>your student reg. no.</a:t>
            </a:r>
            <a:r>
              <a:rPr lang="en-GB" dirty="0"/>
              <a:t>@</a:t>
            </a:r>
            <a:r>
              <a:rPr lang="en-GB" dirty="0" err="1"/>
              <a:t>post.au.dk</a:t>
            </a:r>
            <a:r>
              <a:rPr lang="en-GB" dirty="0"/>
              <a:t> (e.g. 201511111@post.au.dk). Check your email at </a:t>
            </a:r>
            <a:r>
              <a:rPr lang="en-GB" dirty="0" err="1"/>
              <a:t>mit.au.dk</a:t>
            </a:r>
            <a:r>
              <a:rPr lang="en-GB" dirty="0"/>
              <a:t> or </a:t>
            </a:r>
            <a:r>
              <a:rPr lang="en-GB" dirty="0" err="1"/>
              <a:t>post.au.dk</a:t>
            </a:r>
            <a:r>
              <a:rPr lang="en-GB" dirty="0"/>
              <a:t> </a:t>
            </a:r>
            <a:r>
              <a:rPr lang="da-DK" dirty="0">
                <a:sym typeface="Wingdings" charset="2"/>
              </a:rPr>
              <a:t></a:t>
            </a:r>
            <a:r>
              <a:rPr lang="en-GB" dirty="0"/>
              <a:t> check it frequently – preferably every day!</a:t>
            </a:r>
          </a:p>
          <a:p>
            <a:endParaRPr lang="en-GB" dirty="0"/>
          </a:p>
          <a:p>
            <a:r>
              <a:rPr lang="en-GB" dirty="0"/>
              <a:t>Log in using your AUID followed by @</a:t>
            </a:r>
            <a:r>
              <a:rPr lang="en-GB" dirty="0" err="1"/>
              <a:t>uni.au.dk</a:t>
            </a:r>
            <a:r>
              <a:rPr lang="en-GB" dirty="0"/>
              <a:t> (e.g. au123456@uni.au.dk) </a:t>
            </a:r>
          </a:p>
          <a:p>
            <a:endParaRPr lang="en-GB" dirty="0"/>
          </a:p>
          <a:p>
            <a:r>
              <a:rPr lang="en-GB" dirty="0"/>
              <a:t>Here you will receive all emails about your degree programme</a:t>
            </a:r>
          </a:p>
          <a:p>
            <a:pPr lvl="1"/>
            <a:r>
              <a:rPr lang="en-GB" dirty="0"/>
              <a:t>Information from teachers sent through Blackboard</a:t>
            </a:r>
            <a:endParaRPr lang="en-GB" sz="1100" dirty="0"/>
          </a:p>
          <a:p>
            <a:pPr lvl="1"/>
            <a:r>
              <a:rPr lang="en-GB" dirty="0"/>
              <a:t>Information from the Student Counsellors’ Office on important deadlines, registering for elective courses etc.</a:t>
            </a:r>
            <a:endParaRPr lang="en-GB" sz="1100" dirty="0"/>
          </a:p>
          <a:p>
            <a:r>
              <a:rPr lang="en-GB" dirty="0"/>
              <a:t>Manual for getting your </a:t>
            </a:r>
            <a:r>
              <a:rPr lang="en-GB" dirty="0" err="1"/>
              <a:t>post.au.dk</a:t>
            </a:r>
            <a:r>
              <a:rPr lang="en-GB" dirty="0"/>
              <a:t> email to forward emails to another email address:</a:t>
            </a:r>
            <a:br>
              <a:rPr lang="en-GB" dirty="0"/>
            </a:br>
            <a:r>
              <a:rPr lang="en-GB" u="heavy" dirty="0">
                <a:hlinkClick r:id="rId2"/>
              </a:rPr>
              <a:t>http://studerende.au.dk/en/selfservice/email/manuals-for-setting-up-mail/</a:t>
            </a:r>
            <a:endParaRPr lang="en-GB" u="heavy" dirty="0"/>
          </a:p>
          <a:p>
            <a:r>
              <a:rPr lang="en-GB" dirty="0"/>
              <a:t>General guide: </a:t>
            </a:r>
            <a:r>
              <a:rPr lang="en-GB" u="heavy" dirty="0">
                <a:hlinkClick r:id="rId3"/>
              </a:rPr>
              <a:t>http://studerende.au.dk/en/selfservice/email/</a:t>
            </a:r>
            <a:endParaRPr lang="en-GB" dirty="0"/>
          </a:p>
          <a:p>
            <a:endParaRPr lang="en-GB" dirty="0"/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813-6232-4296-863A-408D4B43C872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844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TIMEtables</a:t>
            </a:r>
            <a:r>
              <a:rPr lang="da-DK" dirty="0"/>
              <a:t> –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teaching</a:t>
            </a:r>
            <a:r>
              <a:rPr lang="da-DK" dirty="0"/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find your teaching plans in the timetables.</a:t>
            </a:r>
          </a:p>
          <a:p>
            <a:r>
              <a:rPr lang="en-GB" dirty="0"/>
              <a:t>You can search using your student registration number and find the time and venue for your classes.</a:t>
            </a:r>
          </a:p>
          <a:p>
            <a:endParaRPr lang="en-GB" dirty="0"/>
          </a:p>
          <a:p>
            <a:r>
              <a:rPr lang="en-GB" dirty="0"/>
              <a:t>Link to the system and user’s guide: </a:t>
            </a:r>
            <a:r>
              <a:rPr lang="en-GB" u="heavy" dirty="0">
                <a:hlinkClick r:id="rId2"/>
              </a:rPr>
              <a:t>http://studerende.au.dk/en/studies/subject-portals/arts/teaching/timetables-arts/</a:t>
            </a:r>
            <a:endParaRPr lang="en-GB" dirty="0"/>
          </a:p>
          <a:p>
            <a:endParaRPr lang="en-GB" dirty="0"/>
          </a:p>
          <a:p>
            <a:r>
              <a:rPr lang="en-GB" dirty="0"/>
              <a:t>You can also search in “courses” and find the teaching plan for other courses than your own.</a:t>
            </a:r>
          </a:p>
          <a:p>
            <a:endParaRPr lang="en-GB" dirty="0"/>
          </a:p>
          <a:p>
            <a:r>
              <a:rPr lang="en-GB" dirty="0"/>
              <a:t>There are different websites for the autumn semester and the spring semester. </a:t>
            </a:r>
          </a:p>
          <a:p>
            <a:r>
              <a:rPr lang="en-GB" dirty="0"/>
              <a:t>Link to the autumn semester: </a:t>
            </a:r>
            <a:r>
              <a:rPr lang="en-GB" u="heavy" dirty="0">
                <a:hlinkClick r:id="rId3"/>
              </a:rPr>
              <a:t>http://autumnschedule.au.dk/en/</a:t>
            </a:r>
            <a:r>
              <a:rPr lang="en-GB" u="heavy" dirty="0"/>
              <a:t> </a:t>
            </a:r>
            <a:endParaRPr lang="en-GB" dirty="0"/>
          </a:p>
          <a:p>
            <a:r>
              <a:rPr lang="en-GB" dirty="0"/>
              <a:t>Link to the spring semester: </a:t>
            </a:r>
            <a:r>
              <a:rPr lang="en-GB" u="heavy" dirty="0">
                <a:hlinkClick r:id="rId4"/>
              </a:rPr>
              <a:t>http://springschedule.au.dk/en/</a:t>
            </a:r>
            <a:endParaRPr lang="en-GB" dirty="0"/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12F2-4A7A-49F9-87A5-D29FAC72CAAC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787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30" y="492065"/>
            <a:ext cx="11556000" cy="1472181"/>
          </a:xfrm>
        </p:spPr>
        <p:txBody>
          <a:bodyPr/>
          <a:lstStyle/>
          <a:p>
            <a:r>
              <a:rPr lang="en-GB" sz="4000" dirty="0"/>
              <a:t>SYNCHRONISE CALENDARS ON YOUR COMPUTER AND SMARTPHONE</a:t>
            </a:r>
            <a:endParaRPr lang="da-DK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2100335"/>
            <a:ext cx="7048500" cy="34099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F65-4CA8-43BD-ABC6-FE197C2A59B6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369135" y="1839682"/>
            <a:ext cx="475798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Enter your student registration number in the </a:t>
            </a:r>
            <a:r>
              <a:rPr lang="en-GB" sz="1600" i="1" dirty="0"/>
              <a:t>search field </a:t>
            </a:r>
            <a:r>
              <a:rPr lang="en-GB" sz="1600" dirty="0"/>
              <a:t>(You can find your student reg. no. on your student card)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Select </a:t>
            </a:r>
            <a:r>
              <a:rPr lang="en-GB" sz="1600" i="1" dirty="0"/>
              <a:t>iCal</a:t>
            </a:r>
            <a:endParaRPr lang="en-GB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Click on </a:t>
            </a:r>
            <a:r>
              <a:rPr lang="en-GB" sz="1600" i="1" dirty="0"/>
              <a:t>view timetable</a:t>
            </a:r>
            <a:endParaRPr lang="en-GB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Click on </a:t>
            </a:r>
            <a:r>
              <a:rPr lang="en-GB" sz="1600" i="1" dirty="0"/>
              <a:t>OUTLOOK sync </a:t>
            </a:r>
            <a:r>
              <a:rPr lang="en-GB" sz="1600" dirty="0"/>
              <a:t>(works on iPhones) or copy-paste the URL into the import feature in your calendar</a:t>
            </a:r>
          </a:p>
        </p:txBody>
      </p:sp>
    </p:spTree>
    <p:extLst>
      <p:ext uri="{BB962C8B-B14F-4D97-AF65-F5344CB8AC3E}">
        <p14:creationId xmlns:p14="http://schemas.microsoft.com/office/powerpoint/2010/main" val="28534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Studentcard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Activate your student card so it works as a key card for the university’s buildings using this website: </a:t>
            </a:r>
            <a:r>
              <a:rPr lang="en-GB" u="heavy" dirty="0">
                <a:hlinkClick r:id="rId2"/>
              </a:rPr>
              <a:t>http://studerende.au.dk/en/studies/subject-portals/arts/campus/access-to-buildings-and-systems/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You can order a student card through the self-service at </a:t>
            </a:r>
            <a:r>
              <a:rPr lang="en-GB" dirty="0" err="1"/>
              <a:t>mit.au.dk</a:t>
            </a:r>
            <a:r>
              <a:rPr lang="en-GB" dirty="0"/>
              <a:t>.</a:t>
            </a:r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876-5D46-4CC9-84C7-C376CFBEB377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524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and copying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print and make copies using the printers at the libraries (AU Library), you must be registered as a user on </a:t>
            </a:r>
            <a:r>
              <a:rPr lang="en-GB" dirty="0" err="1"/>
              <a:t>MyPrint</a:t>
            </a:r>
            <a:r>
              <a:rPr lang="en-GB" dirty="0"/>
              <a:t>.</a:t>
            </a:r>
          </a:p>
          <a:p>
            <a:r>
              <a:rPr lang="en-US" dirty="0"/>
              <a:t> </a:t>
            </a:r>
            <a:endParaRPr lang="en-GB" dirty="0"/>
          </a:p>
          <a:p>
            <a:r>
              <a:rPr lang="en-GB" dirty="0"/>
              <a:t>You can read more and register as a user here: </a:t>
            </a:r>
            <a:r>
              <a:rPr lang="en-GB" u="heavy" dirty="0">
                <a:hlinkClick r:id="rId2"/>
              </a:rPr>
              <a:t>http://library.au.dk/en/facilities/myprint-print-and-copy/</a:t>
            </a:r>
            <a:r>
              <a:rPr lang="en-GB" u="heavy" dirty="0"/>
              <a:t> </a:t>
            </a:r>
          </a:p>
          <a:p>
            <a:endParaRPr lang="en-GB" dirty="0"/>
          </a:p>
          <a:p>
            <a:r>
              <a:rPr lang="en-GB" dirty="0"/>
              <a:t>If in doubt, please ask at the library.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6F9-AF31-47BD-A056-D493C022A5D5}" type="datetime1">
              <a:rPr lang="da-DK" smtClean="0"/>
              <a:t>16/08/2019</a:t>
            </a:fld>
            <a:r>
              <a:rPr lang="da-DK"/>
              <a:t>23-08-2017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6256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380729595811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380729606463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380729601822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3807296283387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Macintosh PowerPoint</Application>
  <PresentationFormat>Custom</PresentationFormat>
  <Paragraphs>128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AU Passata</vt:lpstr>
      <vt:lpstr>AU Passata Light</vt:lpstr>
      <vt:lpstr>AU Peto</vt:lpstr>
      <vt:lpstr>Calibri</vt:lpstr>
      <vt:lpstr>Georgia</vt:lpstr>
      <vt:lpstr>Wingdings 3</vt:lpstr>
      <vt:lpstr>AU 16:9</vt:lpstr>
      <vt:lpstr>IT AT AU - 2019</vt:lpstr>
      <vt:lpstr>MIT.au.dk – SELF SERVICE</vt:lpstr>
      <vt:lpstr>EDUROAM – The wireless network</vt:lpstr>
      <vt:lpstr>Blackboard – bb.au.dk </vt:lpstr>
      <vt:lpstr>Post.au.dk email</vt:lpstr>
      <vt:lpstr>TIMEtables – your teaching plan</vt:lpstr>
      <vt:lpstr>SYNCHRONISE CALENDARS ON YOUR COMPUTER AND SMARTPHONE</vt:lpstr>
      <vt:lpstr>Studentcard</vt:lpstr>
      <vt:lpstr>PRINTING and copying</vt:lpstr>
      <vt:lpstr>AU FIND – navigation at au</vt:lpstr>
      <vt:lpstr>free Office 365 for students</vt:lpstr>
      <vt:lpstr>Free windows 10 education</vt:lpstr>
      <vt:lpstr>FAQ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2019-08-16T07:00:30Z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636305123305750497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1587</vt:lpwstr>
  </property>
  <property fmtid="{D5CDD505-2E9C-101B-9397-08002B2CF9AE}" pid="62" name="colorthemechange">
    <vt:lpwstr>True</vt:lpwstr>
  </property>
</Properties>
</file>