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7" r:id="rId1"/>
  </p:sldMasterIdLst>
  <p:notesMasterIdLst>
    <p:notesMasterId r:id="rId25"/>
  </p:notesMasterIdLst>
  <p:sldIdLst>
    <p:sldId id="350" r:id="rId2"/>
    <p:sldId id="351" r:id="rId3"/>
    <p:sldId id="352" r:id="rId4"/>
    <p:sldId id="392" r:id="rId5"/>
    <p:sldId id="353" r:id="rId6"/>
    <p:sldId id="355" r:id="rId7"/>
    <p:sldId id="372" r:id="rId8"/>
    <p:sldId id="359" r:id="rId9"/>
    <p:sldId id="279" r:id="rId10"/>
    <p:sldId id="283" r:id="rId11"/>
    <p:sldId id="339" r:id="rId12"/>
    <p:sldId id="285" r:id="rId13"/>
    <p:sldId id="286" r:id="rId14"/>
    <p:sldId id="289" r:id="rId15"/>
    <p:sldId id="287" r:id="rId16"/>
    <p:sldId id="290" r:id="rId17"/>
    <p:sldId id="395" r:id="rId18"/>
    <p:sldId id="292" r:id="rId19"/>
    <p:sldId id="267" r:id="rId20"/>
    <p:sldId id="403" r:id="rId21"/>
    <p:sldId id="382" r:id="rId22"/>
    <p:sldId id="407" r:id="rId23"/>
    <p:sldId id="3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/>
    <p:restoredTop sz="84777"/>
  </p:normalViewPr>
  <p:slideViewPr>
    <p:cSldViewPr snapToGrid="0">
      <p:cViewPr varScale="1">
        <p:scale>
          <a:sx n="100" d="100"/>
          <a:sy n="100" d="100"/>
        </p:scale>
        <p:origin x="1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Seconds</a:t>
            </a:r>
            <a:r>
              <a:rPr lang="en-US" baseline="0" dirty="0"/>
              <a:t> taken to complete execution of Matrix-Multiply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Atomic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B2-6D42-AE73-074DF2A517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Timing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B2-6D42-AE73-074DF2A5179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B2-6D42-AE73-074DF2A517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4212767"/>
        <c:axId val="1396892063"/>
      </c:barChart>
      <c:catAx>
        <c:axId val="1304212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6892063"/>
        <c:crosses val="autoZero"/>
        <c:auto val="1"/>
        <c:lblAlgn val="ctr"/>
        <c:lblOffset val="100"/>
        <c:noMultiLvlLbl val="0"/>
      </c:catAx>
      <c:valAx>
        <c:axId val="1396892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4212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EF493-FC83-B744-A676-20CABD388B0A}" type="datetimeFigureOut">
              <a:rPr lang="en-US" smtClean="0"/>
              <a:t>7/24/24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4EC66-BC2C-1440-A8F6-52170004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94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more here about the other things we can declare in the `requires`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4EC66-BC2C-1440-A8F6-5217000431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37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4EC66-BC2C-1440-A8F6-5217000431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15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4EC66-BC2C-1440-A8F6-5217000431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72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KVM mode (if I can)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4EC66-BC2C-1440-A8F6-5217000431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7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DCDEFB5-72EC-C413-6001-A07FB8F1F5DD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37755" cy="6865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2306" y="1158749"/>
            <a:ext cx="4660184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7755" y="3889292"/>
            <a:ext cx="5309286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8722398" y="3525774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64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41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2/5/2017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659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303807"/>
            <a:ext cx="10213200" cy="4584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7/24/24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6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60" r:id="rId2"/>
    <p:sldLayoutId id="2147483861" r:id="rId3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0" baseline="0">
          <a:solidFill>
            <a:schemeClr val="bg2">
              <a:lumMod val="25000"/>
            </a:schemeClr>
          </a:solidFill>
          <a:latin typeface="Neuzei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800" kern="1200" spc="50">
          <a:solidFill>
            <a:schemeClr val="bg2">
              <a:lumMod val="25000"/>
            </a:schemeClr>
          </a:solidFill>
          <a:latin typeface="Neuzei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2800" b="0" i="1" kern="1200" spc="50" baseline="0">
          <a:solidFill>
            <a:schemeClr val="bg2">
              <a:lumMod val="25000"/>
            </a:schemeClr>
          </a:solidFill>
          <a:latin typeface="Neuzei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800" kern="1200" spc="50">
          <a:solidFill>
            <a:schemeClr val="bg2">
              <a:lumMod val="25000"/>
            </a:schemeClr>
          </a:solidFill>
          <a:latin typeface="Neuzei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0000"/>
        </a:lnSpc>
        <a:spcBef>
          <a:spcPts val="500"/>
        </a:spcBef>
        <a:buClr>
          <a:schemeClr val="accent3"/>
        </a:buClr>
        <a:buFontTx/>
        <a:buNone/>
        <a:defRPr sz="2800" b="0" i="1" kern="1200" spc="50" baseline="0">
          <a:solidFill>
            <a:schemeClr val="bg2">
              <a:lumMod val="25000"/>
            </a:schemeClr>
          </a:solidFill>
          <a:latin typeface="Neuzei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800" kern="1200" spc="50">
          <a:solidFill>
            <a:schemeClr val="bg2">
              <a:lumMod val="25000"/>
            </a:schemeClr>
          </a:solidFill>
          <a:latin typeface="Neuzei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m5.org/documentation/general_docs/using_kv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sources.gem5.org/resources/x86-ubuntu-18.04-boot?version=2.0.0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sources.gem5.org/resources/x86-ubuntu-18.04-boot?version=2.0.0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1EF43E-BC11-489B-B192-ADF7B939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start by writing a simulation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6E59F-F808-46D9-99F0-12A9758E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</a:t>
            </a:fld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46BAB73-87ED-CCF8-AC15-8A89C316081C}"/>
              </a:ext>
            </a:extLst>
          </p:cNvPr>
          <p:cNvSpPr txBox="1">
            <a:spLocks/>
          </p:cNvSpPr>
          <p:nvPr/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FA5E91-C711-4121-AA02-9685B73286B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618E35E-5283-5F71-B4B1-1A764544E093}"/>
              </a:ext>
            </a:extLst>
          </p:cNvPr>
          <p:cNvPicPr>
            <a:picLocks noGrp="1"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926590" y="5888686"/>
            <a:ext cx="2338821" cy="9340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604D37-B93A-2B48-8EB4-A29997763B7A}"/>
              </a:ext>
            </a:extLst>
          </p:cNvPr>
          <p:cNvSpPr txBox="1"/>
          <p:nvPr/>
        </p:nvSpPr>
        <p:spPr>
          <a:xfrm>
            <a:off x="2404762" y="4124072"/>
            <a:ext cx="73824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Open “materials/01-basic.py”. You’ll see the above already prepared for you. Do your work here.</a:t>
            </a:r>
          </a:p>
        </p:txBody>
      </p:sp>
      <p:pic>
        <p:nvPicPr>
          <p:cNvPr id="9" name="Picture 8" descr="A close-up of a number&#10;&#10;Description automatically generated">
            <a:extLst>
              <a:ext uri="{FF2B5EF4-FFF2-40B4-BE49-F238E27FC236}">
                <a16:creationId xmlns:a16="http://schemas.microsoft.com/office/drawing/2014/main" id="{7F79D960-90E6-4445-32A3-652307A5FEB6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376" y="2202091"/>
            <a:ext cx="7891245" cy="105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90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BD08-034D-427E-9068-FCC3E8631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645" y="179629"/>
            <a:ext cx="10213200" cy="659152"/>
          </a:xfrm>
        </p:spPr>
        <p:txBody>
          <a:bodyPr>
            <a:normAutofit fontScale="90000"/>
          </a:bodyPr>
          <a:lstStyle/>
          <a:p>
            <a:endParaRPr lang="en-US"/>
          </a:p>
          <a:p>
            <a:r>
              <a:rPr lang="en-US"/>
              <a:t>The </a:t>
            </a:r>
            <a:r>
              <a:rPr lang="en-US" err="1"/>
              <a:t>stdlib</a:t>
            </a:r>
            <a:r>
              <a:rPr lang="en-US"/>
              <a:t> modular metaphor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53A8C6-BC42-6EF5-6EBC-503AE7FFD0DD}"/>
              </a:ext>
            </a:extLst>
          </p:cNvPr>
          <p:cNvSpPr/>
          <p:nvPr/>
        </p:nvSpPr>
        <p:spPr>
          <a:xfrm>
            <a:off x="4778896" y="1170748"/>
            <a:ext cx="2623523" cy="225199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u="sng" dirty="0">
                <a:latin typeface="Neuzeit"/>
              </a:rPr>
              <a:t>Processor</a:t>
            </a:r>
            <a:endParaRPr lang="en-US" dirty="0">
              <a:latin typeface="Neuzei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D78936-39F5-E73D-28D1-CC95A7A0D3D6}"/>
              </a:ext>
            </a:extLst>
          </p:cNvPr>
          <p:cNvSpPr/>
          <p:nvPr/>
        </p:nvSpPr>
        <p:spPr>
          <a:xfrm>
            <a:off x="4619973" y="3682135"/>
            <a:ext cx="2875470" cy="2300377"/>
          </a:xfrm>
          <a:prstGeom prst="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u="sng" dirty="0">
                <a:latin typeface="NEUZEITS-BOOK" panose="020B0500000000000000" pitchFamily="34" charset="0"/>
              </a:rPr>
              <a:t>Board</a:t>
            </a:r>
            <a:endParaRPr lang="en-US" dirty="0">
              <a:latin typeface="NeuzeitS-Book" panose="020B0500000000000000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453786-D8B2-8988-3CF7-C777B1EABE5F}"/>
              </a:ext>
            </a:extLst>
          </p:cNvPr>
          <p:cNvPicPr>
            <a:picLocks noGrp="1"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732416" y="3849373"/>
            <a:ext cx="2523046" cy="1855221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18C0472-6643-B089-659D-C04F5A3D9AB0}"/>
              </a:ext>
            </a:extLst>
          </p:cNvPr>
          <p:cNvSpPr/>
          <p:nvPr/>
        </p:nvSpPr>
        <p:spPr>
          <a:xfrm>
            <a:off x="397911" y="2041608"/>
            <a:ext cx="2401016" cy="306237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u="sng" dirty="0">
                <a:solidFill>
                  <a:schemeClr val="bg2">
                    <a:lumMod val="10000"/>
                  </a:schemeClr>
                </a:solidFill>
                <a:latin typeface="Neuzeit"/>
              </a:rPr>
              <a:t>Memory</a:t>
            </a:r>
            <a:endParaRPr lang="en-US" dirty="0">
              <a:solidFill>
                <a:schemeClr val="bg2">
                  <a:lumMod val="10000"/>
                </a:schemeClr>
              </a:solidFill>
              <a:latin typeface="Neuzeit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019718-EF5C-85B7-9C46-430A3CB4ACBF}"/>
              </a:ext>
            </a:extLst>
          </p:cNvPr>
          <p:cNvSpPr/>
          <p:nvPr/>
        </p:nvSpPr>
        <p:spPr>
          <a:xfrm>
            <a:off x="9024326" y="2041607"/>
            <a:ext cx="2659808" cy="306237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u="sng" dirty="0">
                <a:latin typeface="Neuzeit"/>
              </a:rPr>
              <a:t>Cache Hierarchy</a:t>
            </a:r>
            <a:endParaRPr lang="en-US" dirty="0">
              <a:latin typeface="Neuzeit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4CA678E-F41F-B9F1-726C-0772F53988C5}"/>
              </a:ext>
            </a:extLst>
          </p:cNvPr>
          <p:cNvSpPr/>
          <p:nvPr/>
        </p:nvSpPr>
        <p:spPr>
          <a:xfrm>
            <a:off x="741170" y="2298603"/>
            <a:ext cx="1782791" cy="7188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NeuzeitS-Book" panose="020B0500000000000000" pitchFamily="34" charset="0"/>
              </a:rPr>
              <a:t>SingleChannelDDR3_1600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D74051C-DAEC-EA1F-3CE2-0B6D0364F92A}"/>
              </a:ext>
            </a:extLst>
          </p:cNvPr>
          <p:cNvSpPr/>
          <p:nvPr/>
        </p:nvSpPr>
        <p:spPr>
          <a:xfrm>
            <a:off x="741170" y="3218753"/>
            <a:ext cx="1782791" cy="7188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NeuzeitS-Book" panose="020B0500000000000000" pitchFamily="34" charset="0"/>
              </a:rPr>
              <a:t>SingleChannelDDR4_2400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182CEFD-BE3C-D64A-1F88-A84555C93079}"/>
              </a:ext>
            </a:extLst>
          </p:cNvPr>
          <p:cNvSpPr/>
          <p:nvPr/>
        </p:nvSpPr>
        <p:spPr>
          <a:xfrm>
            <a:off x="1244376" y="4138902"/>
            <a:ext cx="618225" cy="3738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NeuzeitS-Book" panose="020B0500000000000000" pitchFamily="34" charset="0"/>
              </a:rPr>
              <a:t>...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DB747AF-8D2E-7CF5-AC17-A3258FCFE408}"/>
              </a:ext>
            </a:extLst>
          </p:cNvPr>
          <p:cNvSpPr/>
          <p:nvPr/>
        </p:nvSpPr>
        <p:spPr>
          <a:xfrm>
            <a:off x="4967201" y="1501457"/>
            <a:ext cx="2300375" cy="43132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NeuzeitS-Book" panose="020B0500000000000000" pitchFamily="34" charset="0"/>
              </a:rPr>
              <a:t>Simple Processor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3A6CF5C-1444-BA1E-C1F1-FF7ADD7E7716}"/>
              </a:ext>
            </a:extLst>
          </p:cNvPr>
          <p:cNvSpPr/>
          <p:nvPr/>
        </p:nvSpPr>
        <p:spPr>
          <a:xfrm>
            <a:off x="4933938" y="2079575"/>
            <a:ext cx="2372946" cy="43132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>
                <a:latin typeface="NeuzeitS-Book" panose="020B0500000000000000" pitchFamily="34" charset="0"/>
              </a:rPr>
              <a:t>SwitchableProcessor</a:t>
            </a:r>
            <a:endParaRPr lang="en-US" sz="1600" dirty="0">
              <a:latin typeface="NeuzeitS-Book" panose="020B0500000000000000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B35DC10-2A92-DE92-569C-AFFC748B8168}"/>
              </a:ext>
            </a:extLst>
          </p:cNvPr>
          <p:cNvSpPr/>
          <p:nvPr/>
        </p:nvSpPr>
        <p:spPr>
          <a:xfrm>
            <a:off x="5748141" y="2582038"/>
            <a:ext cx="618225" cy="3738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NeuzeitS-Book" panose="020B0500000000000000" pitchFamily="34" charset="0"/>
              </a:rPr>
              <a:t>...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8CCFD59-787C-8C37-7BC5-004BE049E95D}"/>
              </a:ext>
            </a:extLst>
          </p:cNvPr>
          <p:cNvSpPr/>
          <p:nvPr/>
        </p:nvSpPr>
        <p:spPr>
          <a:xfrm>
            <a:off x="9209434" y="2226714"/>
            <a:ext cx="2300375" cy="43132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NeuzeitS-Book" panose="020B0500000000000000" pitchFamily="34" charset="0"/>
              </a:rPr>
              <a:t>No Cache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30A5049-FDF1-DC55-63B3-83467B87E19A}"/>
              </a:ext>
            </a:extLst>
          </p:cNvPr>
          <p:cNvSpPr/>
          <p:nvPr/>
        </p:nvSpPr>
        <p:spPr>
          <a:xfrm>
            <a:off x="9209433" y="2873695"/>
            <a:ext cx="2300375" cy="43132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NeuzeitS-Book" panose="020B0500000000000000" pitchFamily="34" charset="0"/>
              </a:rPr>
              <a:t>PrivateL1PrivateL2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B9E5742-361D-5FA4-8703-89836DA7BD34}"/>
              </a:ext>
            </a:extLst>
          </p:cNvPr>
          <p:cNvSpPr/>
          <p:nvPr/>
        </p:nvSpPr>
        <p:spPr>
          <a:xfrm>
            <a:off x="9209432" y="3463166"/>
            <a:ext cx="2300375" cy="43132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>
                <a:latin typeface="NeuzeitS-Book" panose="020B0500000000000000" pitchFamily="34" charset="0"/>
              </a:rPr>
              <a:t>MesiTwoLevel</a:t>
            </a:r>
            <a:endParaRPr lang="en-US" sz="1600" dirty="0">
              <a:latin typeface="NeuzeitS-Book" panose="020B0500000000000000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15BAD8C-7631-2AAF-87C6-E57EBCA8A957}"/>
              </a:ext>
            </a:extLst>
          </p:cNvPr>
          <p:cNvSpPr/>
          <p:nvPr/>
        </p:nvSpPr>
        <p:spPr>
          <a:xfrm>
            <a:off x="10043319" y="4023882"/>
            <a:ext cx="618225" cy="3738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NeuzeitS-Book" panose="020B0500000000000000" pitchFamily="34" charset="0"/>
              </a:rPr>
              <a:t>...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98243D6-BDEF-98D8-58AA-4759A7944CD6}"/>
              </a:ext>
            </a:extLst>
          </p:cNvPr>
          <p:cNvCxnSpPr/>
          <p:nvPr/>
        </p:nvCxnSpPr>
        <p:spPr>
          <a:xfrm>
            <a:off x="2523064" y="2714648"/>
            <a:ext cx="2047549" cy="19346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30467435-704F-A53F-A93B-F3A30F60A08A}"/>
              </a:ext>
            </a:extLst>
          </p:cNvPr>
          <p:cNvCxnSpPr/>
          <p:nvPr/>
        </p:nvCxnSpPr>
        <p:spPr>
          <a:xfrm flipH="1">
            <a:off x="7487581" y="3090375"/>
            <a:ext cx="1691596" cy="15300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3ACF53-F854-B014-5CA6-6CE73DE39985}"/>
              </a:ext>
            </a:extLst>
          </p:cNvPr>
          <p:cNvCxnSpPr/>
          <p:nvPr/>
        </p:nvCxnSpPr>
        <p:spPr>
          <a:xfrm flipH="1">
            <a:off x="6135894" y="3429059"/>
            <a:ext cx="11413" cy="25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629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B5157E2-F44C-3084-C924-E666894E7FE0}"/>
              </a:ext>
            </a:extLst>
          </p:cNvPr>
          <p:cNvPicPr>
            <a:picLocks noGrp="1"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926590" y="5888686"/>
            <a:ext cx="2338821" cy="93402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D62CC07-D678-CFE7-1FF5-38E0B81F922C}"/>
              </a:ext>
            </a:extLst>
          </p:cNvPr>
          <p:cNvSpPr>
            <a:spLocks noGrp="1"/>
          </p:cNvSpPr>
          <p:nvPr/>
        </p:nvSpPr>
        <p:spPr>
          <a:xfrm>
            <a:off x="989400" y="348815"/>
            <a:ext cx="10213200" cy="604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Neuzeit"/>
                <a:ea typeface="+mj-lt"/>
                <a:cs typeface="+mj-lt"/>
              </a:rPr>
              <a:t>Let’s build using components!</a:t>
            </a:r>
            <a:endParaRPr lang="en-US" sz="4000" dirty="0">
              <a:solidFill>
                <a:schemeClr val="bg2">
                  <a:lumMod val="25000"/>
                </a:schemeClr>
              </a:solidFill>
              <a:latin typeface="Neuzei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5F65B-1BFA-4C04-6860-CD495083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BDB0D-34E9-CC39-F300-D9964C94AA64}"/>
              </a:ext>
            </a:extLst>
          </p:cNvPr>
          <p:cNvSpPr txBox="1"/>
          <p:nvPr/>
        </p:nvSpPr>
        <p:spPr>
          <a:xfrm>
            <a:off x="2571378" y="4875484"/>
            <a:ext cx="70492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Open “materials/02-components.py” You’ll see the above already prepared for you.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A5C867D-FC41-04C3-D72F-D1B9210E9B7E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1536240"/>
            <a:ext cx="6845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84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B5157E2-F44C-3084-C924-E666894E7FE0}"/>
              </a:ext>
            </a:extLst>
          </p:cNvPr>
          <p:cNvPicPr>
            <a:picLocks noGrp="1"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926590" y="5888686"/>
            <a:ext cx="2338821" cy="93402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D62CC07-D678-CFE7-1FF5-38E0B81F922C}"/>
              </a:ext>
            </a:extLst>
          </p:cNvPr>
          <p:cNvSpPr>
            <a:spLocks noGrp="1"/>
          </p:cNvSpPr>
          <p:nvPr/>
        </p:nvSpPr>
        <p:spPr>
          <a:xfrm>
            <a:off x="989399" y="835692"/>
            <a:ext cx="10213200" cy="604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Neuzeit"/>
                <a:ea typeface="+mj-lt"/>
                <a:cs typeface="+mj-lt"/>
              </a:rPr>
              <a:t>Let’s choose a cache hierarchy and memory system</a:t>
            </a:r>
            <a:endParaRPr lang="en-US" dirty="0">
              <a:solidFill>
                <a:schemeClr val="bg2">
                  <a:lumMod val="25000"/>
                </a:schemeClr>
              </a:solidFill>
              <a:latin typeface="Goudy Old Styl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5F65B-1BFA-4C04-6860-CD495083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8CF294B-B0F0-D7FA-E14E-4F435AC23C71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60" y="2012201"/>
            <a:ext cx="5220079" cy="2432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90E459-2C39-942A-D1FA-7FB7CF157575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352" y="4654745"/>
            <a:ext cx="6425294" cy="36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09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B5157E2-F44C-3084-C924-E666894E7FE0}"/>
              </a:ext>
            </a:extLst>
          </p:cNvPr>
          <p:cNvPicPr>
            <a:picLocks noGrp="1"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926590" y="5888686"/>
            <a:ext cx="2338821" cy="93402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D62CC07-D678-CFE7-1FF5-38E0B81F922C}"/>
              </a:ext>
            </a:extLst>
          </p:cNvPr>
          <p:cNvSpPr>
            <a:spLocks noGrp="1"/>
          </p:cNvSpPr>
          <p:nvPr/>
        </p:nvSpPr>
        <p:spPr>
          <a:xfrm>
            <a:off x="989400" y="395289"/>
            <a:ext cx="10213200" cy="604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Neuzeit"/>
                <a:ea typeface="+mj-lt"/>
                <a:cs typeface="+mj-lt"/>
              </a:rPr>
              <a:t>And a processor!</a:t>
            </a:r>
            <a:endParaRPr lang="en-US" dirty="0">
              <a:solidFill>
                <a:schemeClr val="bg2">
                  <a:lumMod val="25000"/>
                </a:schemeClr>
              </a:solidFill>
              <a:latin typeface="Goudy Old Styl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5F65B-1BFA-4C04-6860-CD495083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BF43E-7916-0974-CD52-638A6C52A407}"/>
              </a:ext>
            </a:extLst>
          </p:cNvPr>
          <p:cNvSpPr txBox="1"/>
          <p:nvPr/>
        </p:nvSpPr>
        <p:spPr>
          <a:xfrm>
            <a:off x="2257425" y="3506189"/>
            <a:ext cx="8125425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latin typeface="NeuzeitS-Book" panose="020B0500000000000000" pitchFamily="34" charset="0"/>
              </a:rPr>
              <a:t>The </a:t>
            </a:r>
            <a:r>
              <a:rPr lang="en-US" sz="2600" dirty="0" err="1">
                <a:latin typeface="NeuzeitS-Book" panose="020B0500000000000000" pitchFamily="34" charset="0"/>
              </a:rPr>
              <a:t>SimpleSwitchingProcessor</a:t>
            </a:r>
            <a:r>
              <a:rPr lang="en-US" sz="2600" dirty="0">
                <a:latin typeface="NeuzeitS-Book" panose="020B0500000000000000" pitchFamily="34" charset="0"/>
              </a:rPr>
              <a:t> allows for different types of cores to be swapped during a simulation with `</a:t>
            </a:r>
            <a:r>
              <a:rPr lang="en-US" sz="2600" dirty="0" err="1">
                <a:latin typeface="NeuzeitS-Book" panose="020B0500000000000000" pitchFamily="34" charset="0"/>
              </a:rPr>
              <a:t>processor.switch</a:t>
            </a:r>
            <a:r>
              <a:rPr lang="en-US" sz="2600" dirty="0">
                <a:latin typeface="NeuzeitS-Book" panose="020B0500000000000000" pitchFamily="34" charset="0"/>
              </a:rPr>
              <a:t>()`.</a:t>
            </a:r>
          </a:p>
          <a:p>
            <a:endParaRPr lang="en-US" sz="2600" dirty="0">
              <a:latin typeface="NeuzeitS-Book" panose="020B0500000000000000" pitchFamily="34" charset="0"/>
            </a:endParaRPr>
          </a:p>
          <a:p>
            <a:r>
              <a:rPr lang="en-US" sz="2600" dirty="0">
                <a:latin typeface="NeuzeitS-Book" panose="020B0500000000000000" pitchFamily="34" charset="0"/>
              </a:rPr>
              <a:t>This can be useful when wanting to switch to and from a detailed form of simulation. More on this alter.</a:t>
            </a:r>
          </a:p>
        </p:txBody>
      </p:sp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52D99C2-0D33-AC2D-69E8-AD7774E2D85B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763" y="1653908"/>
            <a:ext cx="4164471" cy="152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31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B5157E2-F44C-3084-C924-E666894E7FE0}"/>
              </a:ext>
            </a:extLst>
          </p:cNvPr>
          <p:cNvPicPr>
            <a:picLocks noGrp="1"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926590" y="5888686"/>
            <a:ext cx="2338821" cy="93402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D62CC07-D678-CFE7-1FF5-38E0B81F922C}"/>
              </a:ext>
            </a:extLst>
          </p:cNvPr>
          <p:cNvSpPr>
            <a:spLocks noGrp="1"/>
          </p:cNvSpPr>
          <p:nvPr/>
        </p:nvSpPr>
        <p:spPr>
          <a:xfrm>
            <a:off x="989400" y="395289"/>
            <a:ext cx="10213200" cy="604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Neuzeit"/>
                <a:ea typeface="+mj-lt"/>
                <a:cs typeface="+mj-lt"/>
              </a:rPr>
              <a:t>Then let’s plug them into a board</a:t>
            </a:r>
            <a:endParaRPr lang="en-US" dirty="0">
              <a:solidFill>
                <a:schemeClr val="bg2">
                  <a:lumMod val="25000"/>
                </a:schemeClr>
              </a:solidFill>
              <a:latin typeface="Goudy Old Styl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5F65B-1BFA-4C04-6860-CD495083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BF43E-7916-0974-CD52-638A6C52A407}"/>
              </a:ext>
            </a:extLst>
          </p:cNvPr>
          <p:cNvSpPr txBox="1"/>
          <p:nvPr/>
        </p:nvSpPr>
        <p:spPr>
          <a:xfrm>
            <a:off x="3299791" y="4192362"/>
            <a:ext cx="5592417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latin typeface="NeuzeitS-Book" panose="020B0500000000000000" pitchFamily="34" charset="0"/>
              </a:rPr>
              <a:t>We add the components to the board, in this case an `X86Board`.</a:t>
            </a:r>
          </a:p>
        </p:txBody>
      </p:sp>
      <p:pic>
        <p:nvPicPr>
          <p:cNvPr id="8" name="Picture 7" descr="A black text with red text&#10;&#10;Description automatically generated">
            <a:extLst>
              <a:ext uri="{FF2B5EF4-FFF2-40B4-BE49-F238E27FC236}">
                <a16:creationId xmlns:a16="http://schemas.microsoft.com/office/drawing/2014/main" id="{63F2B142-D87E-2606-B3B0-540C39CFA344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734" y="1747158"/>
            <a:ext cx="4182532" cy="169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3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B5157E2-F44C-3084-C924-E666894E7FE0}"/>
              </a:ext>
            </a:extLst>
          </p:cNvPr>
          <p:cNvPicPr>
            <a:picLocks noGrp="1"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926590" y="5888686"/>
            <a:ext cx="2338821" cy="93402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D62CC07-D678-CFE7-1FF5-38E0B81F922C}"/>
              </a:ext>
            </a:extLst>
          </p:cNvPr>
          <p:cNvSpPr>
            <a:spLocks noGrp="1"/>
          </p:cNvSpPr>
          <p:nvPr/>
        </p:nvSpPr>
        <p:spPr>
          <a:xfrm>
            <a:off x="989400" y="395289"/>
            <a:ext cx="10213200" cy="604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Neuzeit"/>
                <a:ea typeface="+mj-lt"/>
                <a:cs typeface="+mj-lt"/>
              </a:rPr>
              <a:t>Load in our workload to the board</a:t>
            </a:r>
            <a:endParaRPr lang="en-US" dirty="0">
              <a:solidFill>
                <a:schemeClr val="bg2">
                  <a:lumMod val="25000"/>
                </a:schemeClr>
              </a:solidFill>
              <a:latin typeface="Goudy Old Styl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5F65B-1BFA-4C04-6860-CD495083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3B4B006-1051-FC92-0714-4C774BAD599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50" y="1947463"/>
            <a:ext cx="5067300" cy="2705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A87040-AC95-AD7A-EAC9-2B0240C6BD35}"/>
              </a:ext>
            </a:extLst>
          </p:cNvPr>
          <p:cNvSpPr txBox="1"/>
          <p:nvPr/>
        </p:nvSpPr>
        <p:spPr>
          <a:xfrm>
            <a:off x="6173400" y="1733702"/>
            <a:ext cx="55695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`</a:t>
            </a:r>
            <a:r>
              <a:rPr lang="en-US" sz="2400" dirty="0" err="1"/>
              <a:t>set_kernel_disk_workload</a:t>
            </a:r>
            <a:r>
              <a:rPr lang="en-US" sz="2400" dirty="0"/>
              <a:t>` function accepts a kernel binary resources and a disk images resources.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In addition, here we are passing a command via the `</a:t>
            </a:r>
            <a:r>
              <a:rPr lang="en-US" sz="2400" dirty="0" err="1"/>
              <a:t>readfile_contents</a:t>
            </a:r>
            <a:r>
              <a:rPr lang="en-US" sz="2400" dirty="0"/>
              <a:t>` parameter which will run after the boot is complete.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The `m5 exit` command will exit the simulation loop.</a:t>
            </a:r>
          </a:p>
        </p:txBody>
      </p:sp>
    </p:spTree>
    <p:extLst>
      <p:ext uri="{BB962C8B-B14F-4D97-AF65-F5344CB8AC3E}">
        <p14:creationId xmlns:p14="http://schemas.microsoft.com/office/powerpoint/2010/main" val="561914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606A286-962D-2EB3-A3A8-5D6C2EB4A725}"/>
              </a:ext>
            </a:extLst>
          </p:cNvPr>
          <p:cNvSpPr/>
          <p:nvPr/>
        </p:nvSpPr>
        <p:spPr>
          <a:xfrm>
            <a:off x="5854535" y="1517505"/>
            <a:ext cx="5888415" cy="44057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/>
              <a:t>Simulated System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B5157E2-F44C-3084-C924-E666894E7FE0}"/>
              </a:ext>
            </a:extLst>
          </p:cNvPr>
          <p:cNvPicPr>
            <a:picLocks noGrp="1"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926590" y="5888686"/>
            <a:ext cx="2338821" cy="93402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D62CC07-D678-CFE7-1FF5-38E0B81F922C}"/>
              </a:ext>
            </a:extLst>
          </p:cNvPr>
          <p:cNvSpPr>
            <a:spLocks noGrp="1"/>
          </p:cNvSpPr>
          <p:nvPr/>
        </p:nvSpPr>
        <p:spPr>
          <a:xfrm>
            <a:off x="989400" y="395289"/>
            <a:ext cx="10213200" cy="604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Neuzeit"/>
                <a:ea typeface="+mj-lt"/>
                <a:cs typeface="+mj-lt"/>
              </a:rPr>
              <a:t>Run the simulator</a:t>
            </a:r>
            <a:endParaRPr lang="en-US" dirty="0">
              <a:solidFill>
                <a:schemeClr val="bg2">
                  <a:lumMod val="25000"/>
                </a:schemeClr>
              </a:solidFill>
              <a:latin typeface="Goudy Old Styl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5F65B-1BFA-4C04-6860-CD495083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4280BC-0425-14C9-EA57-3C754DB7191C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17" y="1468138"/>
            <a:ext cx="3187700" cy="279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4E1ED8-95F2-0AAC-A77F-09778FCC5897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135" y="3324958"/>
            <a:ext cx="1816100" cy="330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072AAD-3C42-166C-399F-3A7494E29757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135" y="2202482"/>
            <a:ext cx="1931664" cy="3301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7476CA-5607-AA8D-404A-42AF5F880FAD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353" y="4291778"/>
            <a:ext cx="1931664" cy="3301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C4988AF-41D8-E30D-9A43-99B726AA7A5D}"/>
              </a:ext>
            </a:extLst>
          </p:cNvPr>
          <p:cNvSpPr/>
          <p:nvPr/>
        </p:nvSpPr>
        <p:spPr>
          <a:xfrm>
            <a:off x="6440963" y="2091822"/>
            <a:ext cx="2094322" cy="55226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 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397AF4-5E2E-0006-3360-D221213A282F}"/>
              </a:ext>
            </a:extLst>
          </p:cNvPr>
          <p:cNvSpPr/>
          <p:nvPr/>
        </p:nvSpPr>
        <p:spPr>
          <a:xfrm>
            <a:off x="8847097" y="2091451"/>
            <a:ext cx="2094323" cy="5522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  <a:r>
              <a:rPr lang="en-US" dirty="0" err="1"/>
              <a:t>readfile_contents</a:t>
            </a:r>
            <a:r>
              <a:rPr lang="en-US" dirty="0"/>
              <a:t>` executed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DA002D-48FE-F343-E6DD-2FDED49078E1}"/>
              </a:ext>
            </a:extLst>
          </p:cNvPr>
          <p:cNvSpPr/>
          <p:nvPr/>
        </p:nvSpPr>
        <p:spPr>
          <a:xfrm>
            <a:off x="8847097" y="3213927"/>
            <a:ext cx="2094323" cy="5522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`m5 exit`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D231CE-6911-7930-EFB9-EC099B10C9B3}"/>
              </a:ext>
            </a:extLst>
          </p:cNvPr>
          <p:cNvSpPr/>
          <p:nvPr/>
        </p:nvSpPr>
        <p:spPr>
          <a:xfrm>
            <a:off x="6440962" y="4180745"/>
            <a:ext cx="2094323" cy="5522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`echo ”This is…”`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3446EB-FF81-E2C6-90B7-922F3C0C64B3}"/>
              </a:ext>
            </a:extLst>
          </p:cNvPr>
          <p:cNvSpPr/>
          <p:nvPr/>
        </p:nvSpPr>
        <p:spPr>
          <a:xfrm>
            <a:off x="8847097" y="4180745"/>
            <a:ext cx="2094323" cy="5522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`sleep 1`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155638-942B-1090-9E8A-F8A4D278E9D4}"/>
              </a:ext>
            </a:extLst>
          </p:cNvPr>
          <p:cNvSpPr/>
          <p:nvPr/>
        </p:nvSpPr>
        <p:spPr>
          <a:xfrm>
            <a:off x="8847097" y="5014222"/>
            <a:ext cx="2094323" cy="5522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`m5 exit`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788AF8-BA66-D4AF-3E14-9C607C93A7BE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3999799" y="2367582"/>
            <a:ext cx="2441164" cy="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8EA25B-298A-5FA4-466C-9259DB41FB07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8535285" y="2367583"/>
            <a:ext cx="311812" cy="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E5879A-B20B-91C6-6DC2-CB74D45F4FE2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9894259" y="2643714"/>
            <a:ext cx="0" cy="57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D4E4C3D-5CF1-0498-7485-C4C38402E95A}"/>
              </a:ext>
            </a:extLst>
          </p:cNvPr>
          <p:cNvCxnSpPr>
            <a:cxnSpLocks/>
          </p:cNvCxnSpPr>
          <p:nvPr/>
        </p:nvCxnSpPr>
        <p:spPr>
          <a:xfrm flipH="1" flipV="1">
            <a:off x="3884235" y="3473778"/>
            <a:ext cx="49628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831226C-B257-628D-BA64-3DAFCEFD9EA3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2976185" y="3655158"/>
            <a:ext cx="0" cy="63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0D93A2-5857-4EA1-3221-9A5939A10E11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3942017" y="4456877"/>
            <a:ext cx="24989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91907E-4D61-3C62-9BA6-7AC3DE35F491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8535285" y="4456877"/>
            <a:ext cx="311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7413623-031A-38BF-DCAC-F8E41F86A56F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9894259" y="4733008"/>
            <a:ext cx="0" cy="28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B051AED-FEB2-D5B6-0390-E7BFC34A8325}"/>
              </a:ext>
            </a:extLst>
          </p:cNvPr>
          <p:cNvCxnSpPr>
            <a:cxnSpLocks/>
            <a:stCxn id="23" idx="1"/>
            <a:endCxn id="60" idx="6"/>
          </p:cNvCxnSpPr>
          <p:nvPr/>
        </p:nvCxnSpPr>
        <p:spPr>
          <a:xfrm flipH="1" flipV="1">
            <a:off x="3817731" y="5290353"/>
            <a:ext cx="50293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88C15E5C-1225-62F1-78A9-448D44518B90}"/>
              </a:ext>
            </a:extLst>
          </p:cNvPr>
          <p:cNvSpPr/>
          <p:nvPr/>
        </p:nvSpPr>
        <p:spPr>
          <a:xfrm>
            <a:off x="2134638" y="4809402"/>
            <a:ext cx="1683093" cy="9619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of Simulation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A53209-B806-EAB2-AF92-EA67538BF47C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3033967" y="1747538"/>
            <a:ext cx="0" cy="45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434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B5157E2-F44C-3084-C924-E666894E7FE0}"/>
              </a:ext>
            </a:extLst>
          </p:cNvPr>
          <p:cNvPicPr>
            <a:picLocks noGrp="1"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926590" y="5888686"/>
            <a:ext cx="2338821" cy="93402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D62CC07-D678-CFE7-1FF5-38E0B81F922C}"/>
              </a:ext>
            </a:extLst>
          </p:cNvPr>
          <p:cNvSpPr>
            <a:spLocks noGrp="1"/>
          </p:cNvSpPr>
          <p:nvPr/>
        </p:nvSpPr>
        <p:spPr>
          <a:xfrm>
            <a:off x="989400" y="395289"/>
            <a:ext cx="10213200" cy="604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Neuzeit"/>
                <a:ea typeface="+mj-lt"/>
                <a:cs typeface="+mj-lt"/>
              </a:rPr>
              <a:t>Run the simulator</a:t>
            </a:r>
            <a:endParaRPr lang="en-US" dirty="0">
              <a:solidFill>
                <a:schemeClr val="bg2">
                  <a:lumMod val="25000"/>
                </a:schemeClr>
              </a:solidFill>
              <a:latin typeface="Goudy Old Styl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5F65B-1BFA-4C04-6860-CD495083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17</a:t>
            </a:fld>
            <a:endParaRPr lang="en-US"/>
          </a:p>
        </p:txBody>
      </p:sp>
      <p:sp>
        <p:nvSpPr>
          <p:cNvPr id="2" name="Rectangle: Rounded Corners 6">
            <a:extLst>
              <a:ext uri="{FF2B5EF4-FFF2-40B4-BE49-F238E27FC236}">
                <a16:creationId xmlns:a16="http://schemas.microsoft.com/office/drawing/2014/main" id="{D8398794-E95B-4D51-DB98-E9E5900EB83E}"/>
              </a:ext>
            </a:extLst>
          </p:cNvPr>
          <p:cNvSpPr/>
          <p:nvPr/>
        </p:nvSpPr>
        <p:spPr>
          <a:xfrm>
            <a:off x="559624" y="1517995"/>
            <a:ext cx="11072751" cy="934028"/>
          </a:xfrm>
          <a:prstGeom prst="roundRect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onsolas" panose="020B0609020204030204" pitchFamily="49" charset="0"/>
              </a:rPr>
              <a:t>&gt; ./build/ALL/gem5.opt materials/02-components.py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F79E48-EDF7-6E9C-81F6-274852E14E8B}"/>
              </a:ext>
            </a:extLst>
          </p:cNvPr>
          <p:cNvSpPr txBox="1"/>
          <p:nvPr/>
        </p:nvSpPr>
        <p:spPr>
          <a:xfrm>
            <a:off x="2807752" y="3524023"/>
            <a:ext cx="717504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A completed version of the configuration can be found in “materials-completed/02-01-components-initial.py”</a:t>
            </a:r>
          </a:p>
        </p:txBody>
      </p:sp>
    </p:spTree>
    <p:extLst>
      <p:ext uri="{BB962C8B-B14F-4D97-AF65-F5344CB8AC3E}">
        <p14:creationId xmlns:p14="http://schemas.microsoft.com/office/powerpoint/2010/main" val="174793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B5157E2-F44C-3084-C924-E666894E7FE0}"/>
              </a:ext>
            </a:extLst>
          </p:cNvPr>
          <p:cNvPicPr>
            <a:picLocks noGrp="1"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926590" y="5888686"/>
            <a:ext cx="2338821" cy="93402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D62CC07-D678-CFE7-1FF5-38E0B81F922C}"/>
              </a:ext>
            </a:extLst>
          </p:cNvPr>
          <p:cNvSpPr>
            <a:spLocks noGrp="1"/>
          </p:cNvSpPr>
          <p:nvPr/>
        </p:nvSpPr>
        <p:spPr>
          <a:xfrm>
            <a:off x="989400" y="395289"/>
            <a:ext cx="10213200" cy="604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Neuzeit"/>
                <a:ea typeface="+mj-lt"/>
                <a:cs typeface="+mj-lt"/>
              </a:rPr>
              <a:t>We can do better…</a:t>
            </a:r>
            <a:endParaRPr lang="en-US" dirty="0">
              <a:solidFill>
                <a:schemeClr val="bg2">
                  <a:lumMod val="25000"/>
                </a:schemeClr>
              </a:solidFill>
              <a:latin typeface="Goudy Old Styl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5F65B-1BFA-4C04-6860-CD495083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CECDBC-B2F2-48A5-ECCC-D7F5EA03E1F8}"/>
              </a:ext>
            </a:extLst>
          </p:cNvPr>
          <p:cNvSpPr txBox="1"/>
          <p:nvPr/>
        </p:nvSpPr>
        <p:spPr>
          <a:xfrm>
            <a:off x="1408595" y="3462600"/>
            <a:ext cx="5666316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latin typeface="NeuzeitS-Book" panose="020B0500000000000000" pitchFamily="34" charset="0"/>
              </a:rPr>
              <a:t>Here we can specify exactly what to do on each exit event type via Python generators.</a:t>
            </a:r>
          </a:p>
          <a:p>
            <a:endParaRPr lang="en-US" sz="2600" dirty="0">
              <a:latin typeface="NeuzeitS-Book" panose="020B0500000000000000" pitchFamily="34" charset="0"/>
            </a:endParaRPr>
          </a:p>
          <a:p>
            <a:r>
              <a:rPr lang="en-US" sz="2600" dirty="0">
                <a:latin typeface="NeuzeitS-Book" panose="020B0500000000000000" pitchFamily="34" charset="0"/>
              </a:rPr>
              <a:t>The Simulator had default behavior for these events, but they can be </a:t>
            </a:r>
            <a:r>
              <a:rPr lang="en-US" sz="2600" dirty="0">
                <a:latin typeface="NeuzeitS-Book" panose="020B0500000000000000" pitchFamily="34" charset="0"/>
                <a:ea typeface="+mn-lt"/>
                <a:cs typeface="+mn-lt"/>
              </a:rPr>
              <a:t>overridden</a:t>
            </a:r>
            <a:r>
              <a:rPr lang="en-US" sz="2600" dirty="0">
                <a:latin typeface="NeuzeitS-Book" panose="020B0500000000000000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D3396-DC14-D8E2-76BE-D30157047F0E}"/>
              </a:ext>
            </a:extLst>
          </p:cNvPr>
          <p:cNvSpPr txBox="1"/>
          <p:nvPr/>
        </p:nvSpPr>
        <p:spPr>
          <a:xfrm>
            <a:off x="7783444" y="3631095"/>
            <a:ext cx="359354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dirty="0" err="1">
                <a:latin typeface="NeuzeitS-Book" panose="020B0500000000000000" pitchFamily="34" charset="0"/>
                <a:ea typeface="+mn-lt"/>
                <a:cs typeface="+mn-lt"/>
              </a:rPr>
              <a:t>ExitEvent.EXIT</a:t>
            </a:r>
            <a:endParaRPr lang="en-US" dirty="0">
              <a:latin typeface="NeuzeitS-Book" panose="020B0500000000000000" pitchFamily="34" charset="0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 err="1">
                <a:latin typeface="NeuzeitS-Book" panose="020B0500000000000000" pitchFamily="34" charset="0"/>
                <a:ea typeface="+mn-lt"/>
                <a:cs typeface="+mn-lt"/>
              </a:rPr>
              <a:t>ExitEvent.CHECKPOINT</a:t>
            </a:r>
            <a:endParaRPr lang="en-US" dirty="0">
              <a:latin typeface="NeuzeitS-Book" panose="020B0500000000000000" pitchFamily="34" charset="0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 err="1">
                <a:latin typeface="NeuzeitS-Book" panose="020B0500000000000000" pitchFamily="34" charset="0"/>
                <a:ea typeface="+mn-lt"/>
                <a:cs typeface="+mn-lt"/>
              </a:rPr>
              <a:t>ExitEvent.FAIL</a:t>
            </a:r>
            <a:endParaRPr lang="en-US" dirty="0">
              <a:latin typeface="NeuzeitS-Book" panose="020B0500000000000000" pitchFamily="34" charset="0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 err="1">
                <a:latin typeface="NeuzeitS-Book" panose="020B0500000000000000" pitchFamily="34" charset="0"/>
                <a:ea typeface="+mn-lt"/>
                <a:cs typeface="+mn-lt"/>
              </a:rPr>
              <a:t>ExitEvent.SWITCHCPU</a:t>
            </a:r>
            <a:endParaRPr lang="en-US" dirty="0">
              <a:latin typeface="NeuzeitS-Book" panose="020B0500000000000000" pitchFamily="34" charset="0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 err="1">
                <a:latin typeface="NeuzeitS-Book" panose="020B0500000000000000" pitchFamily="34" charset="0"/>
                <a:ea typeface="+mn-lt"/>
                <a:cs typeface="+mn-lt"/>
              </a:rPr>
              <a:t>ExitEvent.WORKBEGIN</a:t>
            </a:r>
            <a:endParaRPr lang="en-US" dirty="0">
              <a:latin typeface="NeuzeitS-Book" panose="020B0500000000000000" pitchFamily="34" charset="0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 err="1">
                <a:latin typeface="NeuzeitS-Book" panose="020B0500000000000000" pitchFamily="34" charset="0"/>
                <a:ea typeface="+mn-lt"/>
                <a:cs typeface="+mn-lt"/>
              </a:rPr>
              <a:t>ExitEvent.WORKEND</a:t>
            </a:r>
            <a:endParaRPr lang="en-US" dirty="0">
              <a:latin typeface="NeuzeitS-Book" panose="020B0500000000000000" pitchFamily="34" charset="0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 err="1">
                <a:latin typeface="NeuzeitS-Book" panose="020B0500000000000000" pitchFamily="34" charset="0"/>
                <a:ea typeface="+mn-lt"/>
                <a:cs typeface="+mn-lt"/>
              </a:rPr>
              <a:t>ExitEvent.USER_INTERRUPT</a:t>
            </a:r>
            <a:endParaRPr lang="en-US" dirty="0">
              <a:latin typeface="NeuzeitS-Book" panose="020B0500000000000000" pitchFamily="34" charset="0"/>
              <a:ea typeface="+mn-lt"/>
              <a:cs typeface="+mn-lt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en-US" dirty="0" err="1">
                <a:latin typeface="NeuzeitS-Book" panose="020B0500000000000000" pitchFamily="34" charset="0"/>
                <a:ea typeface="+mn-lt"/>
                <a:cs typeface="+mn-lt"/>
              </a:rPr>
              <a:t>ExitEvent.MAX_TICK</a:t>
            </a:r>
            <a:endParaRPr lang="en-US" dirty="0">
              <a:latin typeface="NeuzeitS-Book" panose="020B0500000000000000" pitchFamily="34" charset="0"/>
            </a:endParaRPr>
          </a:p>
        </p:txBody>
      </p:sp>
      <p:pic>
        <p:nvPicPr>
          <p:cNvPr id="9" name="Picture 8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FCF72C7E-CDA9-079C-06C1-7BB922A535E5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562" y="1369460"/>
            <a:ext cx="60071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9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B5157E2-F44C-3084-C924-E666894E7FE0}"/>
              </a:ext>
            </a:extLst>
          </p:cNvPr>
          <p:cNvPicPr>
            <a:picLocks noGrp="1"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926590" y="5888686"/>
            <a:ext cx="2338821" cy="93402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D62CC07-D678-CFE7-1FF5-38E0B81F922C}"/>
              </a:ext>
            </a:extLst>
          </p:cNvPr>
          <p:cNvSpPr>
            <a:spLocks noGrp="1"/>
          </p:cNvSpPr>
          <p:nvPr/>
        </p:nvSpPr>
        <p:spPr>
          <a:xfrm>
            <a:off x="934183" y="837028"/>
            <a:ext cx="10213200" cy="604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Neuzeit"/>
                <a:ea typeface="+mj-lt"/>
                <a:cs typeface="+mj-lt"/>
              </a:rPr>
              <a:t>To run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5F65B-1BFA-4C04-6860-CD495083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dirty="0" smtClean="0"/>
              <a:t>19</a:t>
            </a:fld>
            <a:endParaRPr lang="en-US"/>
          </a:p>
        </p:txBody>
      </p:sp>
      <p:sp>
        <p:nvSpPr>
          <p:cNvPr id="2" name="Rectangle: Rounded Corners 6">
            <a:extLst>
              <a:ext uri="{FF2B5EF4-FFF2-40B4-BE49-F238E27FC236}">
                <a16:creationId xmlns:a16="http://schemas.microsoft.com/office/drawing/2014/main" id="{484D3738-63D1-5852-EA8D-6646D06ACA45}"/>
              </a:ext>
            </a:extLst>
          </p:cNvPr>
          <p:cNvSpPr/>
          <p:nvPr/>
        </p:nvSpPr>
        <p:spPr>
          <a:xfrm>
            <a:off x="504407" y="1826753"/>
            <a:ext cx="11072751" cy="934028"/>
          </a:xfrm>
          <a:prstGeom prst="roundRect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onsolas" panose="020B0609020204030204" pitchFamily="49" charset="0"/>
              </a:rPr>
              <a:t>&gt; ./build/ALL/gem5.opt materials/02-components.py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54589-3F97-2C1D-D7E6-12D774D03350}"/>
              </a:ext>
            </a:extLst>
          </p:cNvPr>
          <p:cNvSpPr txBox="1"/>
          <p:nvPr/>
        </p:nvSpPr>
        <p:spPr>
          <a:xfrm>
            <a:off x="3297582" y="3369440"/>
            <a:ext cx="5486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This will take a while to run but you can see the terminal output in “m5out” while this is running.</a:t>
            </a:r>
          </a:p>
          <a:p>
            <a:pPr algn="ctr"/>
            <a:endParaRPr lang="en-US" sz="2600" dirty="0"/>
          </a:p>
          <a:p>
            <a:pPr algn="ctr"/>
            <a:r>
              <a:rPr lang="en-US" sz="2600" dirty="0" err="1"/>
              <a:t>Cntr+C</a:t>
            </a:r>
            <a:r>
              <a:rPr lang="en-US" sz="2600" dirty="0"/>
              <a:t> to exit the simulation.</a:t>
            </a:r>
          </a:p>
        </p:txBody>
      </p:sp>
    </p:spTree>
    <p:extLst>
      <p:ext uri="{BB962C8B-B14F-4D97-AF65-F5344CB8AC3E}">
        <p14:creationId xmlns:p14="http://schemas.microsoft.com/office/powerpoint/2010/main" val="297126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B5157E2-F44C-3084-C924-E666894E7FE0}"/>
              </a:ext>
            </a:extLst>
          </p:cNvPr>
          <p:cNvPicPr>
            <a:picLocks noGrp="1"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926590" y="5888686"/>
            <a:ext cx="2338821" cy="93402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5F65B-1BFA-4C04-6860-CD495083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2</a:t>
            </a:fld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209AE054-6C0D-BB61-32B7-AEF37DEA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659152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be lazy and use a prebuild 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B4523-91B4-E9EE-27BB-78C75B222396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585" y="3230263"/>
            <a:ext cx="3663373" cy="48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2888C-2283-DD54-DDE4-973B2BF31033}"/>
              </a:ext>
            </a:extLst>
          </p:cNvPr>
          <p:cNvSpPr txBox="1"/>
          <p:nvPr/>
        </p:nvSpPr>
        <p:spPr>
          <a:xfrm>
            <a:off x="853930" y="1569064"/>
            <a:ext cx="40726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X86DemoBoard has the following properties: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Single Channel DDR3, 2GB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4 core 3GHz processor (using gem5’s ‘timing’ model).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MESI Two Level Cache Hierarchy, with 32kB data and instruction case and a 1MB L2 Cache.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Will be run as a Full-System simulation.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371B28-D884-EC6A-DBF0-F43D26C9D9AE}"/>
              </a:ext>
            </a:extLst>
          </p:cNvPr>
          <p:cNvSpPr txBox="1"/>
          <p:nvPr/>
        </p:nvSpPr>
        <p:spPr>
          <a:xfrm>
            <a:off x="4958435" y="4204234"/>
            <a:ext cx="7271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Source: “</a:t>
            </a:r>
            <a:r>
              <a:rPr lang="en-US" sz="2400" dirty="0" err="1"/>
              <a:t>src</a:t>
            </a:r>
            <a:r>
              <a:rPr lang="en-US" sz="2400" dirty="0"/>
              <a:t>/python/gem5/prebuilt/demo/x86_demo_board.py”</a:t>
            </a:r>
          </a:p>
        </p:txBody>
      </p:sp>
    </p:spTree>
    <p:extLst>
      <p:ext uri="{BB962C8B-B14F-4D97-AF65-F5344CB8AC3E}">
        <p14:creationId xmlns:p14="http://schemas.microsoft.com/office/powerpoint/2010/main" val="431212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0E4C9-B536-896B-8F8C-76680FD4A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7816-AC1B-25CB-7520-92DF8E1A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521" y="969314"/>
            <a:ext cx="10213200" cy="659152"/>
          </a:xfrm>
        </p:spPr>
        <p:txBody>
          <a:bodyPr>
            <a:normAutofit fontScale="90000"/>
          </a:bodyPr>
          <a:lstStyle/>
          <a:p>
            <a:r>
              <a:rPr lang="en-US" dirty="0"/>
              <a:t>The require function: Making sure we built the right thing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50527DF-6B35-7674-FE13-BD0B4ACBA8CC}"/>
              </a:ext>
            </a:extLst>
          </p:cNvPr>
          <p:cNvPicPr>
            <a:picLocks noGrp="1"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926590" y="5888686"/>
            <a:ext cx="2338821" cy="934028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DB8C696-4C48-68DC-D128-FBFD5E04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FF2BD96E-3838-45D2-9031-D3AF67C920A5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8BCC34-F473-AA44-6181-4477C9F98FDD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50" y="3099424"/>
            <a:ext cx="8129541" cy="65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52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FB15B-F92F-1689-A955-5B1BD9A63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5FBD-72FE-BCCC-744B-3A5B9F45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play around with a few different CPU models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DEEB91F8-037D-A85F-4D07-696919BA16CB}"/>
              </a:ext>
            </a:extLst>
          </p:cNvPr>
          <p:cNvPicPr>
            <a:picLocks noGrp="1"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926590" y="5888686"/>
            <a:ext cx="2338821" cy="934028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540E37E-0B5C-E76A-34D0-AFBDB455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FF2BD96E-3838-45D2-9031-D3AF67C920A5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0FCBCA-7850-FB4E-7322-549A5694C5D6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55" y="5229534"/>
            <a:ext cx="3378154" cy="6591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E14069-BE48-3DDC-F696-09608C7FF1FF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33" y="3212290"/>
            <a:ext cx="3090595" cy="5568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193440-7A08-E62F-F326-6820B9F5358B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9" y="4095625"/>
            <a:ext cx="4028145" cy="6591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15C603-18EA-5EB1-7148-64F6D86EC9F6}"/>
              </a:ext>
            </a:extLst>
          </p:cNvPr>
          <p:cNvSpPr txBox="1"/>
          <p:nvPr/>
        </p:nvSpPr>
        <p:spPr>
          <a:xfrm>
            <a:off x="2318050" y="1537203"/>
            <a:ext cx="8544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back to the “materials/03-se-mode.py script.</a:t>
            </a:r>
          </a:p>
          <a:p>
            <a:endParaRPr lang="en-US" dirty="0"/>
          </a:p>
          <a:p>
            <a:r>
              <a:rPr lang="en-US" dirty="0"/>
              <a:t>Try changing the `</a:t>
            </a:r>
            <a:r>
              <a:rPr lang="en-US" dirty="0" err="1"/>
              <a:t>cpu_type</a:t>
            </a:r>
            <a:r>
              <a:rPr lang="en-US" dirty="0"/>
              <a:t>` field of the `</a:t>
            </a:r>
            <a:r>
              <a:rPr lang="en-US" dirty="0" err="1"/>
              <a:t>SimpleProcessor</a:t>
            </a:r>
            <a:r>
              <a:rPr lang="en-US" dirty="0"/>
              <a:t>` and see how it impacts simulation execution time (see ‘host seconds; in “m5out/</a:t>
            </a:r>
            <a:r>
              <a:rPr lang="en-US" dirty="0" err="1"/>
              <a:t>stats.txt</a:t>
            </a:r>
            <a:r>
              <a:rPr lang="en-US" dirty="0"/>
              <a:t>” for this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E6E832-1CD8-5614-85DE-5FA51B0CA228}"/>
              </a:ext>
            </a:extLst>
          </p:cNvPr>
          <p:cNvSpPr txBox="1"/>
          <p:nvPr/>
        </p:nvSpPr>
        <p:spPr>
          <a:xfrm>
            <a:off x="4926590" y="3212290"/>
            <a:ext cx="559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Simple CPU using the Timing memory access model.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1D39C8-3631-F585-6667-378B69CB84B0}"/>
              </a:ext>
            </a:extLst>
          </p:cNvPr>
          <p:cNvSpPr txBox="1"/>
          <p:nvPr/>
        </p:nvSpPr>
        <p:spPr>
          <a:xfrm>
            <a:off x="5263232" y="4240534"/>
            <a:ext cx="559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Simple CPU using the Atomic memory access model.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F9D62A-40F3-18D5-8881-49D43B21C6F8}"/>
              </a:ext>
            </a:extLst>
          </p:cNvPr>
          <p:cNvSpPr txBox="1"/>
          <p:nvPr/>
        </p:nvSpPr>
        <p:spPr>
          <a:xfrm>
            <a:off x="4762804" y="5374444"/>
            <a:ext cx="559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O3 CPU using the Timing memory access model.</a:t>
            </a:r>
          </a:p>
        </p:txBody>
      </p:sp>
    </p:spTree>
    <p:extLst>
      <p:ext uri="{BB962C8B-B14F-4D97-AF65-F5344CB8AC3E}">
        <p14:creationId xmlns:p14="http://schemas.microsoft.com/office/powerpoint/2010/main" val="2680777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FB15B-F92F-1689-A955-5B1BD9A63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5FBD-72FE-BCCC-744B-3A5B9F45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 observed with matrix-multiply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DEEB91F8-037D-A85F-4D07-696919BA16CB}"/>
              </a:ext>
            </a:extLst>
          </p:cNvPr>
          <p:cNvPicPr>
            <a:picLocks noGrp="1"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926590" y="5888686"/>
            <a:ext cx="2338821" cy="934028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540E37E-0B5C-E76A-34D0-AFBDB455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FF2BD96E-3838-45D2-9031-D3AF67C920A5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83A7753-BA53-93DB-CB9D-B29D1C51E6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435725"/>
              </p:ext>
            </p:extLst>
          </p:nvPr>
        </p:nvGraphicFramePr>
        <p:xfrm>
          <a:off x="2032000" y="1552353"/>
          <a:ext cx="8111460" cy="4585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10145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1A3A5-0D81-8F6A-93D7-2932AE802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F877-6425-91FE-CB45-DBE53A1D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KVM Mode: The other special CPU Type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7CDBC9E-6202-A01C-2768-D1D0074720AE}"/>
              </a:ext>
            </a:extLst>
          </p:cNvPr>
          <p:cNvPicPr>
            <a:picLocks noGrp="1"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926590" y="5888686"/>
            <a:ext cx="2338821" cy="934028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39C080D-EB14-3E42-4905-2F1C7120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FF2BD96E-3838-45D2-9031-D3AF67C920A5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1C774-1019-24C3-D246-0D702D64197A}"/>
              </a:ext>
            </a:extLst>
          </p:cNvPr>
          <p:cNvSpPr txBox="1"/>
          <p:nvPr/>
        </p:nvSpPr>
        <p:spPr>
          <a:xfrm>
            <a:off x="223702" y="2019905"/>
            <a:ext cx="3765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Due to GitHub </a:t>
            </a:r>
            <a:r>
              <a:rPr lang="en-US" dirty="0" err="1"/>
              <a:t>Codespace</a:t>
            </a:r>
            <a:r>
              <a:rPr lang="en-US" dirty="0"/>
              <a:t> restrictions, we cannot use this special CPU type. </a:t>
            </a:r>
          </a:p>
          <a:p>
            <a:endParaRPr lang="en-US" dirty="0"/>
          </a:p>
          <a:p>
            <a:r>
              <a:rPr lang="en-US" dirty="0"/>
              <a:t>If you later wish to check your host system’s compatibility and how to setup KVM see: </a:t>
            </a:r>
            <a:r>
              <a:rPr lang="en-US" dirty="0">
                <a:hlinkClick r:id="rId3"/>
              </a:rPr>
              <a:t>https://www.gem5.org/documentation/general_docs/using_kvm/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51D9EA-3A91-04AA-069B-FE1AA353C354}"/>
              </a:ext>
            </a:extLst>
          </p:cNvPr>
          <p:cNvSpPr txBox="1"/>
          <p:nvPr/>
        </p:nvSpPr>
        <p:spPr>
          <a:xfrm>
            <a:off x="4212127" y="1650573"/>
            <a:ext cx="82751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KVM CPU utilizes the host systems Kernel Virtual Machine to utilize the host hardware to execute instructions.</a:t>
            </a:r>
          </a:p>
          <a:p>
            <a:endParaRPr lang="en-US" sz="2400" dirty="0"/>
          </a:p>
          <a:p>
            <a:r>
              <a:rPr lang="en-US" sz="2400" dirty="0"/>
              <a:t>The host must have KVM enabled and be of the same ISA type as that being emulated.</a:t>
            </a:r>
          </a:p>
          <a:p>
            <a:endParaRPr lang="en-US" sz="2400" dirty="0"/>
          </a:p>
          <a:p>
            <a:r>
              <a:rPr lang="en-US" sz="2400" dirty="0"/>
              <a:t>KVM always runs with Atomic memory accesses. It is simulating almost  nothing and is therefore very fast.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FD576D-680C-4B97-81CD-248FFE1FFA6C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408" y="5259384"/>
            <a:ext cx="9096192" cy="32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3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B5157E2-F44C-3084-C924-E666894E7FE0}"/>
              </a:ext>
            </a:extLst>
          </p:cNvPr>
          <p:cNvPicPr>
            <a:picLocks noGrp="1"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926590" y="5888686"/>
            <a:ext cx="2338821" cy="93402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5F65B-1BFA-4C04-6860-CD495083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3</a:t>
            </a:fld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74F3DE64-DD2D-7678-355E-67AC0D121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659152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load some software!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9AE599-7015-C021-406B-3A99DDCA68F7}"/>
              </a:ext>
            </a:extLst>
          </p:cNvPr>
          <p:cNvSpPr txBox="1"/>
          <p:nvPr/>
        </p:nvSpPr>
        <p:spPr>
          <a:xfrm>
            <a:off x="3394356" y="1287250"/>
            <a:ext cx="50801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(And be lazy again… let’s use something pre-made)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06C110-15E3-2F15-491D-DCFF06D2DF08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83" y="2493417"/>
            <a:ext cx="9830233" cy="4438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D13CA0-C152-11AF-FC13-801E97726C37}"/>
              </a:ext>
            </a:extLst>
          </p:cNvPr>
          <p:cNvSpPr txBox="1"/>
          <p:nvPr/>
        </p:nvSpPr>
        <p:spPr>
          <a:xfrm>
            <a:off x="1820864" y="3209858"/>
            <a:ext cx="919025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”</a:t>
            </a:r>
            <a:r>
              <a:rPr lang="en-US" sz="2600" dirty="0" err="1"/>
              <a:t>obtain_resource</a:t>
            </a:r>
            <a:r>
              <a:rPr lang="en-US" sz="2600" dirty="0"/>
              <a:t>” downloads the files needed to run the specified workload. In this case the “x86-ubuntu-18.04-boot” workload: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600" dirty="0"/>
              <a:t>Boots 18.04 with </a:t>
            </a:r>
            <a:r>
              <a:rPr lang="en-US" sz="2600" dirty="0" err="1"/>
              <a:t>linux</a:t>
            </a:r>
            <a:r>
              <a:rPr lang="en-US" sz="2600" dirty="0"/>
              <a:t> 5.4.49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600" dirty="0"/>
              <a:t>Upon boot will exit the simulation.</a:t>
            </a:r>
          </a:p>
          <a:p>
            <a:endParaRPr lang="en-US" sz="2600" dirty="0"/>
          </a:p>
          <a:p>
            <a:r>
              <a:rPr lang="en-US" sz="2600" dirty="0">
                <a:hlinkClick r:id="rId2"/>
              </a:rPr>
              <a:t>https://resources.gem5.org/resources/x86-ubuntu-18.04-boot?version=2.0.0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8556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423B9-80D5-008F-8CA3-146518807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D6F0305A-2901-46F4-8F9A-E15E1E330D51}"/>
              </a:ext>
            </a:extLst>
          </p:cNvPr>
          <p:cNvPicPr>
            <a:picLocks noGrp="1"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926590" y="5888686"/>
            <a:ext cx="2338821" cy="93402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25BF6-C221-E4F7-7FD9-1C912E78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4</a:t>
            </a:fld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0E33AED1-4A7E-450B-D75F-D18B1FCD5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659152"/>
          </a:xfrm>
        </p:spPr>
        <p:txBody>
          <a:bodyPr>
            <a:normAutofit fontScale="90000"/>
          </a:bodyPr>
          <a:lstStyle/>
          <a:p>
            <a:r>
              <a:rPr lang="en-US" dirty="0"/>
              <a:t>The gem5 Resources Web portal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590C36-8F04-BBCA-E733-6412B0CB027E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45688"/>
            <a:ext cx="7772400" cy="34938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DADA3C-0B34-E97E-29DD-0EAC427E44B6}"/>
              </a:ext>
            </a:extLst>
          </p:cNvPr>
          <p:cNvSpPr txBox="1"/>
          <p:nvPr/>
        </p:nvSpPr>
        <p:spPr>
          <a:xfrm>
            <a:off x="1170514" y="1287327"/>
            <a:ext cx="98509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hlinkClick r:id="rId2"/>
              </a:rPr>
              <a:t>https://resources.gem5.org/resources/x86-ubuntu-18.04-boot?version=2.0.0</a:t>
            </a:r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1606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B5157E2-F44C-3084-C924-E666894E7FE0}"/>
              </a:ext>
            </a:extLst>
          </p:cNvPr>
          <p:cNvPicPr>
            <a:picLocks noGrp="1"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926590" y="5888686"/>
            <a:ext cx="2338821" cy="93402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5F65B-1BFA-4C04-6860-CD495083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5</a:t>
            </a:fld>
            <a:endParaRPr lang="en-US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7C15522E-8057-A9B0-B8D3-BC5BC08F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154" y="652229"/>
            <a:ext cx="10213200" cy="659152"/>
          </a:xfrm>
        </p:spPr>
        <p:txBody>
          <a:bodyPr>
            <a:normAutofit fontScale="90000"/>
          </a:bodyPr>
          <a:lstStyle/>
          <a:p>
            <a:r>
              <a:rPr lang="en-US" dirty="0"/>
              <a:t>Back to the configuration: Put the board in the simulator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E95668-4251-9478-335A-200DF85280D6}"/>
              </a:ext>
            </a:extLst>
          </p:cNvPr>
          <p:cNvSpPr txBox="1"/>
          <p:nvPr/>
        </p:nvSpPr>
        <p:spPr>
          <a:xfrm>
            <a:off x="1532041" y="3659798"/>
            <a:ext cx="91154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Note: We’re setting “</a:t>
            </a:r>
            <a:r>
              <a:rPr lang="en-US" sz="2600" dirty="0" err="1"/>
              <a:t>max_ticks</a:t>
            </a:r>
            <a:r>
              <a:rPr lang="en-US" sz="2600" dirty="0"/>
              <a:t>” here to stop the simulation after 10 billion simulation ticks. This is just so our simulation stops in a reasonable time `</a:t>
            </a:r>
            <a:r>
              <a:rPr lang="en-US" sz="2600" dirty="0" err="1"/>
              <a:t>simuator.run</a:t>
            </a:r>
            <a:r>
              <a:rPr lang="en-US" sz="2600" dirty="0"/>
              <a:t>()` will have it run to completion.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65AB14-2A0E-3859-8506-B76182950ED6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279" y="2153069"/>
            <a:ext cx="7945442" cy="65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2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B5157E2-F44C-3084-C924-E666894E7FE0}"/>
              </a:ext>
            </a:extLst>
          </p:cNvPr>
          <p:cNvPicPr>
            <a:picLocks noGrp="1"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926590" y="5888686"/>
            <a:ext cx="2338821" cy="93402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5F65B-1BFA-4C04-6860-CD495083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6</a:t>
            </a:fld>
            <a:endParaRPr lang="en-US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C8444395-E389-4E7C-25B4-B3CBD1AC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659152"/>
          </a:xfrm>
        </p:spPr>
        <p:txBody>
          <a:bodyPr>
            <a:normAutofit fontScale="90000"/>
          </a:bodyPr>
          <a:lstStyle/>
          <a:p>
            <a:r>
              <a:rPr lang="en-US" dirty="0"/>
              <a:t>There! We’re done!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37D9D7-A2E2-8948-9BF4-F1C9F6A45BED}"/>
              </a:ext>
            </a:extLst>
          </p:cNvPr>
          <p:cNvSpPr txBox="1"/>
          <p:nvPr/>
        </p:nvSpPr>
        <p:spPr>
          <a:xfrm>
            <a:off x="989400" y="5572726"/>
            <a:ext cx="10236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completed configuration can be found in “materials-completed/01-basic.py”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FA98BCA-EE8A-3153-A1C2-5D32C63E9371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24000"/>
            <a:ext cx="7315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87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CC1AE-7AD9-C0D2-5C6C-74F7BE9DE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92F3105-2A74-52D4-C0AD-B481672DCADA}"/>
              </a:ext>
            </a:extLst>
          </p:cNvPr>
          <p:cNvPicPr>
            <a:picLocks noGrp="1"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926590" y="5888686"/>
            <a:ext cx="2338821" cy="93402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50104-F19A-AD6F-77A7-23282E22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7</a:t>
            </a:fld>
            <a:endParaRPr lang="en-US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56B8BDDF-74D3-0CD3-A034-285BE100F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659152"/>
          </a:xfrm>
        </p:spPr>
        <p:txBody>
          <a:bodyPr>
            <a:normAutofit fontScale="90000"/>
          </a:bodyPr>
          <a:lstStyle/>
          <a:p>
            <a:r>
              <a:rPr lang="en-US" dirty="0"/>
              <a:t>Run the simulation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640E24-8CCB-0C6F-D331-706BB259945D}"/>
              </a:ext>
            </a:extLst>
          </p:cNvPr>
          <p:cNvSpPr/>
          <p:nvPr/>
        </p:nvSpPr>
        <p:spPr>
          <a:xfrm>
            <a:off x="559624" y="1517995"/>
            <a:ext cx="11072751" cy="934028"/>
          </a:xfrm>
          <a:prstGeom prst="roundRect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onsolas" panose="020B0609020204030204" pitchFamily="49" charset="0"/>
              </a:rPr>
              <a:t>&gt; ./build/ALL/gem5.opt materials/01-basic.py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54A05A3-59AD-D847-5B38-25593CF891B5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271" y="2792463"/>
            <a:ext cx="7163811" cy="309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3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B5157E2-F44C-3084-C924-E666894E7FE0}"/>
              </a:ext>
            </a:extLst>
          </p:cNvPr>
          <p:cNvPicPr>
            <a:picLocks noGrp="1"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926590" y="5888686"/>
            <a:ext cx="2338821" cy="93402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5F65B-1BFA-4C04-6860-CD495083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8</a:t>
            </a:fld>
            <a:endParaRPr lang="en-US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6662C192-4067-6305-FB64-4E3BA045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659152"/>
          </a:xfrm>
        </p:spPr>
        <p:txBody>
          <a:bodyPr>
            <a:normAutofit fontScale="90000"/>
          </a:bodyPr>
          <a:lstStyle/>
          <a:p>
            <a:r>
              <a:rPr lang="en-US" dirty="0"/>
              <a:t>Ok, but how does it all work?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0DCDDA-FB1E-6FC4-803A-5A0ABC38FFAA}"/>
              </a:ext>
            </a:extLst>
          </p:cNvPr>
          <p:cNvSpPr txBox="1"/>
          <p:nvPr/>
        </p:nvSpPr>
        <p:spPr>
          <a:xfrm>
            <a:off x="2039816" y="1890208"/>
            <a:ext cx="4572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Modern systems are very complex, and the design of gem5 simulations reflects this.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F5A57-96FA-7811-64BD-03CAB58A4E32}"/>
              </a:ext>
            </a:extLst>
          </p:cNvPr>
          <p:cNvSpPr txBox="1"/>
          <p:nvPr/>
        </p:nvSpPr>
        <p:spPr>
          <a:xfrm>
            <a:off x="6290875" y="4044462"/>
            <a:ext cx="4572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However, at its core, the simulator builds on a relatively simple model.</a:t>
            </a:r>
          </a:p>
        </p:txBody>
      </p:sp>
    </p:spTree>
    <p:extLst>
      <p:ext uri="{BB962C8B-B14F-4D97-AF65-F5344CB8AC3E}">
        <p14:creationId xmlns:p14="http://schemas.microsoft.com/office/powerpoint/2010/main" val="406835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B5157E2-F44C-3084-C924-E666894E7FE0}"/>
              </a:ext>
            </a:extLst>
          </p:cNvPr>
          <p:cNvPicPr>
            <a:picLocks noGrp="1"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926590" y="5888686"/>
            <a:ext cx="2338821" cy="93402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D62CC07-D678-CFE7-1FF5-38E0B81F922C}"/>
              </a:ext>
            </a:extLst>
          </p:cNvPr>
          <p:cNvSpPr>
            <a:spLocks noGrp="1"/>
          </p:cNvSpPr>
          <p:nvPr/>
        </p:nvSpPr>
        <p:spPr>
          <a:xfrm>
            <a:off x="989400" y="395289"/>
            <a:ext cx="10213200" cy="604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>
                <a:solidFill>
                  <a:schemeClr val="bg2">
                    <a:lumMod val="25000"/>
                  </a:schemeClr>
                </a:solidFill>
                <a:latin typeface="Neuzeit"/>
                <a:ea typeface="+mj-lt"/>
                <a:cs typeface="+mj-lt"/>
              </a:rPr>
              <a:t>What is the standard library for?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5F65B-1BFA-4C04-6860-CD495083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9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189F22-B427-2C84-8F44-EFF5F747984B}"/>
              </a:ext>
            </a:extLst>
          </p:cNvPr>
          <p:cNvSpPr/>
          <p:nvPr/>
        </p:nvSpPr>
        <p:spPr>
          <a:xfrm>
            <a:off x="2128603" y="1485275"/>
            <a:ext cx="2011180" cy="186127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Neuzeit"/>
              </a:rPr>
              <a:t>gem5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4AFE4D-B48B-7525-84CE-F66C6A20B2C9}"/>
              </a:ext>
            </a:extLst>
          </p:cNvPr>
          <p:cNvSpPr/>
          <p:nvPr/>
        </p:nvSpPr>
        <p:spPr>
          <a:xfrm>
            <a:off x="8135598" y="1696075"/>
            <a:ext cx="1786327" cy="14365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Neuzeit"/>
              </a:rPr>
              <a:t>Config file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0AA1E3-D1C3-D973-3873-12569EBD0F57}"/>
              </a:ext>
            </a:extLst>
          </p:cNvPr>
          <p:cNvCxnSpPr/>
          <p:nvPr/>
        </p:nvCxnSpPr>
        <p:spPr>
          <a:xfrm flipH="1">
            <a:off x="4233628" y="2451049"/>
            <a:ext cx="834452" cy="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85F7F7-7DB5-A61D-FFBF-7E5AD6BD98B6}"/>
              </a:ext>
            </a:extLst>
          </p:cNvPr>
          <p:cNvSpPr txBox="1"/>
          <p:nvPr/>
        </p:nvSpPr>
        <p:spPr>
          <a:xfrm>
            <a:off x="449050" y="3567791"/>
            <a:ext cx="11293900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dirty="0">
                <a:latin typeface="NeuzeitS-Book" panose="020B0500000000000000" pitchFamily="34" charset="0"/>
              </a:rPr>
              <a:t>The </a:t>
            </a:r>
            <a:r>
              <a:rPr lang="en-US" sz="2600" dirty="0" err="1">
                <a:latin typeface="NeuzeitS-Book" panose="020B0500000000000000" pitchFamily="34" charset="0"/>
              </a:rPr>
              <a:t>stdlib</a:t>
            </a:r>
            <a:r>
              <a:rPr lang="en-US" sz="2600" dirty="0">
                <a:latin typeface="NeuzeitS-Book" panose="020B0500000000000000" pitchFamily="34" charset="0"/>
              </a:rPr>
              <a:t> is a library which allows for users to quickly create systems with pre-built components.</a:t>
            </a:r>
            <a:endParaRPr lang="en-US" sz="2600" i="1" dirty="0">
              <a:latin typeface="NEUZEITS-BOOK" panose="020B0500000000000000" pitchFamily="34" charset="0"/>
            </a:endParaRPr>
          </a:p>
          <a:p>
            <a:pPr algn="ctr"/>
            <a:endParaRPr lang="en-US" sz="2600" dirty="0">
              <a:latin typeface="NeuzeitS-Book" panose="020B0500000000000000" pitchFamily="34" charset="0"/>
            </a:endParaRPr>
          </a:p>
          <a:p>
            <a:pPr algn="ctr"/>
            <a:r>
              <a:rPr lang="en-US" sz="2600" dirty="0">
                <a:latin typeface="NeuzeitS-Book" panose="020B0500000000000000" pitchFamily="34" charset="0"/>
              </a:rPr>
              <a:t>The </a:t>
            </a:r>
            <a:r>
              <a:rPr lang="en-US" sz="2600" dirty="0" err="1">
                <a:latin typeface="NeuzeitS-Book" panose="020B0500000000000000" pitchFamily="34" charset="0"/>
              </a:rPr>
              <a:t>stdlib's</a:t>
            </a:r>
            <a:r>
              <a:rPr lang="en-US" sz="2600" dirty="0">
                <a:latin typeface="NeuzeitS-Book" panose="020B0500000000000000" pitchFamily="34" charset="0"/>
              </a:rPr>
              <a:t> module architecture allows for components (e.g. a memory system or a cache hierarchy setup) to be quickly swapped in and out without radical redesign.</a:t>
            </a:r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BCB86991-F0AD-A217-B504-F9C96AE1FBF9}"/>
              </a:ext>
            </a:extLst>
          </p:cNvPr>
          <p:cNvSpPr/>
          <p:nvPr/>
        </p:nvSpPr>
        <p:spPr>
          <a:xfrm>
            <a:off x="5241186" y="1647669"/>
            <a:ext cx="1786327" cy="1436556"/>
          </a:xfrm>
          <a:prstGeom prst="pentag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err="1">
                <a:solidFill>
                  <a:schemeClr val="tx1"/>
                </a:solidFill>
                <a:latin typeface="Neuzeit"/>
              </a:rPr>
              <a:t>stdlib</a:t>
            </a:r>
            <a:endParaRPr lang="en-US" sz="2400">
              <a:solidFill>
                <a:schemeClr val="tx1"/>
              </a:solidFill>
              <a:latin typeface="Neuzei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2A5F3C-5BB2-0966-1837-25D84D19D677}"/>
              </a:ext>
            </a:extLst>
          </p:cNvPr>
          <p:cNvCxnSpPr>
            <a:cxnSpLocks/>
          </p:cNvCxnSpPr>
          <p:nvPr/>
        </p:nvCxnSpPr>
        <p:spPr>
          <a:xfrm flipH="1">
            <a:off x="7131726" y="2426065"/>
            <a:ext cx="734519" cy="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303443"/>
      </p:ext>
    </p:extLst>
  </p:cSld>
  <p:clrMapOvr>
    <a:masterClrMapping/>
  </p:clrMapOvr>
</p:sld>
</file>

<file path=ppt/theme/theme1.xml><?xml version="1.0" encoding="utf-8"?>
<a:theme xmlns:a="http://schemas.openxmlformats.org/drawingml/2006/main" name="1_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gem5 font">
      <a:majorFont>
        <a:latin typeface="Neuzeit"/>
        <a:ea typeface=""/>
        <a:cs typeface=""/>
      </a:majorFont>
      <a:minorFont>
        <a:latin typeface="Neuzei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8476</TotalTime>
  <Words>1034</Words>
  <Application>Microsoft Macintosh PowerPoint</Application>
  <PresentationFormat>Widescreen</PresentationFormat>
  <Paragraphs>142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Arial,Sans-Serif</vt:lpstr>
      <vt:lpstr>Calibri</vt:lpstr>
      <vt:lpstr>Consolas</vt:lpstr>
      <vt:lpstr>Goudy Old Style</vt:lpstr>
      <vt:lpstr>Neuzeit</vt:lpstr>
      <vt:lpstr>NeuzeitS-Book</vt:lpstr>
      <vt:lpstr>NeuzeitS-Book</vt:lpstr>
      <vt:lpstr>Wingdings</vt:lpstr>
      <vt:lpstr>1_FrostyVTI</vt:lpstr>
      <vt:lpstr>Let’s start by writing a simulation configuration</vt:lpstr>
      <vt:lpstr>Let’s be lazy and use a prebuild board</vt:lpstr>
      <vt:lpstr>Let’s load some software!</vt:lpstr>
      <vt:lpstr>The gem5 Resources Web portal</vt:lpstr>
      <vt:lpstr>Back to the configuration: Put the board in the simulator</vt:lpstr>
      <vt:lpstr>There! We’re done!</vt:lpstr>
      <vt:lpstr>Run the simulation</vt:lpstr>
      <vt:lpstr>Ok, but how does it all work?</vt:lpstr>
      <vt:lpstr>PowerPoint Presentation</vt:lpstr>
      <vt:lpstr> The stdlib modular metaphor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require function: Making sure we built the right thing</vt:lpstr>
      <vt:lpstr>Let’s play around with a few different CPU models</vt:lpstr>
      <vt:lpstr>What I observed with matrix-multiply</vt:lpstr>
      <vt:lpstr>KVM Mode: The other special CPU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Lowe-Power</dc:creator>
  <cp:lastModifiedBy>Bobby Bruce</cp:lastModifiedBy>
  <cp:revision>8</cp:revision>
  <dcterms:created xsi:type="dcterms:W3CDTF">2022-05-10T22:29:53Z</dcterms:created>
  <dcterms:modified xsi:type="dcterms:W3CDTF">2024-07-24T19:14:08Z</dcterms:modified>
</cp:coreProperties>
</file>