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2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472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7432" autoAdjust="0"/>
  </p:normalViewPr>
  <p:slideViewPr>
    <p:cSldViewPr snapToGrid="0">
      <p:cViewPr>
        <p:scale>
          <a:sx n="150" d="100"/>
          <a:sy n="150" d="100"/>
        </p:scale>
        <p:origin x="-384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  <a:p>
            <a:r>
              <a:rPr lang="en-US" sz="1800" dirty="0"/>
              <a:t>9-03-2023</a:t>
            </a:r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35">
            <a:extLst>
              <a:ext uri="{FF2B5EF4-FFF2-40B4-BE49-F238E27FC236}">
                <a16:creationId xmlns:a16="http://schemas.microsoft.com/office/drawing/2014/main" id="{0BBA610C-BDE1-A04A-4218-9BC5BD97115F}"/>
              </a:ext>
            </a:extLst>
          </p:cNvPr>
          <p:cNvCxnSpPr>
            <a:cxnSpLocks/>
            <a:stCxn id="23" idx="3"/>
            <a:endCxn id="62" idx="1"/>
          </p:cNvCxnSpPr>
          <p:nvPr/>
        </p:nvCxnSpPr>
        <p:spPr>
          <a:xfrm>
            <a:off x="4804024" y="3277606"/>
            <a:ext cx="549132" cy="31590"/>
          </a:xfrm>
          <a:prstGeom prst="bentConnector3">
            <a:avLst>
              <a:gd name="adj1" fmla="val 13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6">
            <a:extLst>
              <a:ext uri="{FF2B5EF4-FFF2-40B4-BE49-F238E27FC236}">
                <a16:creationId xmlns:a16="http://schemas.microsoft.com/office/drawing/2014/main" id="{AC41530B-7F1C-04C7-2DD7-05D92B6DD52F}"/>
              </a:ext>
            </a:extLst>
          </p:cNvPr>
          <p:cNvCxnSpPr>
            <a:cxnSpLocks/>
            <a:stCxn id="6" idx="0"/>
            <a:endCxn id="219" idx="0"/>
          </p:cNvCxnSpPr>
          <p:nvPr/>
        </p:nvCxnSpPr>
        <p:spPr>
          <a:xfrm rot="16200000" flipH="1" flipV="1">
            <a:off x="2068560" y="1891296"/>
            <a:ext cx="1496675" cy="338871"/>
          </a:xfrm>
          <a:prstGeom prst="bentConnector5">
            <a:avLst>
              <a:gd name="adj1" fmla="val 11703"/>
              <a:gd name="adj2" fmla="val 122362"/>
              <a:gd name="adj3" fmla="val 4900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66">
            <a:extLst>
              <a:ext uri="{FF2B5EF4-FFF2-40B4-BE49-F238E27FC236}">
                <a16:creationId xmlns:a16="http://schemas.microsoft.com/office/drawing/2014/main" id="{303E3204-B099-F44F-1DBA-89421FE34F61}"/>
              </a:ext>
            </a:extLst>
          </p:cNvPr>
          <p:cNvCxnSpPr>
            <a:cxnSpLocks/>
            <a:stCxn id="89" idx="3"/>
            <a:endCxn id="99" idx="3"/>
          </p:cNvCxnSpPr>
          <p:nvPr/>
        </p:nvCxnSpPr>
        <p:spPr>
          <a:xfrm flipH="1" flipV="1">
            <a:off x="5666480" y="2433884"/>
            <a:ext cx="2263274" cy="823222"/>
          </a:xfrm>
          <a:prstGeom prst="bentConnector3">
            <a:avLst>
              <a:gd name="adj1" fmla="val 4840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66">
            <a:extLst>
              <a:ext uri="{FF2B5EF4-FFF2-40B4-BE49-F238E27FC236}">
                <a16:creationId xmlns:a16="http://schemas.microsoft.com/office/drawing/2014/main" id="{8836989B-3F19-597F-3F5E-9C360EC741DF}"/>
              </a:ext>
            </a:extLst>
          </p:cNvPr>
          <p:cNvCxnSpPr>
            <a:cxnSpLocks/>
            <a:stCxn id="88" idx="3"/>
            <a:endCxn id="38" idx="3"/>
          </p:cNvCxnSpPr>
          <p:nvPr/>
        </p:nvCxnSpPr>
        <p:spPr>
          <a:xfrm flipH="1" flipV="1">
            <a:off x="5660925" y="1554435"/>
            <a:ext cx="2268830" cy="247817"/>
          </a:xfrm>
          <a:prstGeom prst="bentConnector5">
            <a:avLst>
              <a:gd name="adj1" fmla="val 18752"/>
              <a:gd name="adj2" fmla="val 35508"/>
              <a:gd name="adj3" fmla="val 494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66">
            <a:extLst>
              <a:ext uri="{FF2B5EF4-FFF2-40B4-BE49-F238E27FC236}">
                <a16:creationId xmlns:a16="http://schemas.microsoft.com/office/drawing/2014/main" id="{C7E5AF9E-4517-0803-6524-A718B68FAD1A}"/>
              </a:ext>
            </a:extLst>
          </p:cNvPr>
          <p:cNvCxnSpPr>
            <a:cxnSpLocks/>
            <a:stCxn id="23" idx="2"/>
            <a:endCxn id="99" idx="1"/>
          </p:cNvCxnSpPr>
          <p:nvPr/>
        </p:nvCxnSpPr>
        <p:spPr>
          <a:xfrm rot="5400000" flipH="1" flipV="1">
            <a:off x="4017684" y="2432495"/>
            <a:ext cx="1333579" cy="1336358"/>
          </a:xfrm>
          <a:prstGeom prst="bentConnector4">
            <a:avLst>
              <a:gd name="adj1" fmla="val 30499"/>
              <a:gd name="adj2" fmla="val 261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FF099-41CD-3D34-A7D1-4C7DF901AB26}"/>
              </a:ext>
            </a:extLst>
          </p:cNvPr>
          <p:cNvCxnSpPr>
            <a:cxnSpLocks/>
            <a:stCxn id="23" idx="0"/>
            <a:endCxn id="38" idx="1"/>
          </p:cNvCxnSpPr>
          <p:nvPr/>
        </p:nvCxnSpPr>
        <p:spPr>
          <a:xfrm rot="5400000" flipH="1" flipV="1">
            <a:off x="4065039" y="1505691"/>
            <a:ext cx="1233314" cy="133080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9">
            <a:extLst>
              <a:ext uri="{FF2B5EF4-FFF2-40B4-BE49-F238E27FC236}">
                <a16:creationId xmlns:a16="http://schemas.microsoft.com/office/drawing/2014/main" id="{6A78B449-673A-020E-A314-7E1EBCEA4EEB}"/>
              </a:ext>
            </a:extLst>
          </p:cNvPr>
          <p:cNvCxnSpPr>
            <a:cxnSpLocks/>
          </p:cNvCxnSpPr>
          <p:nvPr/>
        </p:nvCxnSpPr>
        <p:spPr>
          <a:xfrm flipH="1">
            <a:off x="4804024" y="3034226"/>
            <a:ext cx="1550275" cy="26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 AVX Roadmap – 3911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8D551-8717-1825-059F-ED1B3599B450}"/>
              </a:ext>
            </a:extLst>
          </p:cNvPr>
          <p:cNvSpPr/>
          <p:nvPr/>
        </p:nvSpPr>
        <p:spPr>
          <a:xfrm>
            <a:off x="2198603" y="1312395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sz="800" dirty="0"/>
              <a:t>Q3/2023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65C7E-5DB0-964E-982B-7D8F0BB3AE3A}"/>
              </a:ext>
            </a:extLst>
          </p:cNvPr>
          <p:cNvSpPr/>
          <p:nvPr/>
        </p:nvSpPr>
        <p:spPr>
          <a:xfrm>
            <a:off x="2196373" y="4188052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800" dirty="0"/>
              <a:t>[dotnet 7.0]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FD3E7-B545-C3C5-1264-D4D25BFDF5B9}"/>
              </a:ext>
            </a:extLst>
          </p:cNvPr>
          <p:cNvGrpSpPr/>
          <p:nvPr/>
        </p:nvGrpSpPr>
        <p:grpSpPr>
          <a:xfrm>
            <a:off x="1240729" y="1535513"/>
            <a:ext cx="1015341" cy="760388"/>
            <a:chOff x="3791378" y="3615014"/>
            <a:chExt cx="1498417" cy="111906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013818-3EA7-A7DE-9525-DC927859094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EFB821-2C6C-C092-2727-A28EFDA984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4991D6-A681-8C86-D6AC-086604AC1A6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5361535-87FB-8C9C-AF37-516427EAC78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C4DE6587-2EB6-D651-C41E-B7B5383A32E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ACF2CA-EB92-B724-D92A-E500CC58311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22818D-9743-D2A6-E221-7F1A90B0F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5BD142-98F7-DC5F-03A0-EC9BC122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93C7C-89E4-1BB7-1D7A-FBA3C54A2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6DD3A5-61C3-79EE-E1EC-EFE1AC1C5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2AEC57C-C764-24F9-B626-69A8254A9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1BCB-1C06-4FAE-304A-791473E04AEB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Quelle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1AC7F-FA2B-FF3E-7059-5E1CB6C48715}"/>
              </a:ext>
            </a:extLst>
          </p:cNvPr>
          <p:cNvCxnSpPr>
            <a:cxnSpLocks/>
            <a:stCxn id="23" idx="3"/>
            <a:endCxn id="6" idx="2"/>
          </p:cNvCxnSpPr>
          <p:nvPr/>
        </p:nvCxnSpPr>
        <p:spPr>
          <a:xfrm flipH="1" flipV="1">
            <a:off x="2986333" y="2292109"/>
            <a:ext cx="1817691" cy="985497"/>
          </a:xfrm>
          <a:prstGeom prst="bentConnector4">
            <a:avLst>
              <a:gd name="adj1" fmla="val 47277"/>
              <a:gd name="adj2" fmla="val 213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CE58E-A610-5720-97FB-CA9FD760D132}"/>
              </a:ext>
            </a:extLst>
          </p:cNvPr>
          <p:cNvGrpSpPr/>
          <p:nvPr/>
        </p:nvGrpSpPr>
        <p:grpSpPr>
          <a:xfrm>
            <a:off x="1240730" y="4389948"/>
            <a:ext cx="987891" cy="760389"/>
            <a:chOff x="3793406" y="3615014"/>
            <a:chExt cx="1457907" cy="111906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F5C6C2-5B4E-0E39-DAEA-9A7FEC03042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ED88BC-BC75-E0DB-0765-573762B6FB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5529FF-C4EB-E722-5B0E-E0E88C62FE3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46537248-03C2-FAB2-30AF-C5CC45F0499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A866E19-75B2-CB4C-03FB-4F233BE105A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524C31-21D4-D10F-8AD9-34792C14819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CC126C-A912-C28B-62D9-ACE97B42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71FD7A8-12FA-C5BE-B818-DAB0892A0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00310B9-700A-34C9-BC02-A8DABD5B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FF94B8E-138F-73D0-FFBB-9AEFDAC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C1749B-0589-16F4-2F4D-7513E872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8E468E-CCD5-2C0E-5B37-CD4B4EB73D3D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6F4F8E-84E3-EC06-3F6E-A2FE89421921}"/>
              </a:ext>
            </a:extLst>
          </p:cNvPr>
          <p:cNvGrpSpPr/>
          <p:nvPr/>
        </p:nvGrpSpPr>
        <p:grpSpPr>
          <a:xfrm>
            <a:off x="5030287" y="3043505"/>
            <a:ext cx="1004590" cy="760389"/>
            <a:chOff x="6481755" y="3590179"/>
            <a:chExt cx="1482551" cy="11190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DC14A-7CC0-AF89-0CA6-0F55FBBB987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7C09BA-5848-82F0-ECA7-92875AD6F32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3927EF-EFEC-E80B-8846-89B1DB7E431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87AC33D5-4796-2583-ACE9-C78D6E2CB88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0EC2374C-7B70-80B8-F7A0-06D141809A9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15F5A-4404-DD2F-AD52-297F4E9EB47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49B509-86F8-05E5-0A17-7B22A7158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C9D3E8F-D68C-AF98-FA7D-0EEF1DBB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96DBFF-1F37-9BF1-581E-BB05DCA4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7E2F1FB-5C45-DEEE-6F9B-F566C101F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526D284-8B5A-0646-F0C5-22CF2BEC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182FB-80E2-DCD2-486C-E55C98B07FB6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Blueprint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EF98E4-1E7B-21B2-BC89-E0118AEB4C52}"/>
              </a:ext>
            </a:extLst>
          </p:cNvPr>
          <p:cNvSpPr txBox="1"/>
          <p:nvPr/>
        </p:nvSpPr>
        <p:spPr>
          <a:xfrm rot="16200000">
            <a:off x="2657920" y="2600475"/>
            <a:ext cx="770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Rust: FFI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F882FF-EA13-B669-1F97-B7C1543314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1893909" y="1801202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58BE3D-9381-9B92-EAFE-6DF262DDE3CD}"/>
              </a:ext>
            </a:extLst>
          </p:cNvPr>
          <p:cNvSpPr/>
          <p:nvPr/>
        </p:nvSpPr>
        <p:spPr>
          <a:xfrm>
            <a:off x="6354296" y="1312395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 / x64 &gt;&gt;</a:t>
            </a:r>
          </a:p>
          <a:p>
            <a:pPr algn="ctr"/>
            <a:r>
              <a:rPr lang="en-US" dirty="0"/>
              <a:t>AVX-Lib</a:t>
            </a:r>
          </a:p>
          <a:p>
            <a:pPr algn="ctr"/>
            <a:r>
              <a:rPr lang="en-US" sz="800" dirty="0"/>
              <a:t>[includes a hijacked </a:t>
            </a:r>
            <a:r>
              <a:rPr lang="en-US" sz="800" dirty="0" err="1"/>
              <a:t>XVMem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9CB139-D60A-6EE5-E290-96AE61C61CF8}"/>
              </a:ext>
            </a:extLst>
          </p:cNvPr>
          <p:cNvSpPr/>
          <p:nvPr/>
        </p:nvSpPr>
        <p:spPr>
          <a:xfrm>
            <a:off x="6354295" y="27672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AVX-Search</a:t>
            </a:r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93" name="Straight Arrow Connector 89">
            <a:extLst>
              <a:ext uri="{FF2B5EF4-FFF2-40B4-BE49-F238E27FC236}">
                <a16:creationId xmlns:a16="http://schemas.microsoft.com/office/drawing/2014/main" id="{7C18F971-3040-6ABA-D334-DEC0F5DA32DA}"/>
              </a:ext>
            </a:extLst>
          </p:cNvPr>
          <p:cNvCxnSpPr>
            <a:cxnSpLocks/>
            <a:stCxn id="107" idx="0"/>
            <a:endCxn id="89" idx="2"/>
          </p:cNvCxnSpPr>
          <p:nvPr/>
        </p:nvCxnSpPr>
        <p:spPr>
          <a:xfrm flipH="1" flipV="1">
            <a:off x="7142025" y="3746963"/>
            <a:ext cx="1" cy="4410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465D8-0ACE-80E0-6CC6-C84668003954}"/>
              </a:ext>
            </a:extLst>
          </p:cNvPr>
          <p:cNvCxnSpPr>
            <a:stCxn id="89" idx="0"/>
            <a:endCxn id="88" idx="2"/>
          </p:cNvCxnSpPr>
          <p:nvPr/>
        </p:nvCxnSpPr>
        <p:spPr>
          <a:xfrm flipV="1">
            <a:off x="7142025" y="2292109"/>
            <a:ext cx="1" cy="4751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7CC54A-1510-65FA-FE8D-7F99F573EAD1}"/>
              </a:ext>
            </a:extLst>
          </p:cNvPr>
          <p:cNvSpPr/>
          <p:nvPr/>
        </p:nvSpPr>
        <p:spPr>
          <a:xfrm>
            <a:off x="6354296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[initially Windows only]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4DBD6D-BA5E-2D3A-4860-7B2C79C3474F}"/>
              </a:ext>
            </a:extLst>
          </p:cNvPr>
          <p:cNvSpPr/>
          <p:nvPr/>
        </p:nvSpPr>
        <p:spPr>
          <a:xfrm>
            <a:off x="8425315" y="2769787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[Oat++]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DFF43D-B442-5B76-553B-DB1510A220F2}"/>
              </a:ext>
            </a:extLst>
          </p:cNvPr>
          <p:cNvSpPr/>
          <p:nvPr/>
        </p:nvSpPr>
        <p:spPr>
          <a:xfrm>
            <a:off x="8425315" y="5582963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4BE765B-787A-FB95-BA9E-AD9AA586CBB2}"/>
              </a:ext>
            </a:extLst>
          </p:cNvPr>
          <p:cNvCxnSpPr>
            <a:cxnSpLocks/>
            <a:stCxn id="154" idx="0"/>
            <a:endCxn id="279" idx="2"/>
          </p:cNvCxnSpPr>
          <p:nvPr/>
        </p:nvCxnSpPr>
        <p:spPr>
          <a:xfrm flipV="1">
            <a:off x="9213045" y="5167766"/>
            <a:ext cx="0" cy="4151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89">
            <a:extLst>
              <a:ext uri="{FF2B5EF4-FFF2-40B4-BE49-F238E27FC236}">
                <a16:creationId xmlns:a16="http://schemas.microsoft.com/office/drawing/2014/main" id="{7558BCD1-2065-C2C1-A12A-DF984D759E7F}"/>
              </a:ext>
            </a:extLst>
          </p:cNvPr>
          <p:cNvCxnSpPr>
            <a:cxnSpLocks/>
            <a:stCxn id="120" idx="1"/>
            <a:endCxn id="89" idx="3"/>
          </p:cNvCxnSpPr>
          <p:nvPr/>
        </p:nvCxnSpPr>
        <p:spPr>
          <a:xfrm flipH="1" flipV="1">
            <a:off x="7929754" y="3257106"/>
            <a:ext cx="495561" cy="2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7003823" y="5817378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69">
            <a:extLst>
              <a:ext uri="{FF2B5EF4-FFF2-40B4-BE49-F238E27FC236}">
                <a16:creationId xmlns:a16="http://schemas.microsoft.com/office/drawing/2014/main" id="{CCA8C9DE-9E4D-995E-7A4F-766FC4C76DDA}"/>
              </a:ext>
            </a:extLst>
          </p:cNvPr>
          <p:cNvCxnSpPr>
            <a:cxnSpLocks/>
            <a:endCxn id="107" idx="2"/>
          </p:cNvCxnSpPr>
          <p:nvPr/>
        </p:nvCxnSpPr>
        <p:spPr>
          <a:xfrm rot="16200000" flipV="1">
            <a:off x="6865637" y="5444156"/>
            <a:ext cx="552783" cy="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FE2FDE-5414-9A45-E28F-17256BD5AB93}"/>
              </a:ext>
            </a:extLst>
          </p:cNvPr>
          <p:cNvGrpSpPr/>
          <p:nvPr/>
        </p:nvGrpSpPr>
        <p:grpSpPr>
          <a:xfrm>
            <a:off x="2355512" y="2758219"/>
            <a:ext cx="603359" cy="760389"/>
            <a:chOff x="4092905" y="3615014"/>
            <a:chExt cx="890423" cy="1119069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2D94C87-98B7-A28A-6AA1-FEAEE70F920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A30D00E-BB54-D577-5B20-F4D8EF76E9CB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7BE8700-4B97-ED5E-8D18-DF740823556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32B651C8-2743-35BE-2C15-B88E40E66C9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6F53A6AD-2B78-C960-2F3C-834C0CD4553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C677042-A397-1AC0-51D9-89560D14A6E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9F2121D-7ECE-3561-C839-9B5B39311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E457FB5-868A-0908-968B-D158D9EFF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835000-ED37-27C1-B535-72A263F5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C4E521F-83AD-A150-F657-86E74DE4F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FC702E-92F0-87A7-490F-C30244A1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11E5507-3F0D-B2DF-ECE7-DC764736C541}"/>
                </a:ext>
              </a:extLst>
            </p:cNvPr>
            <p:cNvSpPr txBox="1"/>
            <p:nvPr/>
          </p:nvSpPr>
          <p:spPr>
            <a:xfrm>
              <a:off x="4092905" y="4281126"/>
              <a:ext cx="890423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Pinshot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json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10717223" y="5817378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6570552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Windows User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10278285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User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2607F90-F9CB-71E0-2091-1AC884E94E61}"/>
              </a:ext>
            </a:extLst>
          </p:cNvPr>
          <p:cNvSpPr/>
          <p:nvPr/>
        </p:nvSpPr>
        <p:spPr>
          <a:xfrm>
            <a:off x="4299637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AVX-Command</a:t>
            </a:r>
          </a:p>
          <a:p>
            <a:pPr algn="ctr"/>
            <a:r>
              <a:rPr lang="en-US" sz="800" dirty="0"/>
              <a:t>[console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252" name="Straight Arrow Connector 169">
            <a:extLst>
              <a:ext uri="{FF2B5EF4-FFF2-40B4-BE49-F238E27FC236}">
                <a16:creationId xmlns:a16="http://schemas.microsoft.com/office/drawing/2014/main" id="{D4704838-92EC-6C00-8CA3-A77020254C3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7267525" y="6072820"/>
            <a:ext cx="1157790" cy="13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69">
            <a:extLst>
              <a:ext uri="{FF2B5EF4-FFF2-40B4-BE49-F238E27FC236}">
                <a16:creationId xmlns:a16="http://schemas.microsoft.com/office/drawing/2014/main" id="{51070BE7-EFE8-18E2-C82F-01C92AFAE5C9}"/>
              </a:ext>
            </a:extLst>
          </p:cNvPr>
          <p:cNvCxnSpPr>
            <a:cxnSpLocks/>
          </p:cNvCxnSpPr>
          <p:nvPr/>
        </p:nvCxnSpPr>
        <p:spPr>
          <a:xfrm flipV="1">
            <a:off x="5870569" y="3746963"/>
            <a:ext cx="479417" cy="4231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7EEF58AA-6A5C-A039-F343-0F704CDF668F}"/>
              </a:ext>
            </a:extLst>
          </p:cNvPr>
          <p:cNvSpPr/>
          <p:nvPr/>
        </p:nvSpPr>
        <p:spPr>
          <a:xfrm>
            <a:off x="5695121" y="3264551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rrow: Right 271">
            <a:extLst>
              <a:ext uri="{FF2B5EF4-FFF2-40B4-BE49-F238E27FC236}">
                <a16:creationId xmlns:a16="http://schemas.microsoft.com/office/drawing/2014/main" id="{90B2D8AC-EED4-956A-74FE-778B551007DB}"/>
              </a:ext>
            </a:extLst>
          </p:cNvPr>
          <p:cNvSpPr/>
          <p:nvPr/>
        </p:nvSpPr>
        <p:spPr>
          <a:xfrm>
            <a:off x="2853209" y="302284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9900541-2FDB-91DD-78B7-FAD3497568FF}"/>
              </a:ext>
            </a:extLst>
          </p:cNvPr>
          <p:cNvSpPr/>
          <p:nvPr/>
        </p:nvSpPr>
        <p:spPr>
          <a:xfrm>
            <a:off x="8425315" y="4188052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r>
              <a:rPr lang="en-US" sz="800" dirty="0"/>
              <a:t>Q4/2024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9160D4-3A77-A9A5-BC43-6367E03AA96D}"/>
              </a:ext>
            </a:extLst>
          </p:cNvPr>
          <p:cNvCxnSpPr>
            <a:cxnSpLocks/>
            <a:stCxn id="279" idx="0"/>
            <a:endCxn id="120" idx="2"/>
          </p:cNvCxnSpPr>
          <p:nvPr/>
        </p:nvCxnSpPr>
        <p:spPr>
          <a:xfrm flipV="1">
            <a:off x="9213045" y="3749501"/>
            <a:ext cx="0" cy="4385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169">
            <a:extLst>
              <a:ext uri="{FF2B5EF4-FFF2-40B4-BE49-F238E27FC236}">
                <a16:creationId xmlns:a16="http://schemas.microsoft.com/office/drawing/2014/main" id="{4A8B6838-9F73-82CA-FC60-66A611AC50EB}"/>
              </a:ext>
            </a:extLst>
          </p:cNvPr>
          <p:cNvCxnSpPr>
            <a:cxnSpLocks/>
            <a:endCxn id="251" idx="2"/>
          </p:cNvCxnSpPr>
          <p:nvPr/>
        </p:nvCxnSpPr>
        <p:spPr>
          <a:xfrm rot="10800000">
            <a:off x="5087368" y="5167766"/>
            <a:ext cx="1832909" cy="90505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D9D858-EA7C-6868-09AF-8AED0B543FE2}"/>
              </a:ext>
            </a:extLst>
          </p:cNvPr>
          <p:cNvSpPr/>
          <p:nvPr/>
        </p:nvSpPr>
        <p:spPr>
          <a:xfrm>
            <a:off x="8425315" y="1312395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[Azure Web App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Q3/2024</a:t>
            </a:r>
          </a:p>
        </p:txBody>
      </p:sp>
      <p:cxnSp>
        <p:nvCxnSpPr>
          <p:cNvPr id="333" name="Straight Arrow Connector 169">
            <a:extLst>
              <a:ext uri="{FF2B5EF4-FFF2-40B4-BE49-F238E27FC236}">
                <a16:creationId xmlns:a16="http://schemas.microsoft.com/office/drawing/2014/main" id="{ADBDEF2A-24F6-1B05-78E3-E6CF639CDC5B}"/>
              </a:ext>
            </a:extLst>
          </p:cNvPr>
          <p:cNvCxnSpPr>
            <a:cxnSpLocks/>
            <a:stCxn id="327" idx="2"/>
            <a:endCxn id="120" idx="0"/>
          </p:cNvCxnSpPr>
          <p:nvPr/>
        </p:nvCxnSpPr>
        <p:spPr>
          <a:xfrm rot="5400000">
            <a:off x="8974206" y="2530948"/>
            <a:ext cx="477678" cy="12700"/>
          </a:xfrm>
          <a:prstGeom prst="bentConnector3">
            <a:avLst>
              <a:gd name="adj1" fmla="val 10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3331127-AE68-A9F9-0EC4-7768E2DACF35}"/>
              </a:ext>
            </a:extLst>
          </p:cNvPr>
          <p:cNvCxnSpPr>
            <a:cxnSpLocks/>
            <a:endCxn id="327" idx="3"/>
          </p:cNvCxnSpPr>
          <p:nvPr/>
        </p:nvCxnSpPr>
        <p:spPr>
          <a:xfrm rot="16200000" flipV="1">
            <a:off x="8466230" y="3336797"/>
            <a:ext cx="3924269" cy="85517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49B59-B589-DC16-93BA-859964957C1E}"/>
              </a:ext>
            </a:extLst>
          </p:cNvPr>
          <p:cNvGrpSpPr/>
          <p:nvPr/>
        </p:nvGrpSpPr>
        <p:grpSpPr>
          <a:xfrm>
            <a:off x="4709808" y="1288744"/>
            <a:ext cx="1624915" cy="852722"/>
            <a:chOff x="6017740" y="3590179"/>
            <a:chExt cx="2398012" cy="12549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7D1EA8-1331-4DEF-74CC-8A7F2E6CA57F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45FDD31-9B40-253C-FB30-3A8045A3E5E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4A1BF9-BB9C-D736-BA90-C74EA92ACF4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8345CD5-19BA-F3FA-1DD2-471703EB12E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5F9A2CF-7006-8545-DB52-8142477892A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64DA55-F6BF-2354-51AE-718125BDCFD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F2F1C6-3C2A-C763-D01C-2F21999D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1DF9C12-0584-ACF0-016F-6CF668B49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AF6749B-9A82-3433-DCAF-DCDD50E81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5C68A0F-9B86-7361-C85E-CBA2CEE88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9369660-0B8A-6F3A-EDCD-4F754E72C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0A334-E00A-9F21-1DA3-F8C43E05B525}"/>
                </a:ext>
              </a:extLst>
            </p:cNvPr>
            <p:cNvSpPr txBox="1"/>
            <p:nvPr/>
          </p:nvSpPr>
          <p:spPr>
            <a:xfrm>
              <a:off x="6017740" y="4256291"/>
              <a:ext cx="2398012" cy="58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50000"/>
                    </a:schemeClr>
                  </a:solidFill>
                </a:rPr>
                <a:t>AVX-Omega-3911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84A0F8F-99DB-EB0E-E3E8-E1BE560854DA}"/>
              </a:ext>
            </a:extLst>
          </p:cNvPr>
          <p:cNvSpPr/>
          <p:nvPr/>
        </p:nvSpPr>
        <p:spPr>
          <a:xfrm rot="10800000">
            <a:off x="5498646" y="293916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80C2C8-DB3A-27E1-0E24-8A1AB42FF807}"/>
              </a:ext>
            </a:extLst>
          </p:cNvPr>
          <p:cNvSpPr txBox="1"/>
          <p:nvPr/>
        </p:nvSpPr>
        <p:spPr>
          <a:xfrm>
            <a:off x="5480461" y="2868286"/>
            <a:ext cx="937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1"/>
                </a:solidFill>
              </a:rPr>
              <a:t>Quelle command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6B30CD-F697-AD38-00B5-7978629AB47F}"/>
              </a:ext>
            </a:extLst>
          </p:cNvPr>
          <p:cNvCxnSpPr>
            <a:cxnSpLocks/>
          </p:cNvCxnSpPr>
          <p:nvPr/>
        </p:nvCxnSpPr>
        <p:spPr>
          <a:xfrm flipH="1" flipV="1">
            <a:off x="1881361" y="4672774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5">
            <a:extLst>
              <a:ext uri="{FF2B5EF4-FFF2-40B4-BE49-F238E27FC236}">
                <a16:creationId xmlns:a16="http://schemas.microsoft.com/office/drawing/2014/main" id="{D3B71E10-8CBA-BC08-23D4-1091CDB8201A}"/>
              </a:ext>
            </a:extLst>
          </p:cNvPr>
          <p:cNvCxnSpPr>
            <a:cxnSpLocks/>
            <a:stCxn id="23" idx="3"/>
            <a:endCxn id="9" idx="0"/>
          </p:cNvCxnSpPr>
          <p:nvPr/>
        </p:nvCxnSpPr>
        <p:spPr>
          <a:xfrm flipH="1">
            <a:off x="2984103" y="3277606"/>
            <a:ext cx="1819921" cy="910446"/>
          </a:xfrm>
          <a:prstGeom prst="bentConnector4">
            <a:avLst>
              <a:gd name="adj1" fmla="val 45751"/>
              <a:gd name="adj2" fmla="val 255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CDAF-8273-9ABD-5858-3FBAF3771B6B}"/>
              </a:ext>
            </a:extLst>
          </p:cNvPr>
          <p:cNvSpPr/>
          <p:nvPr/>
        </p:nvSpPr>
        <p:spPr>
          <a:xfrm>
            <a:off x="3228565" y="2787749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C# x64 &gt;&gt;</a:t>
            </a:r>
          </a:p>
          <a:p>
            <a:pPr algn="ctr"/>
            <a:r>
              <a:rPr lang="en-US" dirty="0"/>
              <a:t>Blueprint-Blue</a:t>
            </a:r>
          </a:p>
          <a:p>
            <a:pPr algn="ctr"/>
            <a:r>
              <a:rPr lang="en-US" sz="800" dirty="0"/>
              <a:t> [dotnet 7.0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BF5D7C4-054A-5368-2A37-4E4E28CD908E}"/>
              </a:ext>
            </a:extLst>
          </p:cNvPr>
          <p:cNvGrpSpPr/>
          <p:nvPr/>
        </p:nvGrpSpPr>
        <p:grpSpPr>
          <a:xfrm>
            <a:off x="4790274" y="2168193"/>
            <a:ext cx="1396197" cy="775777"/>
            <a:chOff x="6128291" y="3590179"/>
            <a:chExt cx="2060475" cy="114171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B1414B1-BCBA-2A0B-3663-586494C3D0A1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5D1E0AF-DF30-0CDA-60C0-C8D66F1E2B0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A1B0271E-838E-CC16-0FE8-61CE508E4AD4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Isosceles Triangle 99">
                  <a:extLst>
                    <a:ext uri="{FF2B5EF4-FFF2-40B4-BE49-F238E27FC236}">
                      <a16:creationId xmlns:a16="http://schemas.microsoft.com/office/drawing/2014/main" id="{42F70908-34EA-20CD-6D5C-248B67FA6BF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Isosceles Triangle 101">
                  <a:extLst>
                    <a:ext uri="{FF2B5EF4-FFF2-40B4-BE49-F238E27FC236}">
                      <a16:creationId xmlns:a16="http://schemas.microsoft.com/office/drawing/2014/main" id="{7A844674-834D-072E-AC36-9FD6A9F3D71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3892D1C-EF0C-D7A6-7A89-449386A5EF5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4821ED9-2955-AD74-731D-8C538C075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115B24B-2DFE-982E-63C2-94E6AB28E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AA9587AC-9E06-956C-E583-C5F08AC15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A9C795C-0B90-9BDB-C927-5F76F0357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6ABAF272-2A6C-726B-F091-FD5A87124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CA5AD47-EABA-8B67-4A00-682C4A613EA9}"/>
                </a:ext>
              </a:extLst>
            </p:cNvPr>
            <p:cNvSpPr txBox="1"/>
            <p:nvPr/>
          </p:nvSpPr>
          <p:spPr>
            <a:xfrm>
              <a:off x="6128291" y="4256291"/>
              <a:ext cx="2060475" cy="47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AVX-Lexicon</a:t>
              </a:r>
            </a:p>
            <a:p>
              <a:pPr algn="ctr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7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05B72EA-DF1E-BE10-BDEC-8997EAEFF3AE}"/>
              </a:ext>
            </a:extLst>
          </p:cNvPr>
          <p:cNvSpPr txBox="1"/>
          <p:nvPr/>
        </p:nvSpPr>
        <p:spPr>
          <a:xfrm rot="16200000">
            <a:off x="4022843" y="2498836"/>
            <a:ext cx="5530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5CC9764-E311-3161-C3F7-EB80DC496B4C}"/>
              </a:ext>
            </a:extLst>
          </p:cNvPr>
          <p:cNvSpPr txBox="1"/>
          <p:nvPr/>
        </p:nvSpPr>
        <p:spPr>
          <a:xfrm>
            <a:off x="3156618" y="195734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5646C02-6F87-454C-9898-B856CE36A216}"/>
              </a:ext>
            </a:extLst>
          </p:cNvPr>
          <p:cNvSpPr txBox="1"/>
          <p:nvPr/>
        </p:nvSpPr>
        <p:spPr>
          <a:xfrm>
            <a:off x="7318449" y="200137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284AB2F-35EA-BC88-C3DF-ED7AF90EA35E}"/>
              </a:ext>
            </a:extLst>
          </p:cNvPr>
          <p:cNvSpPr txBox="1"/>
          <p:nvPr/>
        </p:nvSpPr>
        <p:spPr>
          <a:xfrm>
            <a:off x="4252808" y="3463358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01A188-BFDF-1018-3C40-A4901686F9A3}"/>
              </a:ext>
            </a:extLst>
          </p:cNvPr>
          <p:cNvSpPr txBox="1"/>
          <p:nvPr/>
        </p:nvSpPr>
        <p:spPr>
          <a:xfrm>
            <a:off x="3167792" y="4870477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3" name="Straight Arrow Connector 169">
            <a:extLst>
              <a:ext uri="{FF2B5EF4-FFF2-40B4-BE49-F238E27FC236}">
                <a16:creationId xmlns:a16="http://schemas.microsoft.com/office/drawing/2014/main" id="{1BD018A9-6DD0-0540-6E92-9DAB2700AAC7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10000774" y="6072820"/>
            <a:ext cx="6761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D0240A4E-9805-8E69-6D3E-C4FE6883DB6B}"/>
              </a:ext>
            </a:extLst>
          </p:cNvPr>
          <p:cNvSpPr/>
          <p:nvPr/>
        </p:nvSpPr>
        <p:spPr>
          <a:xfrm>
            <a:off x="5695122" y="164928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35EADD59-02A6-EFDD-3877-9F012DE8DA9E}"/>
              </a:ext>
            </a:extLst>
          </p:cNvPr>
          <p:cNvSpPr/>
          <p:nvPr/>
        </p:nvSpPr>
        <p:spPr>
          <a:xfrm rot="10800000">
            <a:off x="5233884" y="164934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90C31612-300F-4590-7C2E-748B19D79A40}"/>
              </a:ext>
            </a:extLst>
          </p:cNvPr>
          <p:cNvSpPr/>
          <p:nvPr/>
        </p:nvSpPr>
        <p:spPr>
          <a:xfrm>
            <a:off x="1931103" y="1904574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6A4BB092-1D77-2CA1-3522-8EA878E9F5D9}"/>
              </a:ext>
            </a:extLst>
          </p:cNvPr>
          <p:cNvSpPr/>
          <p:nvPr/>
        </p:nvSpPr>
        <p:spPr>
          <a:xfrm>
            <a:off x="1930653" y="4778202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DB992E-F2CC-0F97-5361-60643B3754EC}"/>
              </a:ext>
            </a:extLst>
          </p:cNvPr>
          <p:cNvSpPr txBox="1"/>
          <p:nvPr/>
        </p:nvSpPr>
        <p:spPr>
          <a:xfrm rot="16200000">
            <a:off x="2281579" y="2425146"/>
            <a:ext cx="612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A183B3-143A-CC1C-33F2-997C1B1D475F}"/>
              </a:ext>
            </a:extLst>
          </p:cNvPr>
          <p:cNvSpPr txBox="1"/>
          <p:nvPr/>
        </p:nvSpPr>
        <p:spPr>
          <a:xfrm>
            <a:off x="4762385" y="3147666"/>
            <a:ext cx="5601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0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dependencies – 3A17</a:t>
            </a: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8BFDC5F6-B1F0-7585-4564-6CA97DBDA4ED}"/>
              </a:ext>
            </a:extLst>
          </p:cNvPr>
          <p:cNvSpPr/>
          <p:nvPr/>
        </p:nvSpPr>
        <p:spPr>
          <a:xfrm>
            <a:off x="3067050" y="1151920"/>
            <a:ext cx="5829300" cy="5261580"/>
          </a:xfrm>
          <a:prstGeom prst="rect">
            <a:avLst/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rgbClr val="4472C4"/>
                </a:solidFill>
              </a:rPr>
              <a:t>AVX Framework</a:t>
            </a:r>
          </a:p>
        </p:txBody>
      </p:sp>
      <p:cxnSp>
        <p:nvCxnSpPr>
          <p:cNvPr id="494" name="Straight Arrow Connector 89">
            <a:extLst>
              <a:ext uri="{FF2B5EF4-FFF2-40B4-BE49-F238E27FC236}">
                <a16:creationId xmlns:a16="http://schemas.microsoft.com/office/drawing/2014/main" id="{CC7C0093-188A-F917-F8BB-10AB9656D1DD}"/>
              </a:ext>
            </a:extLst>
          </p:cNvPr>
          <p:cNvCxnSpPr>
            <a:cxnSpLocks/>
            <a:stCxn id="498" idx="2"/>
            <a:endCxn id="500" idx="0"/>
          </p:cNvCxnSpPr>
          <p:nvPr/>
        </p:nvCxnSpPr>
        <p:spPr>
          <a:xfrm rot="5400000">
            <a:off x="6244610" y="2311459"/>
            <a:ext cx="437708" cy="95724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Rectangle 494">
            <a:extLst>
              <a:ext uri="{FF2B5EF4-FFF2-40B4-BE49-F238E27FC236}">
                <a16:creationId xmlns:a16="http://schemas.microsoft.com/office/drawing/2014/main" id="{6F77C878-694A-C606-D10D-AA0A95E1ADD0}"/>
              </a:ext>
            </a:extLst>
          </p:cNvPr>
          <p:cNvSpPr/>
          <p:nvPr/>
        </p:nvSpPr>
        <p:spPr>
          <a:xfrm>
            <a:off x="3383854" y="4458326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sz="800" dirty="0"/>
              <a:t> </a:t>
            </a: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C4730FE3-F4FB-AC83-AE1E-5D62E6C9937F}"/>
              </a:ext>
            </a:extLst>
          </p:cNvPr>
          <p:cNvSpPr/>
          <p:nvPr/>
        </p:nvSpPr>
        <p:spPr>
          <a:xfrm>
            <a:off x="5196685" y="4458326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</a:t>
            </a:r>
          </a:p>
          <a:p>
            <a:pPr algn="ctr">
              <a:defRPr/>
            </a:pPr>
            <a:endParaRPr lang="en-US" sz="800" dirty="0"/>
          </a:p>
          <a:p>
            <a:pPr algn="ctr"/>
            <a:r>
              <a:rPr lang="en-US" sz="800" dirty="0"/>
              <a:t>  </a:t>
            </a: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1647BD44-5106-BCBC-B83D-2EFC6736416A}"/>
              </a:ext>
            </a:extLst>
          </p:cNvPr>
          <p:cNvSpPr/>
          <p:nvPr/>
        </p:nvSpPr>
        <p:spPr>
          <a:xfrm>
            <a:off x="4310361" y="159151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 / x64 &gt;&gt;</a:t>
            </a:r>
          </a:p>
          <a:p>
            <a:pPr algn="ctr">
              <a:spcBef>
                <a:spcPts val="600"/>
              </a:spcBef>
            </a:pPr>
            <a:r>
              <a:rPr lang="en-US" dirty="0"/>
              <a:t>AVX-Lib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[includes a hijacked </a:t>
            </a:r>
            <a:r>
              <a:rPr lang="en-US" sz="800" dirty="0" err="1"/>
              <a:t>XVMem</a:t>
            </a:r>
            <a:r>
              <a:rPr lang="en-US" sz="800" dirty="0"/>
              <a:t>]</a:t>
            </a: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3015005A-119E-098A-BC9F-AFB81B3CCC65}"/>
              </a:ext>
            </a:extLst>
          </p:cNvPr>
          <p:cNvSpPr/>
          <p:nvPr/>
        </p:nvSpPr>
        <p:spPr>
          <a:xfrm>
            <a:off x="6154354" y="1583389"/>
            <a:ext cx="1575459" cy="987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>
              <a:spcBef>
                <a:spcPts val="600"/>
              </a:spcBef>
            </a:pPr>
            <a:r>
              <a:rPr lang="en-US" dirty="0"/>
              <a:t>AVX-Search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 </a:t>
            </a:r>
          </a:p>
        </p:txBody>
      </p: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F6FA6C19-E837-A667-DBBD-5671D1B843BE}"/>
              </a:ext>
            </a:extLst>
          </p:cNvPr>
          <p:cNvGrpSpPr/>
          <p:nvPr/>
        </p:nvGrpSpPr>
        <p:grpSpPr>
          <a:xfrm>
            <a:off x="3671692" y="3232778"/>
            <a:ext cx="1624915" cy="852722"/>
            <a:chOff x="6017740" y="3590179"/>
            <a:chExt cx="2398012" cy="1254956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7818C5A5-0858-19EB-8008-279793D23B04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38" name="Group 537">
                <a:extLst>
                  <a:ext uri="{FF2B5EF4-FFF2-40B4-BE49-F238E27FC236}">
                    <a16:creationId xmlns:a16="http://schemas.microsoft.com/office/drawing/2014/main" id="{80A2D5EC-39CA-3E5E-E72D-B4920B03AF6A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45" name="Rectangle 544">
                  <a:extLst>
                    <a:ext uri="{FF2B5EF4-FFF2-40B4-BE49-F238E27FC236}">
                      <a16:creationId xmlns:a16="http://schemas.microsoft.com/office/drawing/2014/main" id="{5A003746-7111-38EC-9240-6A21AD97B9DB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Isosceles Triangle 545">
                  <a:extLst>
                    <a:ext uri="{FF2B5EF4-FFF2-40B4-BE49-F238E27FC236}">
                      <a16:creationId xmlns:a16="http://schemas.microsoft.com/office/drawing/2014/main" id="{715D9DBC-47BD-0E54-CDDA-F442F6DA5CD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Isosceles Triangle 546">
                  <a:extLst>
                    <a:ext uri="{FF2B5EF4-FFF2-40B4-BE49-F238E27FC236}">
                      <a16:creationId xmlns:a16="http://schemas.microsoft.com/office/drawing/2014/main" id="{2A0BB6A7-A7C1-4699-7FC0-4E91BF8601C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9" name="Group 538">
                <a:extLst>
                  <a:ext uri="{FF2B5EF4-FFF2-40B4-BE49-F238E27FC236}">
                    <a16:creationId xmlns:a16="http://schemas.microsoft.com/office/drawing/2014/main" id="{A9A00B78-F3DB-7954-1F49-E3A5178E09C0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40" name="Straight Connector 539">
                  <a:extLst>
                    <a:ext uri="{FF2B5EF4-FFF2-40B4-BE49-F238E27FC236}">
                      <a16:creationId xmlns:a16="http://schemas.microsoft.com/office/drawing/2014/main" id="{A7E5F4A8-1F79-2384-DDA0-08D7EAAEF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Straight Connector 540">
                  <a:extLst>
                    <a:ext uri="{FF2B5EF4-FFF2-40B4-BE49-F238E27FC236}">
                      <a16:creationId xmlns:a16="http://schemas.microsoft.com/office/drawing/2014/main" id="{209827AA-D4A5-70E8-44C8-7DCDA418A4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Straight Connector 541">
                  <a:extLst>
                    <a:ext uri="{FF2B5EF4-FFF2-40B4-BE49-F238E27FC236}">
                      <a16:creationId xmlns:a16="http://schemas.microsoft.com/office/drawing/2014/main" id="{E00DB70C-B11C-F2FC-2F80-28FA08D9FD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3" name="Straight Connector 542">
                  <a:extLst>
                    <a:ext uri="{FF2B5EF4-FFF2-40B4-BE49-F238E27FC236}">
                      <a16:creationId xmlns:a16="http://schemas.microsoft.com/office/drawing/2014/main" id="{81D6A15D-1AF5-99A1-C14A-6E9CE3030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4" name="Straight Connector 543">
                  <a:extLst>
                    <a:ext uri="{FF2B5EF4-FFF2-40B4-BE49-F238E27FC236}">
                      <a16:creationId xmlns:a16="http://schemas.microsoft.com/office/drawing/2014/main" id="{7020F4B7-6BEB-8720-969D-BDF18DD8E0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6CE64A67-1203-91FE-0AD1-30894FBAB86A}"/>
                </a:ext>
              </a:extLst>
            </p:cNvPr>
            <p:cNvSpPr txBox="1"/>
            <p:nvPr/>
          </p:nvSpPr>
          <p:spPr>
            <a:xfrm>
              <a:off x="6017740" y="4256291"/>
              <a:ext cx="2398012" cy="58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500" name="Rectangle 499">
            <a:extLst>
              <a:ext uri="{FF2B5EF4-FFF2-40B4-BE49-F238E27FC236}">
                <a16:creationId xmlns:a16="http://schemas.microsoft.com/office/drawing/2014/main" id="{D8D17634-B474-48DD-8605-69DD2416F3E4}"/>
              </a:ext>
            </a:extLst>
          </p:cNvPr>
          <p:cNvSpPr/>
          <p:nvPr/>
        </p:nvSpPr>
        <p:spPr>
          <a:xfrm>
            <a:off x="5197113" y="3008933"/>
            <a:ext cx="1575459" cy="97971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i="1" dirty="0"/>
              <a:t>&lt;&lt; C# x64 DLL &gt;&gt;</a:t>
            </a:r>
          </a:p>
          <a:p>
            <a:pPr algn="ctr">
              <a:spcBef>
                <a:spcPts val="600"/>
              </a:spcBef>
            </a:pPr>
            <a:r>
              <a:rPr lang="en-US" dirty="0"/>
              <a:t>AVX-Blueprint</a:t>
            </a:r>
          </a:p>
          <a:p>
            <a:pPr algn="ctr"/>
            <a:r>
              <a:rPr lang="en-US" sz="800" dirty="0"/>
              <a:t> </a:t>
            </a:r>
          </a:p>
          <a:p>
            <a:pPr algn="ctr"/>
            <a:r>
              <a:rPr lang="en-US" sz="800" dirty="0"/>
              <a:t>[dotnet 8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</p:txBody>
      </p: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5423DE71-044E-97B4-33E9-CC2D2584000E}"/>
              </a:ext>
            </a:extLst>
          </p:cNvPr>
          <p:cNvCxnSpPr>
            <a:cxnSpLocks/>
            <a:stCxn id="498" idx="1"/>
            <a:endCxn id="497" idx="3"/>
          </p:cNvCxnSpPr>
          <p:nvPr/>
        </p:nvCxnSpPr>
        <p:spPr>
          <a:xfrm flipH="1">
            <a:off x="5885820" y="2077307"/>
            <a:ext cx="268534" cy="40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105">
            <a:extLst>
              <a:ext uri="{FF2B5EF4-FFF2-40B4-BE49-F238E27FC236}">
                <a16:creationId xmlns:a16="http://schemas.microsoft.com/office/drawing/2014/main" id="{D7119A16-A4E8-E8FD-071C-482D729D3BD6}"/>
              </a:ext>
            </a:extLst>
          </p:cNvPr>
          <p:cNvCxnSpPr>
            <a:cxnSpLocks/>
            <a:stCxn id="500" idx="2"/>
            <a:endCxn id="495" idx="0"/>
          </p:cNvCxnSpPr>
          <p:nvPr/>
        </p:nvCxnSpPr>
        <p:spPr>
          <a:xfrm rot="5400000">
            <a:off x="4843375" y="3316857"/>
            <a:ext cx="469679" cy="181325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105">
            <a:extLst>
              <a:ext uri="{FF2B5EF4-FFF2-40B4-BE49-F238E27FC236}">
                <a16:creationId xmlns:a16="http://schemas.microsoft.com/office/drawing/2014/main" id="{FC1DBBEA-391C-A940-6ECD-07C068FDB660}"/>
              </a:ext>
            </a:extLst>
          </p:cNvPr>
          <p:cNvCxnSpPr>
            <a:cxnSpLocks/>
            <a:stCxn id="500" idx="2"/>
            <a:endCxn id="496" idx="0"/>
          </p:cNvCxnSpPr>
          <p:nvPr/>
        </p:nvCxnSpPr>
        <p:spPr>
          <a:xfrm rot="5400000">
            <a:off x="5749790" y="4223272"/>
            <a:ext cx="469679" cy="4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Arrow Connector 89">
            <a:extLst>
              <a:ext uri="{FF2B5EF4-FFF2-40B4-BE49-F238E27FC236}">
                <a16:creationId xmlns:a16="http://schemas.microsoft.com/office/drawing/2014/main" id="{F41D94D6-10D7-7B8D-37AD-7C884637D569}"/>
              </a:ext>
            </a:extLst>
          </p:cNvPr>
          <p:cNvCxnSpPr>
            <a:cxnSpLocks/>
            <a:stCxn id="497" idx="2"/>
            <a:endCxn id="500" idx="0"/>
          </p:cNvCxnSpPr>
          <p:nvPr/>
        </p:nvCxnSpPr>
        <p:spPr>
          <a:xfrm rot="16200000" flipH="1">
            <a:off x="5322613" y="2346703"/>
            <a:ext cx="437708" cy="88675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CEF49EF-6172-B30E-D6F4-D6E63C67D849}"/>
              </a:ext>
            </a:extLst>
          </p:cNvPr>
          <p:cNvGrpSpPr/>
          <p:nvPr/>
        </p:nvGrpSpPr>
        <p:grpSpPr>
          <a:xfrm>
            <a:off x="3676613" y="5573092"/>
            <a:ext cx="1015341" cy="760388"/>
            <a:chOff x="3791378" y="3615014"/>
            <a:chExt cx="1498417" cy="1119069"/>
          </a:xfrm>
        </p:grpSpPr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F213362-1696-4D08-153F-8BDDC2ADA016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9912A7B9-B09F-C6CA-38C7-BDD9A1FAC8B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7326769A-DEE0-196F-7834-3A11457D2FD5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Isosceles Triangle 533">
                  <a:extLst>
                    <a:ext uri="{FF2B5EF4-FFF2-40B4-BE49-F238E27FC236}">
                      <a16:creationId xmlns:a16="http://schemas.microsoft.com/office/drawing/2014/main" id="{C5C25572-20DE-46D8-6AE4-EF79698C585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Isosceles Triangle 534">
                  <a:extLst>
                    <a:ext uri="{FF2B5EF4-FFF2-40B4-BE49-F238E27FC236}">
                      <a16:creationId xmlns:a16="http://schemas.microsoft.com/office/drawing/2014/main" id="{1DCFB46C-14B3-2E7C-8848-C2A1FF725AE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708997ED-2634-1690-7410-0B2E77564F0E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00F1A8DF-C90C-9C08-8058-9A762247F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88A65E6C-F885-CB97-E85D-3F4FA27EB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EEDECCE5-2CF7-A85C-51C6-48887802D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698390B3-C382-BB50-BF4C-656A004EB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BCA0C1D2-B718-452E-D1CC-94386B215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A5E677F-8E05-BF79-AF95-029A6A2DAAF2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Quelle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64CCA136-3D55-4B10-E571-3B6C6C3F5550}"/>
              </a:ext>
            </a:extLst>
          </p:cNvPr>
          <p:cNvGrpSpPr/>
          <p:nvPr/>
        </p:nvGrpSpPr>
        <p:grpSpPr>
          <a:xfrm>
            <a:off x="7312919" y="5564727"/>
            <a:ext cx="987891" cy="760389"/>
            <a:chOff x="3793406" y="3615014"/>
            <a:chExt cx="1457907" cy="1119069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6FE45408-2175-5A4C-B2D4-84C2C42E8B7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2027F861-C449-C9E2-3BA7-3CB55DF8C05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87250497-4C2D-DD3E-93F0-9CCC2FCCFAB2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Isosceles Triangle 521">
                  <a:extLst>
                    <a:ext uri="{FF2B5EF4-FFF2-40B4-BE49-F238E27FC236}">
                      <a16:creationId xmlns:a16="http://schemas.microsoft.com/office/drawing/2014/main" id="{FB092454-5941-2714-F7A6-17AA00FC361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Isosceles Triangle 522">
                  <a:extLst>
                    <a:ext uri="{FF2B5EF4-FFF2-40B4-BE49-F238E27FC236}">
                      <a16:creationId xmlns:a16="http://schemas.microsoft.com/office/drawing/2014/main" id="{BC6E44F1-A56E-735B-F017-659F7E0FD36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BDD2E5F6-F0B6-131D-8F13-9D0ACDEC652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8253FC80-7E25-4CED-144E-BDBA541A6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90178162-3296-FC15-BE0A-270C30882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019D23B0-D162-A102-B941-4DC3F65AB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600D4CE1-B17B-4FAF-BDA1-6C234EF8D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DB15AC6E-5B62-C5ED-B1B4-69FA5A76C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2D0AF16C-D456-7D85-BAC5-DA3AB21C9E05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sp>
        <p:nvSpPr>
          <p:cNvPr id="509" name="Rectangle 508">
            <a:extLst>
              <a:ext uri="{FF2B5EF4-FFF2-40B4-BE49-F238E27FC236}">
                <a16:creationId xmlns:a16="http://schemas.microsoft.com/office/drawing/2014/main" id="{909F445C-BE7F-A083-5FDF-23FA86D26900}"/>
              </a:ext>
            </a:extLst>
          </p:cNvPr>
          <p:cNvSpPr/>
          <p:nvPr/>
        </p:nvSpPr>
        <p:spPr>
          <a:xfrm>
            <a:off x="7015866" y="4458326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en-US" sz="800" dirty="0"/>
          </a:p>
          <a:p>
            <a:pPr algn="ctr"/>
            <a:r>
              <a:rPr lang="en-US" sz="800" dirty="0"/>
              <a:t> </a:t>
            </a:r>
          </a:p>
        </p:txBody>
      </p:sp>
      <p:cxnSp>
        <p:nvCxnSpPr>
          <p:cNvPr id="510" name="Straight Arrow Connector 105">
            <a:extLst>
              <a:ext uri="{FF2B5EF4-FFF2-40B4-BE49-F238E27FC236}">
                <a16:creationId xmlns:a16="http://schemas.microsoft.com/office/drawing/2014/main" id="{7B8D0185-E2E7-84C1-F497-FFD7B5CE24BC}"/>
              </a:ext>
            </a:extLst>
          </p:cNvPr>
          <p:cNvCxnSpPr>
            <a:cxnSpLocks/>
            <a:stCxn id="500" idx="2"/>
            <a:endCxn id="509" idx="0"/>
          </p:cNvCxnSpPr>
          <p:nvPr/>
        </p:nvCxnSpPr>
        <p:spPr>
          <a:xfrm rot="16200000" flipH="1">
            <a:off x="6659380" y="3314109"/>
            <a:ext cx="469679" cy="181875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2025C16F-BA86-19DE-BCC5-F51364F87D07}"/>
              </a:ext>
            </a:extLst>
          </p:cNvPr>
          <p:cNvCxnSpPr>
            <a:cxnSpLocks/>
            <a:stCxn id="495" idx="2"/>
            <a:endCxn id="533" idx="0"/>
          </p:cNvCxnSpPr>
          <p:nvPr/>
        </p:nvCxnSpPr>
        <p:spPr>
          <a:xfrm>
            <a:off x="4171584" y="5438040"/>
            <a:ext cx="1296" cy="18590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98BD74D7-7576-B945-C809-9ADC2D1D66B1}"/>
              </a:ext>
            </a:extLst>
          </p:cNvPr>
          <p:cNvCxnSpPr>
            <a:cxnSpLocks/>
            <a:stCxn id="509" idx="2"/>
            <a:endCxn id="521" idx="0"/>
          </p:cNvCxnSpPr>
          <p:nvPr/>
        </p:nvCxnSpPr>
        <p:spPr>
          <a:xfrm>
            <a:off x="7803596" y="5438040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14313D9F-6874-C7B5-24AC-7F7533653342}"/>
              </a:ext>
            </a:extLst>
          </p:cNvPr>
          <p:cNvCxnSpPr>
            <a:cxnSpLocks/>
          </p:cNvCxnSpPr>
          <p:nvPr/>
        </p:nvCxnSpPr>
        <p:spPr>
          <a:xfrm>
            <a:off x="4484150" y="2571225"/>
            <a:ext cx="0" cy="6870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>
            <a:extLst>
              <a:ext uri="{FF2B5EF4-FFF2-40B4-BE49-F238E27FC236}">
                <a16:creationId xmlns:a16="http://schemas.microsoft.com/office/drawing/2014/main" id="{0AADFE59-0AAF-BB7D-3ECF-38CDC697251B}"/>
              </a:ext>
            </a:extLst>
          </p:cNvPr>
          <p:cNvCxnSpPr>
            <a:cxnSpLocks/>
            <a:stCxn id="500" idx="1"/>
            <a:endCxn id="545" idx="3"/>
          </p:cNvCxnSpPr>
          <p:nvPr/>
        </p:nvCxnSpPr>
        <p:spPr>
          <a:xfrm flipH="1" flipV="1">
            <a:off x="4622809" y="3498469"/>
            <a:ext cx="574304" cy="32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7C6A593-940B-BA33-2F03-1F01E7F4039B}"/>
              </a:ext>
            </a:extLst>
          </p:cNvPr>
          <p:cNvGrpSpPr/>
          <p:nvPr/>
        </p:nvGrpSpPr>
        <p:grpSpPr>
          <a:xfrm>
            <a:off x="6078014" y="1223102"/>
            <a:ext cx="5783786" cy="4625248"/>
            <a:chOff x="6078014" y="1223102"/>
            <a:chExt cx="5783786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6078014" y="1223102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>
            <a:xfrm rot="5400000">
              <a:off x="9237522" y="2428207"/>
              <a:ext cx="437708" cy="9572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6376766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8189597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7303273" y="1708259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&gt;&gt;</a:t>
              </a:r>
            </a:p>
            <a:p>
              <a:pPr algn="ctr"/>
              <a:r>
                <a:rPr lang="en-US" dirty="0"/>
                <a:t>AVX-Lib</a:t>
              </a:r>
            </a:p>
            <a:p>
              <a:pPr algn="ctr"/>
              <a:r>
                <a:rPr lang="en-US" sz="800" dirty="0"/>
                <a:t>[includes a hijacked </a:t>
              </a:r>
              <a:r>
                <a:rPr lang="en-US" sz="800" dirty="0" err="1"/>
                <a:t>XVMem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Q2/2023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9147266" y="1700137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/ x64 &gt;&gt;</a:t>
              </a:r>
            </a:p>
            <a:p>
              <a:pPr algn="ctr"/>
              <a:r>
                <a:rPr lang="en-US" dirty="0"/>
                <a:t>AVX-Search</a:t>
              </a:r>
            </a:p>
            <a:p>
              <a:pPr algn="ctr"/>
              <a:r>
                <a:rPr lang="en-US" sz="800" dirty="0"/>
                <a:t>[library / </a:t>
              </a:r>
              <a:r>
                <a:rPr lang="en-US" sz="800" dirty="0" err="1"/>
                <a:t>flatbuffers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8190025" y="3125681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i="1" dirty="0"/>
                <a:t>&lt;&lt; C# x64 DLL &gt;&gt;</a:t>
              </a:r>
            </a:p>
            <a:p>
              <a:pPr algn="ctr"/>
              <a:r>
                <a:rPr lang="en-US" dirty="0"/>
                <a:t>AVX-Blueprint</a:t>
              </a:r>
            </a:p>
            <a:p>
              <a:pPr algn="ctr"/>
              <a:r>
                <a:rPr lang="en-US" sz="800" dirty="0"/>
                <a:t> [dotnet 8 / </a:t>
              </a:r>
              <a:r>
                <a:rPr lang="en-US" sz="800" dirty="0" err="1"/>
                <a:t>FlatSharp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9327847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7477062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3" idx="1"/>
              <a:endCxn id="132" idx="3"/>
            </p:cNvCxnSpPr>
            <p:nvPr/>
          </p:nvCxnSpPr>
          <p:spPr>
            <a:xfrm flipH="1">
              <a:off x="8878732" y="2194055"/>
              <a:ext cx="268534" cy="40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5" idx="2"/>
              <a:endCxn id="130" idx="0"/>
            </p:cNvCxnSpPr>
            <p:nvPr/>
          </p:nvCxnSpPr>
          <p:spPr>
            <a:xfrm rot="5400000">
              <a:off x="7836287" y="3433605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5400000">
              <a:off x="8742702" y="4340020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89">
              <a:extLst>
                <a:ext uri="{FF2B5EF4-FFF2-40B4-BE49-F238E27FC236}">
                  <a16:creationId xmlns:a16="http://schemas.microsoft.com/office/drawing/2014/main" id="{8D9F1300-1F54-522E-5D7E-484C259BECFB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16200000" flipH="1">
              <a:off x="8315525" y="2463451"/>
              <a:ext cx="437708" cy="8867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10002428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16200000" flipH="1">
              <a:off x="9649117" y="3434032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11146678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3A17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8A93BD-5951-4513-2432-7C998C3EE07A}"/>
              </a:ext>
            </a:extLst>
          </p:cNvPr>
          <p:cNvGrpSpPr/>
          <p:nvPr/>
        </p:nvGrpSpPr>
        <p:grpSpPr>
          <a:xfrm>
            <a:off x="2659951" y="1883099"/>
            <a:ext cx="1156688" cy="813823"/>
            <a:chOff x="8091389" y="3186300"/>
            <a:chExt cx="1156688" cy="81382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E65E644-5F84-D3B9-9601-372C92B90636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CE9CD032-B467-08E2-0B42-0FF95DEC3AC5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62AE0D4B-A122-FA01-D6AC-D948BD219794}"/>
                  </a:ext>
                </a:extLst>
              </p:cNvPr>
              <p:cNvCxnSpPr>
                <a:stCxn id="165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E9824CB-9AE0-7DD3-674F-F8846D61B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AE06723-A24E-3570-8FDE-46C5F9539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B07D02D-2898-1BBD-00A9-F52DEFBBD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877263A-E0D3-3DBD-2AC2-59D46A910CC8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Windows User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2704011" y="3310564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68669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only]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20486" y="3135933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AV-Command</a:t>
            </a:r>
          </a:p>
          <a:p>
            <a:pPr algn="ctr"/>
            <a:r>
              <a:rPr lang="en-US" sz="800" dirty="0"/>
              <a:t>[dotnet 8 console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176548"/>
            <a:ext cx="444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500213" y="2176548"/>
            <a:ext cx="2704721" cy="1159131"/>
          </a:xfrm>
          <a:prstGeom prst="bentConnector3">
            <a:avLst>
              <a:gd name="adj1" fmla="val 9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35" idx="1"/>
          </p:cNvCxnSpPr>
          <p:nvPr/>
        </p:nvCxnSpPr>
        <p:spPr>
          <a:xfrm flipV="1">
            <a:off x="5495945" y="3615538"/>
            <a:ext cx="2694080" cy="102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586948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[dotnet 8 / </a:t>
            </a:r>
            <a:r>
              <a:rPr lang="en-US" sz="800" dirty="0" err="1"/>
              <a:t>ASP.Net</a:t>
            </a:r>
            <a:r>
              <a:rPr lang="en-US" sz="800" dirty="0"/>
              <a:t>]</a:t>
            </a:r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76377" y="1686691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1"/>
            <a:endCxn id="13" idx="1"/>
          </p:cNvCxnSpPr>
          <p:nvPr/>
        </p:nvCxnSpPr>
        <p:spPr>
          <a:xfrm rot="10800000" flipV="1">
            <a:off x="932251" y="2176547"/>
            <a:ext cx="44126" cy="2900257"/>
          </a:xfrm>
          <a:prstGeom prst="bentConnector3">
            <a:avLst>
              <a:gd name="adj1" fmla="val 71016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586948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076805"/>
            <a:ext cx="139160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E7E1AA-53F2-463D-22AA-BC1B5807082D}"/>
              </a:ext>
            </a:extLst>
          </p:cNvPr>
          <p:cNvSpPr/>
          <p:nvPr/>
        </p:nvSpPr>
        <p:spPr>
          <a:xfrm>
            <a:off x="953424" y="3138222"/>
            <a:ext cx="1575456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[dotnet 8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Q4/2024</a:t>
            </a:r>
          </a:p>
        </p:txBody>
      </p:sp>
      <p:cxnSp>
        <p:nvCxnSpPr>
          <p:cNvPr id="16" name="Straight Arrow Connector 169">
            <a:extLst>
              <a:ext uri="{FF2B5EF4-FFF2-40B4-BE49-F238E27FC236}">
                <a16:creationId xmlns:a16="http://schemas.microsoft.com/office/drawing/2014/main" id="{29CB877E-6BCC-FD70-3F50-4B5C610FA503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 rot="16200000" flipH="1">
            <a:off x="2979592" y="2879496"/>
            <a:ext cx="469012" cy="29458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</p:cNvCxnSpPr>
          <p:nvPr/>
        </p:nvCxnSpPr>
        <p:spPr>
          <a:xfrm flipH="1" flipV="1">
            <a:off x="2551836" y="2666405"/>
            <a:ext cx="551758" cy="5785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474773" y="3881971"/>
            <a:ext cx="2730161" cy="1194834"/>
          </a:xfrm>
          <a:prstGeom prst="bentConnector3">
            <a:avLst>
              <a:gd name="adj1" fmla="val 976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69">
            <a:extLst>
              <a:ext uri="{FF2B5EF4-FFF2-40B4-BE49-F238E27FC236}">
                <a16:creationId xmlns:a16="http://schemas.microsoft.com/office/drawing/2014/main" id="{F845B9A2-805A-778F-2B3A-0373531F7CDB}"/>
              </a:ext>
            </a:extLst>
          </p:cNvPr>
          <p:cNvCxnSpPr>
            <a:cxnSpLocks/>
          </p:cNvCxnSpPr>
          <p:nvPr/>
        </p:nvCxnSpPr>
        <p:spPr>
          <a:xfrm>
            <a:off x="3475532" y="3623052"/>
            <a:ext cx="444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</p:cNvCxnSpPr>
          <p:nvPr/>
        </p:nvCxnSpPr>
        <p:spPr>
          <a:xfrm flipH="1">
            <a:off x="2507710" y="3623052"/>
            <a:ext cx="444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7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252">
            <a:extLst>
              <a:ext uri="{FF2B5EF4-FFF2-40B4-BE49-F238E27FC236}">
                <a16:creationId xmlns:a16="http://schemas.microsoft.com/office/drawing/2014/main" id="{83BB3BA7-F011-F86F-111A-0BB3AE61A4F2}"/>
              </a:ext>
            </a:extLst>
          </p:cNvPr>
          <p:cNvGrpSpPr/>
          <p:nvPr/>
        </p:nvGrpSpPr>
        <p:grpSpPr>
          <a:xfrm>
            <a:off x="5086350" y="1228121"/>
            <a:ext cx="5829300" cy="4560968"/>
            <a:chOff x="5086350" y="1228121"/>
            <a:chExt cx="5829300" cy="4560968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D8A120F-7CA2-308F-D033-D97EA427C9A2}"/>
                </a:ext>
              </a:extLst>
            </p:cNvPr>
            <p:cNvSpPr/>
            <p:nvPr/>
          </p:nvSpPr>
          <p:spPr>
            <a:xfrm>
              <a:off x="5086350" y="1228121"/>
              <a:ext cx="5829300" cy="45609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176" name="Straight Arrow Connector 89">
              <a:extLst>
                <a:ext uri="{FF2B5EF4-FFF2-40B4-BE49-F238E27FC236}">
                  <a16:creationId xmlns:a16="http://schemas.microsoft.com/office/drawing/2014/main" id="{59987CF0-CC28-890C-340F-5A673627637E}"/>
                </a:ext>
              </a:extLst>
            </p:cNvPr>
            <p:cNvCxnSpPr>
              <a:cxnSpLocks/>
              <a:stCxn id="180" idx="2"/>
              <a:endCxn id="182" idx="0"/>
            </p:cNvCxnSpPr>
            <p:nvPr/>
          </p:nvCxnSpPr>
          <p:spPr>
            <a:xfrm rot="5400000">
              <a:off x="8263910" y="2387659"/>
              <a:ext cx="437708" cy="9572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F1CA82C-FC1A-7B76-5150-8EFE897F7B63}"/>
                </a:ext>
              </a:extLst>
            </p:cNvPr>
            <p:cNvSpPr/>
            <p:nvPr/>
          </p:nvSpPr>
          <p:spPr>
            <a:xfrm>
              <a:off x="5403154" y="4534526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EDE464B-607B-922A-AA2F-E7327AEF7F63}"/>
                </a:ext>
              </a:extLst>
            </p:cNvPr>
            <p:cNvSpPr/>
            <p:nvPr/>
          </p:nvSpPr>
          <p:spPr>
            <a:xfrm>
              <a:off x="7215985" y="4534526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EC14B41-C097-F7B8-B0D3-FC92C3876652}"/>
                </a:ext>
              </a:extLst>
            </p:cNvPr>
            <p:cNvSpPr/>
            <p:nvPr/>
          </p:nvSpPr>
          <p:spPr>
            <a:xfrm>
              <a:off x="6329661" y="1667711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&gt;&gt;</a:t>
              </a:r>
            </a:p>
            <a:p>
              <a:pPr algn="ctr"/>
              <a:r>
                <a:rPr lang="en-US" dirty="0"/>
                <a:t>AVX-Lib</a:t>
              </a:r>
            </a:p>
            <a:p>
              <a:pPr algn="ctr"/>
              <a:r>
                <a:rPr lang="en-US" sz="800" dirty="0"/>
                <a:t>[includes a hijacked </a:t>
              </a:r>
              <a:r>
                <a:rPr lang="en-US" sz="800" dirty="0" err="1"/>
                <a:t>XVMem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Q2/2023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B7545C2-DC4C-7C53-5E72-4C8CDB75909A}"/>
                </a:ext>
              </a:extLst>
            </p:cNvPr>
            <p:cNvSpPr/>
            <p:nvPr/>
          </p:nvSpPr>
          <p:spPr>
            <a:xfrm>
              <a:off x="8173654" y="1659589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/ x64 &gt;&gt;</a:t>
              </a:r>
            </a:p>
            <a:p>
              <a:pPr algn="ctr"/>
              <a:r>
                <a:rPr lang="en-US" dirty="0"/>
                <a:t>AVX-Search</a:t>
              </a:r>
            </a:p>
            <a:p>
              <a:pPr algn="ctr"/>
              <a:r>
                <a:rPr lang="en-US" sz="800" dirty="0"/>
                <a:t>[library / </a:t>
              </a:r>
              <a:r>
                <a:rPr lang="en-US" sz="800" dirty="0" err="1"/>
                <a:t>flatbuffers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BE0D1B2-633A-0BD7-63AD-DB62D1BB660F}"/>
                </a:ext>
              </a:extLst>
            </p:cNvPr>
            <p:cNvSpPr/>
            <p:nvPr/>
          </p:nvSpPr>
          <p:spPr>
            <a:xfrm>
              <a:off x="7216413" y="3085133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i="1" dirty="0"/>
                <a:t>&lt;&lt; C# x64 DLL &gt;&gt;</a:t>
              </a:r>
            </a:p>
            <a:p>
              <a:pPr algn="ctr"/>
              <a:r>
                <a:rPr lang="en-US" dirty="0"/>
                <a:t>AVX-Blueprint</a:t>
              </a:r>
            </a:p>
            <a:p>
              <a:pPr algn="ctr"/>
              <a:r>
                <a:rPr lang="en-US" sz="800" dirty="0"/>
                <a:t> [dotnet 8 / </a:t>
              </a:r>
              <a:r>
                <a:rPr lang="en-US" sz="800" dirty="0" err="1"/>
                <a:t>FlatSharp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7029BF0-E356-DA13-B20A-E6D679921017}"/>
                </a:ext>
              </a:extLst>
            </p:cNvPr>
            <p:cNvSpPr txBox="1"/>
            <p:nvPr/>
          </p:nvSpPr>
          <p:spPr>
            <a:xfrm>
              <a:off x="8354235" y="5159331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1520A4E-90F5-69B6-4811-DDD446554995}"/>
                </a:ext>
              </a:extLst>
            </p:cNvPr>
            <p:cNvSpPr txBox="1"/>
            <p:nvPr/>
          </p:nvSpPr>
          <p:spPr>
            <a:xfrm>
              <a:off x="6503450" y="5159331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B1C33CA-DB21-5254-8CB9-FE6767E44571}"/>
                </a:ext>
              </a:extLst>
            </p:cNvPr>
            <p:cNvCxnSpPr>
              <a:cxnSpLocks/>
              <a:stCxn id="180" idx="1"/>
              <a:endCxn id="179" idx="3"/>
            </p:cNvCxnSpPr>
            <p:nvPr/>
          </p:nvCxnSpPr>
          <p:spPr>
            <a:xfrm flipH="1">
              <a:off x="7905120" y="2153507"/>
              <a:ext cx="268534" cy="40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05">
              <a:extLst>
                <a:ext uri="{FF2B5EF4-FFF2-40B4-BE49-F238E27FC236}">
                  <a16:creationId xmlns:a16="http://schemas.microsoft.com/office/drawing/2014/main" id="{7E2F58CC-EF52-D15C-047C-B5B6A06EF474}"/>
                </a:ext>
              </a:extLst>
            </p:cNvPr>
            <p:cNvCxnSpPr>
              <a:cxnSpLocks/>
              <a:stCxn id="182" idx="2"/>
              <a:endCxn id="177" idx="0"/>
            </p:cNvCxnSpPr>
            <p:nvPr/>
          </p:nvCxnSpPr>
          <p:spPr>
            <a:xfrm rot="5400000">
              <a:off x="6862675" y="3393057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05">
              <a:extLst>
                <a:ext uri="{FF2B5EF4-FFF2-40B4-BE49-F238E27FC236}">
                  <a16:creationId xmlns:a16="http://schemas.microsoft.com/office/drawing/2014/main" id="{FF7640ED-F9DE-50D7-D8B3-5B7668DB1CAD}"/>
                </a:ext>
              </a:extLst>
            </p:cNvPr>
            <p:cNvCxnSpPr>
              <a:cxnSpLocks/>
              <a:stCxn id="182" idx="2"/>
              <a:endCxn id="178" idx="0"/>
            </p:cNvCxnSpPr>
            <p:nvPr/>
          </p:nvCxnSpPr>
          <p:spPr>
            <a:xfrm rot="5400000">
              <a:off x="7769090" y="4299472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89">
              <a:extLst>
                <a:ext uri="{FF2B5EF4-FFF2-40B4-BE49-F238E27FC236}">
                  <a16:creationId xmlns:a16="http://schemas.microsoft.com/office/drawing/2014/main" id="{73FF8FB2-E0C9-339E-6A0E-8351D86B0A11}"/>
                </a:ext>
              </a:extLst>
            </p:cNvPr>
            <p:cNvCxnSpPr>
              <a:cxnSpLocks/>
              <a:stCxn id="179" idx="2"/>
              <a:endCxn id="182" idx="0"/>
            </p:cNvCxnSpPr>
            <p:nvPr/>
          </p:nvCxnSpPr>
          <p:spPr>
            <a:xfrm rot="16200000" flipH="1">
              <a:off x="7341913" y="2422903"/>
              <a:ext cx="437708" cy="8867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A98E726-005F-E499-B387-B065870EF3A7}"/>
                </a:ext>
              </a:extLst>
            </p:cNvPr>
            <p:cNvSpPr/>
            <p:nvPr/>
          </p:nvSpPr>
          <p:spPr>
            <a:xfrm>
              <a:off x="9028816" y="4534526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92" name="Straight Arrow Connector 105">
              <a:extLst>
                <a:ext uri="{FF2B5EF4-FFF2-40B4-BE49-F238E27FC236}">
                  <a16:creationId xmlns:a16="http://schemas.microsoft.com/office/drawing/2014/main" id="{15F97BA4-E24F-C1AC-1210-57115C6DDAD4}"/>
                </a:ext>
              </a:extLst>
            </p:cNvPr>
            <p:cNvCxnSpPr>
              <a:cxnSpLocks/>
              <a:stCxn id="182" idx="2"/>
              <a:endCxn id="191" idx="0"/>
            </p:cNvCxnSpPr>
            <p:nvPr/>
          </p:nvCxnSpPr>
          <p:spPr>
            <a:xfrm rot="16200000" flipH="1">
              <a:off x="8675505" y="3393484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0B506E8-7360-C022-6013-2046B1F95679}"/>
                </a:ext>
              </a:extLst>
            </p:cNvPr>
            <p:cNvSpPr txBox="1"/>
            <p:nvPr/>
          </p:nvSpPr>
          <p:spPr>
            <a:xfrm>
              <a:off x="10173066" y="5159331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Q4/2023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8A93BD-5951-4513-2432-7C998C3EE07A}"/>
              </a:ext>
            </a:extLst>
          </p:cNvPr>
          <p:cNvGrpSpPr/>
          <p:nvPr/>
        </p:nvGrpSpPr>
        <p:grpSpPr>
          <a:xfrm>
            <a:off x="1338981" y="2685841"/>
            <a:ext cx="1156688" cy="813823"/>
            <a:chOff x="8091389" y="3186300"/>
            <a:chExt cx="1156688" cy="81382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E65E644-5F84-D3B9-9601-372C92B90636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CE9CD032-B467-08E2-0B42-0FF95DEC3AC5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62AE0D4B-A122-FA01-D6AC-D948BD219794}"/>
                  </a:ext>
                </a:extLst>
              </p:cNvPr>
              <p:cNvCxnSpPr>
                <a:cxnSpLocks/>
                <a:stCxn id="165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E9824CB-9AE0-7DD3-674F-F8846D61B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AE06723-A24E-3570-8FDE-46C5F9539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B07D02D-2898-1BBD-00A9-F52DEFBBD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877263A-E0D3-3DBD-2AC2-59D46A910CC8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Windows User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1353375" y="3903707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cxnSpLocks/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2889534" y="2489433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2889533" y="3726684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AV-Command</a:t>
            </a:r>
          </a:p>
          <a:p>
            <a:pPr algn="ctr"/>
            <a:r>
              <a:rPr lang="en-US" sz="800" dirty="0"/>
              <a:t>[Windows-Only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114" name="Straight Arrow Connector 169">
            <a:extLst>
              <a:ext uri="{FF2B5EF4-FFF2-40B4-BE49-F238E27FC236}">
                <a16:creationId xmlns:a16="http://schemas.microsoft.com/office/drawing/2014/main" id="{F7E65B1F-88AF-1F09-9887-22BD3FEB8DE2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2146300" y="4216541"/>
            <a:ext cx="74323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</p:cNvCxnSpPr>
          <p:nvPr/>
        </p:nvCxnSpPr>
        <p:spPr>
          <a:xfrm>
            <a:off x="2146300" y="2969693"/>
            <a:ext cx="74323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</p:cNvCxnSpPr>
          <p:nvPr/>
        </p:nvCxnSpPr>
        <p:spPr>
          <a:xfrm>
            <a:off x="4464992" y="3259247"/>
            <a:ext cx="27485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</p:cNvCxnSpPr>
          <p:nvPr/>
        </p:nvCxnSpPr>
        <p:spPr>
          <a:xfrm flipV="1">
            <a:off x="4464992" y="3901594"/>
            <a:ext cx="2740026" cy="21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89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view of a Quelle parsing sequence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904803" y="330965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Pinshot</a:t>
            </a:r>
            <a:r>
              <a:rPr lang="en-US" sz="1400" dirty="0"/>
              <a:t> Blue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806177" y="3238400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95342" y="3636225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825141" y="3635460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4451278" y="3244441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5583465" y="330965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Blueprint</a:t>
            </a:r>
          </a:p>
          <a:p>
            <a:pPr algn="ctr"/>
            <a:r>
              <a:rPr lang="en-US" sz="14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7117328" y="3244441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503803" y="3635460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976306" y="3635460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8266409" y="330888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for Quelle command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642356" y="3635459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2214091" y="3441071"/>
            <a:ext cx="677145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</a:p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3749</TotalTime>
  <Words>743</Words>
  <Application>Microsoft Office PowerPoint</Application>
  <PresentationFormat>Widescreen</PresentationFormat>
  <Paragraphs>249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AVX-Search</vt:lpstr>
      <vt:lpstr> AVX Roadmap – 3911</vt:lpstr>
      <vt:lpstr>AVX-Framework dependencies – 3A17</vt:lpstr>
      <vt:lpstr>AVX Roadmap – 3A17</vt:lpstr>
      <vt:lpstr>AVX Roadmap – Q4/2023</vt:lpstr>
      <vt:lpstr>Functional view of a Quelle parsing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47</cp:revision>
  <dcterms:created xsi:type="dcterms:W3CDTF">2023-02-26T04:19:59Z</dcterms:created>
  <dcterms:modified xsi:type="dcterms:W3CDTF">2023-10-18T02:20:54Z</dcterms:modified>
</cp:coreProperties>
</file>