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  <a:srgbClr val="4472C4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150" d="100"/>
          <a:sy n="150" d="100"/>
        </p:scale>
        <p:origin x="552" y="3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9B2F-8E16-5062-FC08-45773AFBC3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71B224-F3BB-8570-A12F-1B43B30FDD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71D67-2264-1AA4-7070-9E9E47C05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4BC36-1027-A209-9466-23755F34F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78897-BC75-E050-8965-0A048E9EE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438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77FC0-A472-227D-4178-E056D75B9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1199C0-8DF7-EA14-3D8F-89E30A1EC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B03A0-7ACC-B8C3-CA11-CBF2533C6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2E617-2448-FFA0-2A4D-75F49054B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9286E-D682-0E2F-369D-8C242D966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77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E0AD6F-6772-7C23-E9A7-A19D77A40E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4A2F79-68BC-A367-E9F3-BE3EE1A2D2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4DF94-5758-3138-B9C6-FFECB7DA9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730495-31B3-1CAB-1F31-76506F76A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65DC6-8099-0C64-E5CF-81A5B35EA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763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1D16F-7BAD-B10C-F631-E3F9FACD1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11348-D76C-5A60-0EF1-99354B72B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6F18F-7AB4-EACB-20BF-8C5005F51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FDDE8-75B0-168E-FDF1-8DD3F0F57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E8AE58-02FC-AC3F-E7A5-2A8F14AEC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710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6AABF-8E16-C6A2-B7B7-169E4A20A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CD2979-AED1-48BD-D4AC-4EC6C5C54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E7468-7F13-E91F-DA72-8368264AD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044B1-98FB-36AF-733A-21A6A34B2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F7FEA-8F14-7643-E28E-6776E2E21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791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0D548-57BD-45EF-FA9F-5794FEC25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002AF-1B7A-EF28-6B72-528EEE5EF6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C01B2E-9FED-FF15-8143-A73FE6BD9B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BC8290-D905-62ED-2A50-CD2D93B42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26B21D-92BC-1291-A945-1C9FC4F3A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B86679-DE28-F74A-66E7-32BC2A5D6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549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15DFB-3207-418C-586E-FA68B4B7D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52C38-C7D2-4B84-F794-4FBB999E55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662705-1D6C-6475-947C-E521BD9AD7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A1C50C-4068-716F-EE5D-20C64A1299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1AA0DA-A11B-E30D-F001-6965D28590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68AB71-C669-E1F2-24E1-48BD4E832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460302-FC2E-9E16-BE35-0C07BC456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B440D0-DEF4-AC4C-F3F4-AD0166B63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737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0006A-25D4-2317-E0B0-28A2554B0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1DCFE2-5877-93A3-26CB-0400A5C08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C01BE5-923E-A9FC-4AA8-81A531AEE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3FC7EF-C25D-F706-0C26-600BF26B2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452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F208E1-D9EE-F53B-200C-BDD007D5A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EE7EC8-32DC-EE47-D2C8-3375A58CF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5B18A4-0874-36D2-8B61-6C5A21CF7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469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9E046-A5E6-FD4A-A49F-8866E7624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E0A22-D517-6759-1711-AD1DB7D0C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C0E5C4-45EB-2D02-CFB2-65F531D8A8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4E6B33-C93F-131A-2CAB-39AECC647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FE317A-9579-5B2D-068D-58A984475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75D713-DCAC-D103-F8B3-B94E2D48E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145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C97DD-EB47-16C6-11B6-6AF83066D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F5E1CA-6C7C-A983-E672-6BA2FF6884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543E92-985F-61B4-8A4A-B0104E8D5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B08A21-23A2-1934-D962-F1F43BFC2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5AF24F-4DDB-FC9F-0F1C-612CA9BFD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E41E01-8D81-0684-8D85-BADAEFE13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683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A4B7DF-6698-AFDA-6BDF-EA2EA7F46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E39D5F-ECB6-3F8E-9C80-B1B23CA9B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CDAB1-3521-3397-67AF-0295BD6310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72148-4BA6-4738-8A8B-AEF1C14E9646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B018A-3CAC-B51F-5AFE-A64ADC1089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8583D-546E-5D25-35D9-865F2DBC78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991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FDF26-4E7D-2F41-2021-5A8973854C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AVX-Search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0F93D4-46EA-7D4E-27DD-E6D3EA8A9B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Roadmap to developing user-facing applications</a:t>
            </a:r>
          </a:p>
          <a:p>
            <a:r>
              <a:rPr lang="en-US" sz="1800"/>
              <a:t>9-03-2023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51668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4" name="Straight Arrow Connector 66">
            <a:extLst>
              <a:ext uri="{FF2B5EF4-FFF2-40B4-BE49-F238E27FC236}">
                <a16:creationId xmlns:a16="http://schemas.microsoft.com/office/drawing/2014/main" id="{303E3204-B099-F44F-1DBA-89421FE34F61}"/>
              </a:ext>
            </a:extLst>
          </p:cNvPr>
          <p:cNvCxnSpPr>
            <a:cxnSpLocks/>
            <a:stCxn id="89" idx="3"/>
            <a:endCxn id="99" idx="3"/>
          </p:cNvCxnSpPr>
          <p:nvPr/>
        </p:nvCxnSpPr>
        <p:spPr>
          <a:xfrm flipH="1" flipV="1">
            <a:off x="5666480" y="2463575"/>
            <a:ext cx="2263274" cy="793531"/>
          </a:xfrm>
          <a:prstGeom prst="bentConnector3">
            <a:avLst>
              <a:gd name="adj1" fmla="val 47697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66">
            <a:extLst>
              <a:ext uri="{FF2B5EF4-FFF2-40B4-BE49-F238E27FC236}">
                <a16:creationId xmlns:a16="http://schemas.microsoft.com/office/drawing/2014/main" id="{8836989B-3F19-597F-3F5E-9C360EC741DF}"/>
              </a:ext>
            </a:extLst>
          </p:cNvPr>
          <p:cNvCxnSpPr>
            <a:cxnSpLocks/>
            <a:stCxn id="88" idx="3"/>
            <a:endCxn id="38" idx="3"/>
          </p:cNvCxnSpPr>
          <p:nvPr/>
        </p:nvCxnSpPr>
        <p:spPr>
          <a:xfrm flipH="1" flipV="1">
            <a:off x="5660925" y="1554435"/>
            <a:ext cx="2268830" cy="247817"/>
          </a:xfrm>
          <a:prstGeom prst="bentConnector5">
            <a:avLst>
              <a:gd name="adj1" fmla="val 18752"/>
              <a:gd name="adj2" fmla="val 35508"/>
              <a:gd name="adj3" fmla="val 49455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66">
            <a:extLst>
              <a:ext uri="{FF2B5EF4-FFF2-40B4-BE49-F238E27FC236}">
                <a16:creationId xmlns:a16="http://schemas.microsoft.com/office/drawing/2014/main" id="{C7E5AF9E-4517-0803-6524-A718B68FAD1A}"/>
              </a:ext>
            </a:extLst>
          </p:cNvPr>
          <p:cNvCxnSpPr>
            <a:cxnSpLocks/>
            <a:stCxn id="23" idx="2"/>
            <a:endCxn id="99" idx="1"/>
          </p:cNvCxnSpPr>
          <p:nvPr/>
        </p:nvCxnSpPr>
        <p:spPr>
          <a:xfrm rot="5400000" flipH="1" flipV="1">
            <a:off x="4032530" y="2447340"/>
            <a:ext cx="1303888" cy="1336358"/>
          </a:xfrm>
          <a:prstGeom prst="bentConnector4">
            <a:avLst>
              <a:gd name="adj1" fmla="val 35552"/>
              <a:gd name="adj2" fmla="val 25779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C8DFF099-41CD-3D34-A7D1-4C7DF901AB26}"/>
              </a:ext>
            </a:extLst>
          </p:cNvPr>
          <p:cNvCxnSpPr>
            <a:cxnSpLocks/>
            <a:stCxn id="23" idx="0"/>
            <a:endCxn id="38" idx="1"/>
          </p:cNvCxnSpPr>
          <p:nvPr/>
        </p:nvCxnSpPr>
        <p:spPr>
          <a:xfrm rot="5400000" flipH="1" flipV="1">
            <a:off x="4065039" y="1505691"/>
            <a:ext cx="1233314" cy="1330803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89">
            <a:extLst>
              <a:ext uri="{FF2B5EF4-FFF2-40B4-BE49-F238E27FC236}">
                <a16:creationId xmlns:a16="http://schemas.microsoft.com/office/drawing/2014/main" id="{6A78B449-673A-020E-A314-7E1EBCEA4EEB}"/>
              </a:ext>
            </a:extLst>
          </p:cNvPr>
          <p:cNvCxnSpPr>
            <a:cxnSpLocks/>
          </p:cNvCxnSpPr>
          <p:nvPr/>
        </p:nvCxnSpPr>
        <p:spPr>
          <a:xfrm flipH="1">
            <a:off x="4804024" y="3034226"/>
            <a:ext cx="1550275" cy="263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AA66954-F251-DCA7-4DBF-4FB37A3CA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6128"/>
            <a:ext cx="12192000" cy="841915"/>
          </a:xfrm>
        </p:spPr>
        <p:txBody>
          <a:bodyPr/>
          <a:lstStyle/>
          <a:p>
            <a:pPr algn="ctr"/>
            <a:r>
              <a:rPr lang="en-US" dirty="0"/>
              <a:t>AVX-Search and related artifacts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48D551-8717-1825-059F-ED1B3599B450}"/>
              </a:ext>
            </a:extLst>
          </p:cNvPr>
          <p:cNvSpPr/>
          <p:nvPr/>
        </p:nvSpPr>
        <p:spPr>
          <a:xfrm>
            <a:off x="2198603" y="1312395"/>
            <a:ext cx="1575459" cy="97971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http://github.com/kwonus</a:t>
            </a:r>
          </a:p>
          <a:p>
            <a:pPr algn="ctr"/>
            <a:r>
              <a:rPr lang="en-US" sz="800" dirty="0"/>
              <a:t>&lt;&lt; Rust x64 DLL &gt;&gt;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Pinshot</a:t>
            </a:r>
            <a:r>
              <a:rPr lang="en-US" dirty="0"/>
              <a:t>-Blue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/>
            <a:r>
              <a:rPr lang="en-US" sz="800" dirty="0"/>
              <a:t>Q1/2023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565C7E-5DB0-964E-982B-7D8F0BB3AE3A}"/>
              </a:ext>
            </a:extLst>
          </p:cNvPr>
          <p:cNvSpPr/>
          <p:nvPr/>
        </p:nvSpPr>
        <p:spPr>
          <a:xfrm>
            <a:off x="2196373" y="4188052"/>
            <a:ext cx="1575459" cy="97971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http://github.com/kwonus </a:t>
            </a:r>
          </a:p>
          <a:p>
            <a:pPr algn="ctr"/>
            <a:r>
              <a:rPr lang="en-US" sz="800" dirty="0"/>
              <a:t>&lt;&lt; C# Assembly&gt;&gt;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NUPhone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>
              <a:defRPr/>
            </a:pPr>
            <a:r>
              <a:rPr lang="en-US" sz="800" dirty="0"/>
              <a:t>[dotnet 7.0]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Q3/2023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D5FD3E7-B545-C3C5-1264-D4D25BFDF5B9}"/>
              </a:ext>
            </a:extLst>
          </p:cNvPr>
          <p:cNvGrpSpPr/>
          <p:nvPr/>
        </p:nvGrpSpPr>
        <p:grpSpPr>
          <a:xfrm>
            <a:off x="1240729" y="1535513"/>
            <a:ext cx="1015341" cy="760388"/>
            <a:chOff x="3791378" y="3615014"/>
            <a:chExt cx="1498417" cy="1119069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11013818-3EA7-A7DE-9525-DC927859094C}"/>
                </a:ext>
              </a:extLst>
            </p:cNvPr>
            <p:cNvGrpSpPr/>
            <p:nvPr/>
          </p:nvGrpSpPr>
          <p:grpSpPr>
            <a:xfrm>
              <a:off x="4266872" y="3615014"/>
              <a:ext cx="488454" cy="707199"/>
              <a:chOff x="1272930" y="2721801"/>
              <a:chExt cx="488454" cy="707199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EAEFB821-2C6C-C092-2727-A28EFDA984E2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794991D6-A681-8C86-D6AC-086604AC1A6E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Isosceles Triangle 20">
                  <a:extLst>
                    <a:ext uri="{FF2B5EF4-FFF2-40B4-BE49-F238E27FC236}">
                      <a16:creationId xmlns:a16="http://schemas.microsoft.com/office/drawing/2014/main" id="{B5361535-87FB-8C9C-AF37-516427EAC78A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Isosceles Triangle 21">
                  <a:extLst>
                    <a:ext uri="{FF2B5EF4-FFF2-40B4-BE49-F238E27FC236}">
                      <a16:creationId xmlns:a16="http://schemas.microsoft.com/office/drawing/2014/main" id="{C4DE6587-2EB6-D651-C41E-B7B5383A32E2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76ACF2CA-EB92-B724-D92A-E500CC583119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3F22818D-9743-D2A6-E221-7F1A90B0FB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7B5BD142-98F7-DC5F-03A0-EC9BC122D3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7EF93C7C-89E4-1BB7-1D7A-FBA3C54A25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056DD3A5-61C3-79EE-E1EC-EFE1AC1C53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A2AEC57C-C764-24F9-B626-69A8254A94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A181BCB-1C06-4FAE-304A-791473E04AEB}"/>
                </a:ext>
              </a:extLst>
            </p:cNvPr>
            <p:cNvSpPr txBox="1"/>
            <p:nvPr/>
          </p:nvSpPr>
          <p:spPr>
            <a:xfrm>
              <a:off x="3791378" y="4281125"/>
              <a:ext cx="1498417" cy="4529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Quelle</a:t>
              </a:r>
            </a:p>
            <a:p>
              <a:pPr algn="ctr"/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</a:rPr>
                <a:t>&lt;&lt;PEG Grammar&gt;&gt;</a:t>
              </a:r>
            </a:p>
          </p:txBody>
        </p:sp>
      </p:grp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101AC7F-FA2B-FF3E-7059-5E1CB6C48715}"/>
              </a:ext>
            </a:extLst>
          </p:cNvPr>
          <p:cNvCxnSpPr>
            <a:cxnSpLocks/>
            <a:stCxn id="23" idx="3"/>
            <a:endCxn id="6" idx="2"/>
          </p:cNvCxnSpPr>
          <p:nvPr/>
        </p:nvCxnSpPr>
        <p:spPr>
          <a:xfrm flipH="1" flipV="1">
            <a:off x="2986333" y="2292109"/>
            <a:ext cx="1817691" cy="985497"/>
          </a:xfrm>
          <a:prstGeom prst="bentConnector4">
            <a:avLst>
              <a:gd name="adj1" fmla="val 47277"/>
              <a:gd name="adj2" fmla="val 21349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DECE58E-A610-5720-97FB-CA9FD760D132}"/>
              </a:ext>
            </a:extLst>
          </p:cNvPr>
          <p:cNvGrpSpPr/>
          <p:nvPr/>
        </p:nvGrpSpPr>
        <p:grpSpPr>
          <a:xfrm>
            <a:off x="1240730" y="4389948"/>
            <a:ext cx="987891" cy="760389"/>
            <a:chOff x="3793406" y="3615014"/>
            <a:chExt cx="1457907" cy="1119069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81F5C6C2-5B4E-0E39-DAEA-9A7FEC030428}"/>
                </a:ext>
              </a:extLst>
            </p:cNvPr>
            <p:cNvGrpSpPr/>
            <p:nvPr/>
          </p:nvGrpSpPr>
          <p:grpSpPr>
            <a:xfrm>
              <a:off x="4266872" y="3615014"/>
              <a:ext cx="488454" cy="707199"/>
              <a:chOff x="1272930" y="2721801"/>
              <a:chExt cx="488454" cy="707199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F0ED88BC-BC75-E0DB-0765-573762B6FB7D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CA5529FF-C4EB-E722-5B0E-E0E88C62FE3E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Isosceles Triangle 49">
                  <a:extLst>
                    <a:ext uri="{FF2B5EF4-FFF2-40B4-BE49-F238E27FC236}">
                      <a16:creationId xmlns:a16="http://schemas.microsoft.com/office/drawing/2014/main" id="{46537248-03C2-FAB2-30AF-C5CC45F0499E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Isosceles Triangle 50">
                  <a:extLst>
                    <a:ext uri="{FF2B5EF4-FFF2-40B4-BE49-F238E27FC236}">
                      <a16:creationId xmlns:a16="http://schemas.microsoft.com/office/drawing/2014/main" id="{6A866E19-75B2-CB4C-03FB-4F233BE105A0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F4524C31-21D4-D10F-8AD9-34792C14819B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32CC126C-A912-C28B-62D9-ACE97B42A5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E71FD7A8-12FA-C5BE-B818-DAB0892A03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200310B9-700A-34C9-BC02-A8DABD5BB2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6FF94B8E-138F-73D0-FFBB-9AEFDAC176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59C1749B-0589-16F4-2F4D-7513E872B3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A8E468E-CCD5-2C0E-5B37-CD4B4EB73D3D}"/>
                </a:ext>
              </a:extLst>
            </p:cNvPr>
            <p:cNvSpPr txBox="1"/>
            <p:nvPr/>
          </p:nvSpPr>
          <p:spPr>
            <a:xfrm>
              <a:off x="3793406" y="4281126"/>
              <a:ext cx="1457907" cy="4529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en_US.txt</a:t>
              </a:r>
            </a:p>
            <a:p>
              <a:pPr algn="ctr"/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</a:rPr>
                <a:t>&lt;&lt;IPA lexicon&gt;&gt;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E6F4F8E-84E3-EC06-3F6E-A2FE89421921}"/>
              </a:ext>
            </a:extLst>
          </p:cNvPr>
          <p:cNvGrpSpPr/>
          <p:nvPr/>
        </p:nvGrpSpPr>
        <p:grpSpPr>
          <a:xfrm>
            <a:off x="5030287" y="3043505"/>
            <a:ext cx="1004590" cy="760389"/>
            <a:chOff x="6481755" y="3590179"/>
            <a:chExt cx="1482551" cy="1119069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C55DC14A-7CC0-AF89-0CA6-0F55FBBB987B}"/>
                </a:ext>
              </a:extLst>
            </p:cNvPr>
            <p:cNvGrpSpPr/>
            <p:nvPr/>
          </p:nvGrpSpPr>
          <p:grpSpPr>
            <a:xfrm>
              <a:off x="6932922" y="3590179"/>
              <a:ext cx="488454" cy="707199"/>
              <a:chOff x="1272930" y="2721801"/>
              <a:chExt cx="488454" cy="707199"/>
            </a:xfrm>
          </p:grpSpPr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2F7C09BA-5848-82F0-ECA7-92875AD6F320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083927EF-EFEC-E80B-8846-89B1DB7E4313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Isosceles Triangle 62">
                  <a:extLst>
                    <a:ext uri="{FF2B5EF4-FFF2-40B4-BE49-F238E27FC236}">
                      <a16:creationId xmlns:a16="http://schemas.microsoft.com/office/drawing/2014/main" id="{87AC33D5-4796-2583-ACE9-C78D6E2CB88E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Isosceles Triangle 63">
                  <a:extLst>
                    <a:ext uri="{FF2B5EF4-FFF2-40B4-BE49-F238E27FC236}">
                      <a16:creationId xmlns:a16="http://schemas.microsoft.com/office/drawing/2014/main" id="{0EC2374C-7B70-80B8-F7A0-06D141809A9C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D6A15F5A-4404-DD2F-AD52-297F4E9EB479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0D49B509-86F8-05E5-0A17-7B22A71583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6C9D3E8F-D68C-AF98-FA7D-0EEF1DBB9D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B496DBFF-1F37-9BF1-581E-BB05DCA432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57E2F1FB-5C45-DEEE-6F9B-F566C101FF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2526D284-8B5A-0646-F0C5-22CF2BEC91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94182FB-80E2-DCD2-486C-E55C98B07FB6}"/>
                </a:ext>
              </a:extLst>
            </p:cNvPr>
            <p:cNvSpPr txBox="1"/>
            <p:nvPr/>
          </p:nvSpPr>
          <p:spPr>
            <a:xfrm>
              <a:off x="6481755" y="4256291"/>
              <a:ext cx="1482551" cy="4529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Blueprint</a:t>
              </a:r>
            </a:p>
            <a:p>
              <a:pPr algn="ctr"/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</a:rPr>
                <a:t>&lt;&lt;</a:t>
              </a:r>
              <a:r>
                <a:rPr lang="en-US" sz="600" dirty="0" err="1">
                  <a:solidFill>
                    <a:schemeClr val="bg1">
                      <a:lumMod val="50000"/>
                    </a:schemeClr>
                  </a:solidFill>
                </a:rPr>
                <a:t>flatbuffers</a:t>
              </a:r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</a:rPr>
                <a:t>&gt;&gt;</a:t>
              </a:r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FBEF98E4-1E7B-21B2-BC89-E0118AEB4C52}"/>
              </a:ext>
            </a:extLst>
          </p:cNvPr>
          <p:cNvSpPr txBox="1"/>
          <p:nvPr/>
        </p:nvSpPr>
        <p:spPr>
          <a:xfrm rot="16200000">
            <a:off x="2657920" y="2600475"/>
            <a:ext cx="7702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Rust: FFI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AF882FF-EA13-B669-1F97-B7C154331422}"/>
              </a:ext>
            </a:extLst>
          </p:cNvPr>
          <p:cNvCxnSpPr>
            <a:cxnSpLocks/>
            <a:stCxn id="6" idx="1"/>
            <a:endCxn id="20" idx="3"/>
          </p:cNvCxnSpPr>
          <p:nvPr/>
        </p:nvCxnSpPr>
        <p:spPr>
          <a:xfrm flipH="1" flipV="1">
            <a:off x="1893909" y="1801202"/>
            <a:ext cx="304694" cy="105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0558BE3D-9381-9B92-EAFE-6DF262DDE3CD}"/>
              </a:ext>
            </a:extLst>
          </p:cNvPr>
          <p:cNvSpPr/>
          <p:nvPr/>
        </p:nvSpPr>
        <p:spPr>
          <a:xfrm>
            <a:off x="6354296" y="1312395"/>
            <a:ext cx="1575459" cy="979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http://github.com/AV-Text</a:t>
            </a:r>
          </a:p>
          <a:p>
            <a:pPr algn="ctr"/>
            <a:r>
              <a:rPr lang="en-US" sz="800" dirty="0"/>
              <a:t>&lt;&lt; C++  / x64 &gt;&gt;</a:t>
            </a:r>
          </a:p>
          <a:p>
            <a:pPr algn="ctr"/>
            <a:r>
              <a:rPr lang="en-US" dirty="0"/>
              <a:t>AVX-Lib</a:t>
            </a:r>
          </a:p>
          <a:p>
            <a:pPr algn="ctr"/>
            <a:r>
              <a:rPr lang="en-US" sz="800" dirty="0"/>
              <a:t>[includes a hijacked </a:t>
            </a:r>
            <a:r>
              <a:rPr lang="en-US" sz="800" dirty="0" err="1"/>
              <a:t>XVMem</a:t>
            </a:r>
            <a:r>
              <a:rPr lang="en-US" sz="800" dirty="0"/>
              <a:t>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Q2/2023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39CB139-D60A-6EE5-E290-96AE61C61CF8}"/>
              </a:ext>
            </a:extLst>
          </p:cNvPr>
          <p:cNvSpPr/>
          <p:nvPr/>
        </p:nvSpPr>
        <p:spPr>
          <a:xfrm>
            <a:off x="6354295" y="2767249"/>
            <a:ext cx="1575459" cy="979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http://github.com/AV-Text</a:t>
            </a:r>
          </a:p>
          <a:p>
            <a:pPr algn="ctr"/>
            <a:r>
              <a:rPr lang="en-US" sz="800" dirty="0"/>
              <a:t>&lt;&lt; C++ / x64 &gt;&gt;</a:t>
            </a:r>
          </a:p>
          <a:p>
            <a:pPr algn="ctr"/>
            <a:r>
              <a:rPr lang="en-US" dirty="0"/>
              <a:t>AVX-Search</a:t>
            </a:r>
          </a:p>
          <a:p>
            <a:pPr algn="ctr"/>
            <a:r>
              <a:rPr lang="en-US" sz="800" dirty="0"/>
              <a:t>[library / </a:t>
            </a:r>
            <a:r>
              <a:rPr lang="en-US" sz="800" dirty="0" err="1"/>
              <a:t>flatbuffers</a:t>
            </a:r>
            <a:r>
              <a:rPr lang="en-US" sz="800" dirty="0"/>
              <a:t>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Q4/2023</a:t>
            </a:r>
          </a:p>
        </p:txBody>
      </p:sp>
      <p:cxnSp>
        <p:nvCxnSpPr>
          <p:cNvPr id="93" name="Straight Arrow Connector 89">
            <a:extLst>
              <a:ext uri="{FF2B5EF4-FFF2-40B4-BE49-F238E27FC236}">
                <a16:creationId xmlns:a16="http://schemas.microsoft.com/office/drawing/2014/main" id="{7C18F971-3040-6ABA-D334-DEC0F5DA32DA}"/>
              </a:ext>
            </a:extLst>
          </p:cNvPr>
          <p:cNvCxnSpPr>
            <a:cxnSpLocks/>
            <a:stCxn id="107" idx="0"/>
            <a:endCxn id="89" idx="2"/>
          </p:cNvCxnSpPr>
          <p:nvPr/>
        </p:nvCxnSpPr>
        <p:spPr>
          <a:xfrm flipH="1" flipV="1">
            <a:off x="7142025" y="3746963"/>
            <a:ext cx="1" cy="44108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67A465D8-0ACE-80E0-6CC6-C84668003954}"/>
              </a:ext>
            </a:extLst>
          </p:cNvPr>
          <p:cNvCxnSpPr>
            <a:stCxn id="89" idx="0"/>
            <a:endCxn id="88" idx="2"/>
          </p:cNvCxnSpPr>
          <p:nvPr/>
        </p:nvCxnSpPr>
        <p:spPr>
          <a:xfrm flipV="1">
            <a:off x="7142025" y="2292109"/>
            <a:ext cx="1" cy="47514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A67CC54A-1510-65FA-FE8D-7F99F573EAD1}"/>
              </a:ext>
            </a:extLst>
          </p:cNvPr>
          <p:cNvSpPr/>
          <p:nvPr/>
        </p:nvSpPr>
        <p:spPr>
          <a:xfrm>
            <a:off x="6354296" y="4188052"/>
            <a:ext cx="1575459" cy="979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http://github.com/AV-Text</a:t>
            </a:r>
          </a:p>
          <a:p>
            <a:pPr algn="ctr"/>
            <a:r>
              <a:rPr lang="en-US" sz="800" dirty="0"/>
              <a:t>&lt;&lt; C# / x64 &gt;&gt;</a:t>
            </a:r>
          </a:p>
          <a:p>
            <a:pPr algn="ctr"/>
            <a:r>
              <a:rPr lang="en-US" dirty="0"/>
              <a:t>AV-Bible</a:t>
            </a:r>
          </a:p>
          <a:p>
            <a:pPr algn="ctr"/>
            <a:r>
              <a:rPr lang="en-US" sz="800" dirty="0"/>
              <a:t>[initially Windows only]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Q1/2024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F04DBD6D-BA5E-2D3A-4860-7B2C79C3474F}"/>
              </a:ext>
            </a:extLst>
          </p:cNvPr>
          <p:cNvSpPr/>
          <p:nvPr/>
        </p:nvSpPr>
        <p:spPr>
          <a:xfrm>
            <a:off x="8425315" y="2769787"/>
            <a:ext cx="1575459" cy="979714"/>
          </a:xfrm>
          <a:prstGeom prst="rect">
            <a:avLst/>
          </a:prstGeom>
          <a:solidFill>
            <a:srgbClr val="7F7F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http://github.com/AV-Text</a:t>
            </a:r>
          </a:p>
          <a:p>
            <a:pPr algn="ctr"/>
            <a:r>
              <a:rPr lang="en-US" sz="800" dirty="0"/>
              <a:t>&lt;&lt; C++ / x64 &gt;&gt;</a:t>
            </a:r>
          </a:p>
          <a:p>
            <a:pPr algn="ctr"/>
            <a:r>
              <a:rPr lang="en-US" dirty="0"/>
              <a:t>AVX-Web</a:t>
            </a:r>
          </a:p>
          <a:p>
            <a:pPr algn="ctr"/>
            <a:r>
              <a:rPr lang="en-US" sz="800" dirty="0"/>
              <a:t>[Oat++]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Q2/2024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1EDFF43D-B442-5B76-553B-DB1510A220F2}"/>
              </a:ext>
            </a:extLst>
          </p:cNvPr>
          <p:cNvSpPr/>
          <p:nvPr/>
        </p:nvSpPr>
        <p:spPr>
          <a:xfrm>
            <a:off x="8425315" y="5582963"/>
            <a:ext cx="1575459" cy="9797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Microsoft Word</a:t>
            </a: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94BE765B-787A-FB95-BA9E-AD9AA586CBB2}"/>
              </a:ext>
            </a:extLst>
          </p:cNvPr>
          <p:cNvCxnSpPr>
            <a:cxnSpLocks/>
            <a:stCxn id="154" idx="0"/>
            <a:endCxn id="279" idx="2"/>
          </p:cNvCxnSpPr>
          <p:nvPr/>
        </p:nvCxnSpPr>
        <p:spPr>
          <a:xfrm flipV="1">
            <a:off x="9213045" y="5167766"/>
            <a:ext cx="0" cy="41519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89">
            <a:extLst>
              <a:ext uri="{FF2B5EF4-FFF2-40B4-BE49-F238E27FC236}">
                <a16:creationId xmlns:a16="http://schemas.microsoft.com/office/drawing/2014/main" id="{7558BCD1-2065-C2C1-A12A-DF984D759E7F}"/>
              </a:ext>
            </a:extLst>
          </p:cNvPr>
          <p:cNvCxnSpPr>
            <a:cxnSpLocks/>
            <a:stCxn id="120" idx="1"/>
            <a:endCxn id="89" idx="3"/>
          </p:cNvCxnSpPr>
          <p:nvPr/>
        </p:nvCxnSpPr>
        <p:spPr>
          <a:xfrm flipH="1" flipV="1">
            <a:off x="7929754" y="3257106"/>
            <a:ext cx="495561" cy="253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0E65E644-5F84-D3B9-9601-372C92B90636}"/>
              </a:ext>
            </a:extLst>
          </p:cNvPr>
          <p:cNvGrpSpPr/>
          <p:nvPr/>
        </p:nvGrpSpPr>
        <p:grpSpPr>
          <a:xfrm>
            <a:off x="7003823" y="5817378"/>
            <a:ext cx="263702" cy="540628"/>
            <a:chOff x="1238127" y="3532909"/>
            <a:chExt cx="389165" cy="795647"/>
          </a:xfrm>
        </p:grpSpPr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CE9CD032-B467-08E2-0B42-0FF95DEC3AC5}"/>
                </a:ext>
              </a:extLst>
            </p:cNvPr>
            <p:cNvSpPr/>
            <p:nvPr/>
          </p:nvSpPr>
          <p:spPr>
            <a:xfrm>
              <a:off x="1359725" y="3532909"/>
              <a:ext cx="166254" cy="1425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62AE0D4B-A122-FA01-D6AC-D948BD219794}"/>
                </a:ext>
              </a:extLst>
            </p:cNvPr>
            <p:cNvCxnSpPr>
              <a:stCxn id="165" idx="0"/>
            </p:cNvCxnSpPr>
            <p:nvPr/>
          </p:nvCxnSpPr>
          <p:spPr>
            <a:xfrm flipH="1">
              <a:off x="1436914" y="3532909"/>
              <a:ext cx="5938" cy="417748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AE9824CB-9AE0-7DD3-674F-F8846D61B117}"/>
                </a:ext>
              </a:extLst>
            </p:cNvPr>
            <p:cNvCxnSpPr>
              <a:cxnSpLocks/>
            </p:cNvCxnSpPr>
            <p:nvPr/>
          </p:nvCxnSpPr>
          <p:spPr>
            <a:xfrm>
              <a:off x="1435679" y="3916666"/>
              <a:ext cx="172864" cy="41189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BAE06723-A24E-3570-8FDE-46C5F95394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61798" y="3916666"/>
              <a:ext cx="170912" cy="41189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3B07D02D-2898-1BBD-00A9-F52DEFBBD5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38127" y="3749324"/>
              <a:ext cx="389165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4" name="Straight Arrow Connector 169">
            <a:extLst>
              <a:ext uri="{FF2B5EF4-FFF2-40B4-BE49-F238E27FC236}">
                <a16:creationId xmlns:a16="http://schemas.microsoft.com/office/drawing/2014/main" id="{CCA8C9DE-9E4D-995E-7A4F-766FC4C76DDA}"/>
              </a:ext>
            </a:extLst>
          </p:cNvPr>
          <p:cNvCxnSpPr>
            <a:cxnSpLocks/>
            <a:endCxn id="107" idx="2"/>
          </p:cNvCxnSpPr>
          <p:nvPr/>
        </p:nvCxnSpPr>
        <p:spPr>
          <a:xfrm rot="16200000" flipV="1">
            <a:off x="6865637" y="5444156"/>
            <a:ext cx="552783" cy="3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29FE2FDE-5414-9A45-E28F-17256BD5AB93}"/>
              </a:ext>
            </a:extLst>
          </p:cNvPr>
          <p:cNvGrpSpPr/>
          <p:nvPr/>
        </p:nvGrpSpPr>
        <p:grpSpPr>
          <a:xfrm>
            <a:off x="2355512" y="2758219"/>
            <a:ext cx="603359" cy="760389"/>
            <a:chOff x="4092905" y="3615014"/>
            <a:chExt cx="890423" cy="1119069"/>
          </a:xfrm>
        </p:grpSpPr>
        <p:grpSp>
          <p:nvGrpSpPr>
            <p:cNvPr id="210" name="Group 209">
              <a:extLst>
                <a:ext uri="{FF2B5EF4-FFF2-40B4-BE49-F238E27FC236}">
                  <a16:creationId xmlns:a16="http://schemas.microsoft.com/office/drawing/2014/main" id="{D2D94C87-98B7-A28A-6AA1-FEAEE70F9203}"/>
                </a:ext>
              </a:extLst>
            </p:cNvPr>
            <p:cNvGrpSpPr/>
            <p:nvPr/>
          </p:nvGrpSpPr>
          <p:grpSpPr>
            <a:xfrm>
              <a:off x="4266872" y="3615014"/>
              <a:ext cx="488454" cy="707199"/>
              <a:chOff x="1272930" y="2721801"/>
              <a:chExt cx="488454" cy="707199"/>
            </a:xfrm>
          </p:grpSpPr>
          <p:grpSp>
            <p:nvGrpSpPr>
              <p:cNvPr id="212" name="Group 211">
                <a:extLst>
                  <a:ext uri="{FF2B5EF4-FFF2-40B4-BE49-F238E27FC236}">
                    <a16:creationId xmlns:a16="http://schemas.microsoft.com/office/drawing/2014/main" id="{BA30D00E-BB54-D577-5B20-F4D8EF76E9CB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219" name="Rectangle 218">
                  <a:extLst>
                    <a:ext uri="{FF2B5EF4-FFF2-40B4-BE49-F238E27FC236}">
                      <a16:creationId xmlns:a16="http://schemas.microsoft.com/office/drawing/2014/main" id="{07BE8700-4B97-ED5E-8D18-DF740823556F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0" name="Isosceles Triangle 219">
                  <a:extLst>
                    <a:ext uri="{FF2B5EF4-FFF2-40B4-BE49-F238E27FC236}">
                      <a16:creationId xmlns:a16="http://schemas.microsoft.com/office/drawing/2014/main" id="{32B651C8-2743-35BE-2C15-B88E40E66C96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1" name="Isosceles Triangle 220">
                  <a:extLst>
                    <a:ext uri="{FF2B5EF4-FFF2-40B4-BE49-F238E27FC236}">
                      <a16:creationId xmlns:a16="http://schemas.microsoft.com/office/drawing/2014/main" id="{6F53A6AD-2B78-C960-2F3C-834C0CD45531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3" name="Group 212">
                <a:extLst>
                  <a:ext uri="{FF2B5EF4-FFF2-40B4-BE49-F238E27FC236}">
                    <a16:creationId xmlns:a16="http://schemas.microsoft.com/office/drawing/2014/main" id="{EC677042-A397-1AC0-51D9-89560D14A6ED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214" name="Straight Connector 213">
                  <a:extLst>
                    <a:ext uri="{FF2B5EF4-FFF2-40B4-BE49-F238E27FC236}">
                      <a16:creationId xmlns:a16="http://schemas.microsoft.com/office/drawing/2014/main" id="{C9F2121D-7ECE-3561-C839-9B5B39311C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5" name="Straight Connector 214">
                  <a:extLst>
                    <a:ext uri="{FF2B5EF4-FFF2-40B4-BE49-F238E27FC236}">
                      <a16:creationId xmlns:a16="http://schemas.microsoft.com/office/drawing/2014/main" id="{EE457FB5-868A-0908-968B-D158D9EFF0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Straight Connector 215">
                  <a:extLst>
                    <a:ext uri="{FF2B5EF4-FFF2-40B4-BE49-F238E27FC236}">
                      <a16:creationId xmlns:a16="http://schemas.microsoft.com/office/drawing/2014/main" id="{6F835000-ED37-27C1-B535-72A263F516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Straight Connector 216">
                  <a:extLst>
                    <a:ext uri="{FF2B5EF4-FFF2-40B4-BE49-F238E27FC236}">
                      <a16:creationId xmlns:a16="http://schemas.microsoft.com/office/drawing/2014/main" id="{CC4E521F-83AD-A150-F657-86E74DE4FB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>
                  <a:extLst>
                    <a:ext uri="{FF2B5EF4-FFF2-40B4-BE49-F238E27FC236}">
                      <a16:creationId xmlns:a16="http://schemas.microsoft.com/office/drawing/2014/main" id="{79FC702E-92F0-87A7-490F-C30244A181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C11E5507-3F0D-B2DF-ECE7-DC764736C541}"/>
                </a:ext>
              </a:extLst>
            </p:cNvPr>
            <p:cNvSpPr txBox="1"/>
            <p:nvPr/>
          </p:nvSpPr>
          <p:spPr>
            <a:xfrm>
              <a:off x="4092905" y="4281126"/>
              <a:ext cx="890423" cy="4529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>
                  <a:solidFill>
                    <a:schemeClr val="bg1">
                      <a:lumMod val="50000"/>
                    </a:schemeClr>
                  </a:solidFill>
                </a:rPr>
                <a:t>Pinshot</a:t>
              </a:r>
              <a:endParaRPr lang="en-US" sz="8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algn="ctr"/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</a:rPr>
                <a:t>&lt;&lt;</a:t>
              </a:r>
              <a:r>
                <a:rPr lang="en-US" sz="600" dirty="0" err="1">
                  <a:solidFill>
                    <a:schemeClr val="bg1">
                      <a:lumMod val="50000"/>
                    </a:schemeClr>
                  </a:solidFill>
                </a:rPr>
                <a:t>json</a:t>
              </a:r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</a:rPr>
                <a:t>&gt;&gt;</a:t>
              </a: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1E956D25-1613-2B09-F205-078982723028}"/>
              </a:ext>
            </a:extLst>
          </p:cNvPr>
          <p:cNvGrpSpPr/>
          <p:nvPr/>
        </p:nvGrpSpPr>
        <p:grpSpPr>
          <a:xfrm>
            <a:off x="10717223" y="5817378"/>
            <a:ext cx="263702" cy="540628"/>
            <a:chOff x="10617147" y="507672"/>
            <a:chExt cx="263702" cy="540628"/>
          </a:xfrm>
        </p:grpSpPr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79DD7D0D-7228-D12C-ADAA-CAF2998469BE}"/>
                </a:ext>
              </a:extLst>
            </p:cNvPr>
            <p:cNvSpPr/>
            <p:nvPr/>
          </p:nvSpPr>
          <p:spPr>
            <a:xfrm>
              <a:off x="10699543" y="507672"/>
              <a:ext cx="112655" cy="9682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77068CA7-090F-A87F-3F71-F2267059870B}"/>
                </a:ext>
              </a:extLst>
            </p:cNvPr>
            <p:cNvCxnSpPr>
              <a:stCxn id="239" idx="0"/>
            </p:cNvCxnSpPr>
            <p:nvPr/>
          </p:nvCxnSpPr>
          <p:spPr>
            <a:xfrm flipH="1">
              <a:off x="10751847" y="507672"/>
              <a:ext cx="4024" cy="283852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4534E9BC-70A8-8E1D-3A65-BAF66F0E3278}"/>
                </a:ext>
              </a:extLst>
            </p:cNvPr>
            <p:cNvCxnSpPr>
              <a:cxnSpLocks/>
            </p:cNvCxnSpPr>
            <p:nvPr/>
          </p:nvCxnSpPr>
          <p:spPr>
            <a:xfrm>
              <a:off x="10751010" y="768428"/>
              <a:ext cx="117134" cy="279872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4D654875-FCB5-34A2-391C-703BF3E918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33187" y="768428"/>
              <a:ext cx="115812" cy="279872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DBF44FC1-83EA-E653-790B-88A5A63538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17147" y="654722"/>
              <a:ext cx="263702" cy="0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9" name="TextBox 248">
            <a:extLst>
              <a:ext uri="{FF2B5EF4-FFF2-40B4-BE49-F238E27FC236}">
                <a16:creationId xmlns:a16="http://schemas.microsoft.com/office/drawing/2014/main" id="{5877263A-E0D3-3DBD-2AC2-59D46A910CC8}"/>
              </a:ext>
            </a:extLst>
          </p:cNvPr>
          <p:cNvSpPr txBox="1"/>
          <p:nvPr/>
        </p:nvSpPr>
        <p:spPr>
          <a:xfrm>
            <a:off x="6570552" y="6358006"/>
            <a:ext cx="1156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/>
                </a:solidFill>
              </a:rPr>
              <a:t>Windows User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2C4208A7-5618-92D8-E4B0-2604394FA78C}"/>
              </a:ext>
            </a:extLst>
          </p:cNvPr>
          <p:cNvSpPr txBox="1"/>
          <p:nvPr/>
        </p:nvSpPr>
        <p:spPr>
          <a:xfrm>
            <a:off x="10278285" y="6358006"/>
            <a:ext cx="1156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Any User</a:t>
            </a:r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E2607F90-F9CB-71E0-2091-1AC884E94E61}"/>
              </a:ext>
            </a:extLst>
          </p:cNvPr>
          <p:cNvSpPr/>
          <p:nvPr/>
        </p:nvSpPr>
        <p:spPr>
          <a:xfrm>
            <a:off x="4299637" y="4188052"/>
            <a:ext cx="1575459" cy="979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dirty="0"/>
              <a:t>http://github.com/AV-Text</a:t>
            </a:r>
          </a:p>
          <a:p>
            <a:pPr algn="ctr"/>
            <a:r>
              <a:rPr lang="en-US" sz="800" dirty="0"/>
              <a:t>&lt;&lt; C++ / x64 &gt;&gt;</a:t>
            </a:r>
          </a:p>
          <a:p>
            <a:pPr algn="ctr"/>
            <a:r>
              <a:rPr lang="en-US" dirty="0"/>
              <a:t>AVX-Command</a:t>
            </a:r>
          </a:p>
          <a:p>
            <a:pPr algn="ctr"/>
            <a:r>
              <a:rPr lang="en-US" sz="800" dirty="0"/>
              <a:t>[console app]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Q4/2023</a:t>
            </a:r>
          </a:p>
        </p:txBody>
      </p:sp>
      <p:cxnSp>
        <p:nvCxnSpPr>
          <p:cNvPr id="252" name="Straight Arrow Connector 169">
            <a:extLst>
              <a:ext uri="{FF2B5EF4-FFF2-40B4-BE49-F238E27FC236}">
                <a16:creationId xmlns:a16="http://schemas.microsoft.com/office/drawing/2014/main" id="{D4704838-92EC-6C00-8CA3-A77020254C32}"/>
              </a:ext>
            </a:extLst>
          </p:cNvPr>
          <p:cNvCxnSpPr>
            <a:cxnSpLocks/>
            <a:endCxn id="154" idx="1"/>
          </p:cNvCxnSpPr>
          <p:nvPr/>
        </p:nvCxnSpPr>
        <p:spPr>
          <a:xfrm flipV="1">
            <a:off x="7267525" y="6072820"/>
            <a:ext cx="1157790" cy="1335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169">
            <a:extLst>
              <a:ext uri="{FF2B5EF4-FFF2-40B4-BE49-F238E27FC236}">
                <a16:creationId xmlns:a16="http://schemas.microsoft.com/office/drawing/2014/main" id="{51070BE7-EFE8-18E2-C82F-01C92AFAE5C9}"/>
              </a:ext>
            </a:extLst>
          </p:cNvPr>
          <p:cNvCxnSpPr>
            <a:cxnSpLocks/>
          </p:cNvCxnSpPr>
          <p:nvPr/>
        </p:nvCxnSpPr>
        <p:spPr>
          <a:xfrm flipV="1">
            <a:off x="5870569" y="3746963"/>
            <a:ext cx="479417" cy="42316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Arrow: Right 269">
            <a:extLst>
              <a:ext uri="{FF2B5EF4-FFF2-40B4-BE49-F238E27FC236}">
                <a16:creationId xmlns:a16="http://schemas.microsoft.com/office/drawing/2014/main" id="{7EEF58AA-6A5C-A039-F343-0F704CDF668F}"/>
              </a:ext>
            </a:extLst>
          </p:cNvPr>
          <p:cNvSpPr/>
          <p:nvPr/>
        </p:nvSpPr>
        <p:spPr>
          <a:xfrm>
            <a:off x="5708211" y="3129695"/>
            <a:ext cx="82583" cy="77170"/>
          </a:xfrm>
          <a:prstGeom prst="rightArrow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Arrow: Right 271">
            <a:extLst>
              <a:ext uri="{FF2B5EF4-FFF2-40B4-BE49-F238E27FC236}">
                <a16:creationId xmlns:a16="http://schemas.microsoft.com/office/drawing/2014/main" id="{90B2D8AC-EED4-956A-74FE-778B551007DB}"/>
              </a:ext>
            </a:extLst>
          </p:cNvPr>
          <p:cNvSpPr/>
          <p:nvPr/>
        </p:nvSpPr>
        <p:spPr>
          <a:xfrm>
            <a:off x="2853209" y="3022843"/>
            <a:ext cx="82583" cy="77170"/>
          </a:xfrm>
          <a:prstGeom prst="rightArrow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99900541-2FDB-91DD-78B7-FAD3497568FF}"/>
              </a:ext>
            </a:extLst>
          </p:cNvPr>
          <p:cNvSpPr/>
          <p:nvPr/>
        </p:nvSpPr>
        <p:spPr>
          <a:xfrm>
            <a:off x="8425315" y="4188052"/>
            <a:ext cx="1575459" cy="9797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&lt;&lt; </a:t>
            </a:r>
            <a:r>
              <a:rPr lang="en-US" sz="800" dirty="0" err="1"/>
              <a:t>javaScript</a:t>
            </a:r>
            <a:r>
              <a:rPr lang="en-US" sz="800" dirty="0"/>
              <a:t> &gt;&gt;</a:t>
            </a:r>
          </a:p>
          <a:p>
            <a:pPr algn="ctr"/>
            <a:r>
              <a:rPr lang="en-US" dirty="0"/>
              <a:t>AV-Word</a:t>
            </a:r>
          </a:p>
          <a:p>
            <a:pPr algn="ctr"/>
            <a:r>
              <a:rPr lang="en-US" sz="800" dirty="0"/>
              <a:t>[Microsoft Word Web </a:t>
            </a:r>
            <a:r>
              <a:rPr lang="en-US" sz="800" dirty="0" err="1"/>
              <a:t>Addin</a:t>
            </a:r>
            <a:r>
              <a:rPr lang="en-US" sz="800" dirty="0"/>
              <a:t>]</a:t>
            </a:r>
          </a:p>
          <a:p>
            <a:pPr algn="ctr"/>
            <a:r>
              <a:rPr lang="en-US" sz="800" dirty="0"/>
              <a:t>Q4/2024</a:t>
            </a:r>
          </a:p>
        </p:txBody>
      </p:sp>
      <p:cxnSp>
        <p:nvCxnSpPr>
          <p:cNvPr id="294" name="Straight Arrow Connector 293">
            <a:extLst>
              <a:ext uri="{FF2B5EF4-FFF2-40B4-BE49-F238E27FC236}">
                <a16:creationId xmlns:a16="http://schemas.microsoft.com/office/drawing/2014/main" id="{CD9160D4-3A77-A9A5-BC43-6367E03AA96D}"/>
              </a:ext>
            </a:extLst>
          </p:cNvPr>
          <p:cNvCxnSpPr>
            <a:cxnSpLocks/>
            <a:stCxn id="279" idx="0"/>
            <a:endCxn id="120" idx="2"/>
          </p:cNvCxnSpPr>
          <p:nvPr/>
        </p:nvCxnSpPr>
        <p:spPr>
          <a:xfrm flipV="1">
            <a:off x="9213045" y="3749501"/>
            <a:ext cx="0" cy="43855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Arrow Connector 169">
            <a:extLst>
              <a:ext uri="{FF2B5EF4-FFF2-40B4-BE49-F238E27FC236}">
                <a16:creationId xmlns:a16="http://schemas.microsoft.com/office/drawing/2014/main" id="{4A8B6838-9F73-82CA-FC60-66A611AC50EB}"/>
              </a:ext>
            </a:extLst>
          </p:cNvPr>
          <p:cNvCxnSpPr>
            <a:cxnSpLocks/>
            <a:endCxn id="251" idx="2"/>
          </p:cNvCxnSpPr>
          <p:nvPr/>
        </p:nvCxnSpPr>
        <p:spPr>
          <a:xfrm rot="10800000">
            <a:off x="5087368" y="5167766"/>
            <a:ext cx="1832909" cy="905054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Rectangle 326">
            <a:extLst>
              <a:ext uri="{FF2B5EF4-FFF2-40B4-BE49-F238E27FC236}">
                <a16:creationId xmlns:a16="http://schemas.microsoft.com/office/drawing/2014/main" id="{04D9D858-EA7C-6868-09AF-8AED0B543FE2}"/>
              </a:ext>
            </a:extLst>
          </p:cNvPr>
          <p:cNvSpPr/>
          <p:nvPr/>
        </p:nvSpPr>
        <p:spPr>
          <a:xfrm>
            <a:off x="8425315" y="1312395"/>
            <a:ext cx="1575459" cy="9797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&lt;&lt; C# &gt;&gt;</a:t>
            </a:r>
          </a:p>
          <a:p>
            <a:pPr algn="ctr"/>
            <a:r>
              <a:rPr lang="en-US" dirty="0"/>
              <a:t>AV-Bible-Web</a:t>
            </a:r>
          </a:p>
          <a:p>
            <a:pPr algn="ctr"/>
            <a:r>
              <a:rPr lang="en-US" sz="800" dirty="0"/>
              <a:t>[Azure Web App / </a:t>
            </a:r>
            <a:r>
              <a:rPr lang="en-US" sz="800" dirty="0" err="1"/>
              <a:t>Blazor</a:t>
            </a:r>
            <a:r>
              <a:rPr lang="en-US" sz="800" dirty="0"/>
              <a:t>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Q3/2024</a:t>
            </a:r>
          </a:p>
        </p:txBody>
      </p:sp>
      <p:cxnSp>
        <p:nvCxnSpPr>
          <p:cNvPr id="333" name="Straight Arrow Connector 169">
            <a:extLst>
              <a:ext uri="{FF2B5EF4-FFF2-40B4-BE49-F238E27FC236}">
                <a16:creationId xmlns:a16="http://schemas.microsoft.com/office/drawing/2014/main" id="{ADBDEF2A-24F6-1B05-78E3-E6CF639CDC5B}"/>
              </a:ext>
            </a:extLst>
          </p:cNvPr>
          <p:cNvCxnSpPr>
            <a:cxnSpLocks/>
            <a:stCxn id="327" idx="2"/>
            <a:endCxn id="120" idx="0"/>
          </p:cNvCxnSpPr>
          <p:nvPr/>
        </p:nvCxnSpPr>
        <p:spPr>
          <a:xfrm rot="5400000">
            <a:off x="8974206" y="2530948"/>
            <a:ext cx="477678" cy="12700"/>
          </a:xfrm>
          <a:prstGeom prst="bentConnector3">
            <a:avLst>
              <a:gd name="adj1" fmla="val 1096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Arrow Connector 343">
            <a:extLst>
              <a:ext uri="{FF2B5EF4-FFF2-40B4-BE49-F238E27FC236}">
                <a16:creationId xmlns:a16="http://schemas.microsoft.com/office/drawing/2014/main" id="{73331127-AE68-A9F9-0EC4-7768E2DACF35}"/>
              </a:ext>
            </a:extLst>
          </p:cNvPr>
          <p:cNvCxnSpPr>
            <a:cxnSpLocks/>
            <a:endCxn id="327" idx="3"/>
          </p:cNvCxnSpPr>
          <p:nvPr/>
        </p:nvCxnSpPr>
        <p:spPr>
          <a:xfrm rot="16200000" flipV="1">
            <a:off x="8466230" y="3336797"/>
            <a:ext cx="3924269" cy="855179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0AB49B59-B589-DC16-93BA-859964957C1E}"/>
              </a:ext>
            </a:extLst>
          </p:cNvPr>
          <p:cNvGrpSpPr/>
          <p:nvPr/>
        </p:nvGrpSpPr>
        <p:grpSpPr>
          <a:xfrm>
            <a:off x="4709808" y="1288744"/>
            <a:ext cx="1624915" cy="852722"/>
            <a:chOff x="6017740" y="3590179"/>
            <a:chExt cx="2398012" cy="125495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07D1EA8-1331-4DEF-74CC-8A7F2E6CA57F}"/>
                </a:ext>
              </a:extLst>
            </p:cNvPr>
            <p:cNvGrpSpPr/>
            <p:nvPr/>
          </p:nvGrpSpPr>
          <p:grpSpPr>
            <a:xfrm>
              <a:off x="6932922" y="3590179"/>
              <a:ext cx="488454" cy="707199"/>
              <a:chOff x="1272930" y="2721801"/>
              <a:chExt cx="488454" cy="707199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445FDD31-9B40-253C-FB30-3A8045A3E5E9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164A1BF9-BB9C-D736-BA90-C74EA92ACF40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Isosceles Triangle 64">
                  <a:extLst>
                    <a:ext uri="{FF2B5EF4-FFF2-40B4-BE49-F238E27FC236}">
                      <a16:creationId xmlns:a16="http://schemas.microsoft.com/office/drawing/2014/main" id="{18345CD5-19BA-F3FA-1DD2-471703EB12E8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Isosceles Triangle 65">
                  <a:extLst>
                    <a:ext uri="{FF2B5EF4-FFF2-40B4-BE49-F238E27FC236}">
                      <a16:creationId xmlns:a16="http://schemas.microsoft.com/office/drawing/2014/main" id="{25F9A2CF-7006-8545-DB52-8142477892A1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5464DA55-F6BF-2354-51AE-718125BDCFD7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95F2F1C6-3C2A-C763-D01C-2F21999DC7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01DF9C12-0584-ACF0-016F-6CF668B493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7AF6749B-9A82-3433-DCAF-DCDD50E814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45C68A0F-9B86-7361-C85E-CBA2CEE889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59369660-0B8A-6F3A-EDCD-4F754E72C1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A50A334-E00A-9F21-1DA3-F8C43E05B525}"/>
                </a:ext>
              </a:extLst>
            </p:cNvPr>
            <p:cNvSpPr txBox="1"/>
            <p:nvPr/>
          </p:nvSpPr>
          <p:spPr>
            <a:xfrm>
              <a:off x="6017740" y="4256291"/>
              <a:ext cx="2398012" cy="5888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AVX-Omega-3507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Digital-AV SDK</a:t>
              </a:r>
            </a:p>
          </p:txBody>
        </p:sp>
      </p:grp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884A0F8F-99DB-EB0E-E3E8-E1BE560854DA}"/>
              </a:ext>
            </a:extLst>
          </p:cNvPr>
          <p:cNvSpPr/>
          <p:nvPr/>
        </p:nvSpPr>
        <p:spPr>
          <a:xfrm rot="10800000">
            <a:off x="5498646" y="2939163"/>
            <a:ext cx="82583" cy="77170"/>
          </a:xfrm>
          <a:prstGeom prst="rightArrow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D80C2C8-DB3A-27E1-0E24-8A1AB42FF807}"/>
              </a:ext>
            </a:extLst>
          </p:cNvPr>
          <p:cNvSpPr txBox="1"/>
          <p:nvPr/>
        </p:nvSpPr>
        <p:spPr>
          <a:xfrm>
            <a:off x="5480461" y="2868286"/>
            <a:ext cx="9372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accent1"/>
                </a:solidFill>
              </a:rPr>
              <a:t>Quelle command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C6B30CD-F697-AD38-00B5-7978629AB47F}"/>
              </a:ext>
            </a:extLst>
          </p:cNvPr>
          <p:cNvCxnSpPr>
            <a:cxnSpLocks/>
          </p:cNvCxnSpPr>
          <p:nvPr/>
        </p:nvCxnSpPr>
        <p:spPr>
          <a:xfrm flipH="1" flipV="1">
            <a:off x="1881361" y="4672774"/>
            <a:ext cx="304694" cy="105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35">
            <a:extLst>
              <a:ext uri="{FF2B5EF4-FFF2-40B4-BE49-F238E27FC236}">
                <a16:creationId xmlns:a16="http://schemas.microsoft.com/office/drawing/2014/main" id="{D3B71E10-8CBA-BC08-23D4-1091CDB8201A}"/>
              </a:ext>
            </a:extLst>
          </p:cNvPr>
          <p:cNvCxnSpPr>
            <a:cxnSpLocks/>
            <a:stCxn id="23" idx="3"/>
            <a:endCxn id="9" idx="0"/>
          </p:cNvCxnSpPr>
          <p:nvPr/>
        </p:nvCxnSpPr>
        <p:spPr>
          <a:xfrm flipH="1">
            <a:off x="2984103" y="3277606"/>
            <a:ext cx="1819921" cy="910446"/>
          </a:xfrm>
          <a:prstGeom prst="bentConnector4">
            <a:avLst>
              <a:gd name="adj1" fmla="val 45751"/>
              <a:gd name="adj2" fmla="val 25585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8C09CDAF-8273-9ABD-5858-3FBAF3771B6B}"/>
              </a:ext>
            </a:extLst>
          </p:cNvPr>
          <p:cNvSpPr/>
          <p:nvPr/>
        </p:nvSpPr>
        <p:spPr>
          <a:xfrm>
            <a:off x="3228565" y="2787749"/>
            <a:ext cx="1575459" cy="97971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http://github.com/kwonus</a:t>
            </a:r>
          </a:p>
          <a:p>
            <a:pPr algn="ctr"/>
            <a:r>
              <a:rPr lang="en-US" sz="800" dirty="0"/>
              <a:t>&lt;&lt; C# x64 &gt;&gt;</a:t>
            </a:r>
          </a:p>
          <a:p>
            <a:pPr algn="ctr"/>
            <a:r>
              <a:rPr lang="en-US" dirty="0"/>
              <a:t>Blueprint-Blue</a:t>
            </a:r>
          </a:p>
          <a:p>
            <a:pPr algn="ctr"/>
            <a:r>
              <a:rPr lang="en-US" sz="800" dirty="0"/>
              <a:t> [dotnet 7.0 / </a:t>
            </a:r>
            <a:r>
              <a:rPr lang="en-US" sz="800" dirty="0" err="1"/>
              <a:t>FlatSharp</a:t>
            </a:r>
            <a:r>
              <a:rPr lang="en-US" sz="800" dirty="0"/>
              <a:t>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Q1/2023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0BF5D7C4-054A-5368-2A37-4E4E28CD908E}"/>
              </a:ext>
            </a:extLst>
          </p:cNvPr>
          <p:cNvGrpSpPr/>
          <p:nvPr/>
        </p:nvGrpSpPr>
        <p:grpSpPr>
          <a:xfrm>
            <a:off x="4790274" y="2197884"/>
            <a:ext cx="1396197" cy="668056"/>
            <a:chOff x="6128291" y="3590179"/>
            <a:chExt cx="2060475" cy="983182"/>
          </a:xfrm>
        </p:grpSpPr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EB1414B1-BCBA-2A0B-3663-586494C3D0A1}"/>
                </a:ext>
              </a:extLst>
            </p:cNvPr>
            <p:cNvGrpSpPr/>
            <p:nvPr/>
          </p:nvGrpSpPr>
          <p:grpSpPr>
            <a:xfrm>
              <a:off x="6932922" y="3590179"/>
              <a:ext cx="488454" cy="707199"/>
              <a:chOff x="1272930" y="2721801"/>
              <a:chExt cx="488454" cy="707199"/>
            </a:xfrm>
          </p:grpSpPr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55D1E0AF-DF30-0CDA-60C0-C8D66F1E2B02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A1B0271E-838E-CC16-0FE8-61CE508E4AD4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Isosceles Triangle 99">
                  <a:extLst>
                    <a:ext uri="{FF2B5EF4-FFF2-40B4-BE49-F238E27FC236}">
                      <a16:creationId xmlns:a16="http://schemas.microsoft.com/office/drawing/2014/main" id="{42F70908-34EA-20CD-6D5C-248B67FA6BF3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Isosceles Triangle 101">
                  <a:extLst>
                    <a:ext uri="{FF2B5EF4-FFF2-40B4-BE49-F238E27FC236}">
                      <a16:creationId xmlns:a16="http://schemas.microsoft.com/office/drawing/2014/main" id="{7A844674-834D-072E-AC36-9FD6A9F3D710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33892D1C-EF0C-D7A6-7A89-449386A5EF5B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34821ED9-2955-AD74-731D-8C538C0750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1115B24B-2DFE-982E-63C2-94E6AB28E3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>
                  <a:extLst>
                    <a:ext uri="{FF2B5EF4-FFF2-40B4-BE49-F238E27FC236}">
                      <a16:creationId xmlns:a16="http://schemas.microsoft.com/office/drawing/2014/main" id="{AA9587AC-9E06-956C-E583-C5F08AC155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id="{EA9C795C-0B90-9BDB-C927-5F76F03579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>
                  <a:extLst>
                    <a:ext uri="{FF2B5EF4-FFF2-40B4-BE49-F238E27FC236}">
                      <a16:creationId xmlns:a16="http://schemas.microsoft.com/office/drawing/2014/main" id="{6ABAF272-2A6C-726B-F091-FD5A871245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2CA5AD47-EABA-8B67-4A00-682C4A613EA9}"/>
                </a:ext>
              </a:extLst>
            </p:cNvPr>
            <p:cNvSpPr txBox="1"/>
            <p:nvPr/>
          </p:nvSpPr>
          <p:spPr>
            <a:xfrm>
              <a:off x="6128291" y="4256291"/>
              <a:ext cx="2060475" cy="3170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>
                  <a:solidFill>
                    <a:schemeClr val="bg1">
                      <a:lumMod val="50000"/>
                    </a:schemeClr>
                  </a:solidFill>
                </a:rPr>
                <a:t>NUPhone</a:t>
              </a:r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-Lexicon for AVX</a:t>
              </a:r>
            </a:p>
          </p:txBody>
        </p:sp>
      </p:grpSp>
      <p:sp>
        <p:nvSpPr>
          <p:cNvPr id="142" name="TextBox 141">
            <a:extLst>
              <a:ext uri="{FF2B5EF4-FFF2-40B4-BE49-F238E27FC236}">
                <a16:creationId xmlns:a16="http://schemas.microsoft.com/office/drawing/2014/main" id="{805B72EA-DF1E-BE10-BDEC-8997EAEFF3AE}"/>
              </a:ext>
            </a:extLst>
          </p:cNvPr>
          <p:cNvSpPr txBox="1"/>
          <p:nvPr/>
        </p:nvSpPr>
        <p:spPr>
          <a:xfrm rot="16200000">
            <a:off x="4069890" y="2527349"/>
            <a:ext cx="44834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rgbClr val="7030A0"/>
                </a:solidFill>
              </a:rPr>
              <a:t>create</a:t>
            </a:r>
            <a:endParaRPr lang="en-US" sz="1050" dirty="0">
              <a:solidFill>
                <a:srgbClr val="7030A0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65CC9764-E311-3161-C3F7-EB80DC496B4C}"/>
              </a:ext>
            </a:extLst>
          </p:cNvPr>
          <p:cNvSpPr txBox="1"/>
          <p:nvPr/>
        </p:nvSpPr>
        <p:spPr>
          <a:xfrm>
            <a:off x="3156618" y="1957345"/>
            <a:ext cx="475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sym typeface="Wingdings" panose="05000000000000000000" pitchFamily="2" charset="2"/>
              </a:rPr>
              <a:t>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65646C02-6F87-454C-9898-B856CE36A216}"/>
              </a:ext>
            </a:extLst>
          </p:cNvPr>
          <p:cNvSpPr txBox="1"/>
          <p:nvPr/>
        </p:nvSpPr>
        <p:spPr>
          <a:xfrm>
            <a:off x="7318449" y="2001375"/>
            <a:ext cx="475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sym typeface="Wingdings" panose="05000000000000000000" pitchFamily="2" charset="2"/>
              </a:rPr>
              <a:t>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A284AB2F-35EA-BC88-C3DF-ED7AF90EA35E}"/>
              </a:ext>
            </a:extLst>
          </p:cNvPr>
          <p:cNvSpPr txBox="1"/>
          <p:nvPr/>
        </p:nvSpPr>
        <p:spPr>
          <a:xfrm>
            <a:off x="4252808" y="3463358"/>
            <a:ext cx="475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sym typeface="Wingdings" panose="05000000000000000000" pitchFamily="2" charset="2"/>
              </a:rPr>
              <a:t>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7C01A188-BFDF-1018-3C40-A4901686F9A3}"/>
              </a:ext>
            </a:extLst>
          </p:cNvPr>
          <p:cNvSpPr txBox="1"/>
          <p:nvPr/>
        </p:nvSpPr>
        <p:spPr>
          <a:xfrm>
            <a:off x="3167792" y="4870477"/>
            <a:ext cx="475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sym typeface="Wingdings" panose="05000000000000000000" pitchFamily="2" charset="2"/>
              </a:rPr>
              <a:t></a:t>
            </a:r>
            <a:endParaRPr lang="en-US" dirty="0">
              <a:solidFill>
                <a:schemeClr val="accent6"/>
              </a:solidFill>
            </a:endParaRPr>
          </a:p>
        </p:txBody>
      </p:sp>
      <p:cxnSp>
        <p:nvCxnSpPr>
          <p:cNvPr id="33" name="Straight Arrow Connector 169">
            <a:extLst>
              <a:ext uri="{FF2B5EF4-FFF2-40B4-BE49-F238E27FC236}">
                <a16:creationId xmlns:a16="http://schemas.microsoft.com/office/drawing/2014/main" id="{1BD018A9-6DD0-0540-6E92-9DAB2700AAC7}"/>
              </a:ext>
            </a:extLst>
          </p:cNvPr>
          <p:cNvCxnSpPr>
            <a:cxnSpLocks/>
            <a:endCxn id="154" idx="3"/>
          </p:cNvCxnSpPr>
          <p:nvPr/>
        </p:nvCxnSpPr>
        <p:spPr>
          <a:xfrm flipH="1">
            <a:off x="10000774" y="6072820"/>
            <a:ext cx="67616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Arrow: Right 151">
            <a:extLst>
              <a:ext uri="{FF2B5EF4-FFF2-40B4-BE49-F238E27FC236}">
                <a16:creationId xmlns:a16="http://schemas.microsoft.com/office/drawing/2014/main" id="{13746A5F-C32A-DA2D-D6EB-90A3E9E6BE1F}"/>
              </a:ext>
            </a:extLst>
          </p:cNvPr>
          <p:cNvSpPr/>
          <p:nvPr/>
        </p:nvSpPr>
        <p:spPr>
          <a:xfrm>
            <a:off x="5710439" y="2560440"/>
            <a:ext cx="82583" cy="77170"/>
          </a:xfrm>
          <a:prstGeom prst="rightArrow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Arrow: Right 152">
            <a:extLst>
              <a:ext uri="{FF2B5EF4-FFF2-40B4-BE49-F238E27FC236}">
                <a16:creationId xmlns:a16="http://schemas.microsoft.com/office/drawing/2014/main" id="{D0240A4E-9805-8E69-6D3E-C4FE6883DB6B}"/>
              </a:ext>
            </a:extLst>
          </p:cNvPr>
          <p:cNvSpPr/>
          <p:nvPr/>
        </p:nvSpPr>
        <p:spPr>
          <a:xfrm>
            <a:off x="5695122" y="1649288"/>
            <a:ext cx="82583" cy="77170"/>
          </a:xfrm>
          <a:prstGeom prst="rightArrow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Arrow: Right 154">
            <a:extLst>
              <a:ext uri="{FF2B5EF4-FFF2-40B4-BE49-F238E27FC236}">
                <a16:creationId xmlns:a16="http://schemas.microsoft.com/office/drawing/2014/main" id="{35EADD59-02A6-EFDD-3877-9F012DE8DA9E}"/>
              </a:ext>
            </a:extLst>
          </p:cNvPr>
          <p:cNvSpPr/>
          <p:nvPr/>
        </p:nvSpPr>
        <p:spPr>
          <a:xfrm rot="10800000">
            <a:off x="5233884" y="1649348"/>
            <a:ext cx="82583" cy="77170"/>
          </a:xfrm>
          <a:prstGeom prst="rightArrow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Arrow: Right 156">
            <a:extLst>
              <a:ext uri="{FF2B5EF4-FFF2-40B4-BE49-F238E27FC236}">
                <a16:creationId xmlns:a16="http://schemas.microsoft.com/office/drawing/2014/main" id="{90C31612-300F-4590-7C2E-748B19D79A40}"/>
              </a:ext>
            </a:extLst>
          </p:cNvPr>
          <p:cNvSpPr/>
          <p:nvPr/>
        </p:nvSpPr>
        <p:spPr>
          <a:xfrm>
            <a:off x="1919227" y="1904574"/>
            <a:ext cx="82583" cy="77170"/>
          </a:xfrm>
          <a:prstGeom prst="rightArrow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Arrow: Right 157">
            <a:extLst>
              <a:ext uri="{FF2B5EF4-FFF2-40B4-BE49-F238E27FC236}">
                <a16:creationId xmlns:a16="http://schemas.microsoft.com/office/drawing/2014/main" id="{6A4BB092-1D77-2CA1-3522-8EA878E9F5D9}"/>
              </a:ext>
            </a:extLst>
          </p:cNvPr>
          <p:cNvSpPr/>
          <p:nvPr/>
        </p:nvSpPr>
        <p:spPr>
          <a:xfrm>
            <a:off x="1912839" y="4778202"/>
            <a:ext cx="82583" cy="77170"/>
          </a:xfrm>
          <a:prstGeom prst="rightArrow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907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2988A-7821-F459-0BAC-57A2CFDF1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900FADF-C036-DEF7-FAC9-F04D23B23DCF}"/>
              </a:ext>
            </a:extLst>
          </p:cNvPr>
          <p:cNvSpPr/>
          <p:nvPr/>
        </p:nvSpPr>
        <p:spPr>
          <a:xfrm>
            <a:off x="2683823" y="3675413"/>
            <a:ext cx="920338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Pest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C533FD1-BE88-FCD7-5D8D-238BD96132D2}"/>
              </a:ext>
            </a:extLst>
          </p:cNvPr>
          <p:cNvGrpSpPr/>
          <p:nvPr/>
        </p:nvGrpSpPr>
        <p:grpSpPr>
          <a:xfrm>
            <a:off x="1585197" y="3604160"/>
            <a:ext cx="389165" cy="795647"/>
            <a:chOff x="1238127" y="3532909"/>
            <a:chExt cx="389165" cy="795647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A6F988C-90C8-DD1C-20D9-95F5C8CAC35E}"/>
                </a:ext>
              </a:extLst>
            </p:cNvPr>
            <p:cNvSpPr/>
            <p:nvPr/>
          </p:nvSpPr>
          <p:spPr>
            <a:xfrm>
              <a:off x="1359725" y="3532909"/>
              <a:ext cx="166254" cy="1425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B0F5E9B-2A5E-0A10-D691-CA716EC9E330}"/>
                </a:ext>
              </a:extLst>
            </p:cNvPr>
            <p:cNvCxnSpPr>
              <a:stCxn id="24" idx="0"/>
            </p:cNvCxnSpPr>
            <p:nvPr/>
          </p:nvCxnSpPr>
          <p:spPr>
            <a:xfrm flipH="1">
              <a:off x="1436914" y="3532909"/>
              <a:ext cx="5938" cy="417748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5131529-017E-9737-05F1-FA1D5E678DB6}"/>
                </a:ext>
              </a:extLst>
            </p:cNvPr>
            <p:cNvCxnSpPr>
              <a:cxnSpLocks/>
            </p:cNvCxnSpPr>
            <p:nvPr/>
          </p:nvCxnSpPr>
          <p:spPr>
            <a:xfrm>
              <a:off x="1435679" y="3916666"/>
              <a:ext cx="172864" cy="41189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1084969-63E2-4908-4F1B-75A0614FED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61798" y="3916666"/>
              <a:ext cx="170912" cy="41189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7EF9AA5-298F-8C95-2196-3EF8B1B73F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38127" y="3749324"/>
              <a:ext cx="389165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148933A-5939-ACAF-74A3-DF070CBB4FD6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1974362" y="4001985"/>
            <a:ext cx="709461" cy="7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5C7E669-1A47-C4E9-DA8B-0A11407B37F5}"/>
              </a:ext>
            </a:extLst>
          </p:cNvPr>
          <p:cNvCxnSpPr>
            <a:cxnSpLocks/>
            <a:stCxn id="23" idx="3"/>
            <a:endCxn id="4" idx="1"/>
          </p:cNvCxnSpPr>
          <p:nvPr/>
        </p:nvCxnSpPr>
        <p:spPr>
          <a:xfrm flipV="1">
            <a:off x="3604161" y="4001220"/>
            <a:ext cx="688027" cy="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3B54E49-15A7-7A73-8ADB-5D0F02155497}"/>
              </a:ext>
            </a:extLst>
          </p:cNvPr>
          <p:cNvGrpSpPr/>
          <p:nvPr/>
        </p:nvGrpSpPr>
        <p:grpSpPr>
          <a:xfrm>
            <a:off x="4230298" y="3610201"/>
            <a:ext cx="658521" cy="928585"/>
            <a:chOff x="4230298" y="3615014"/>
            <a:chExt cx="658521" cy="928585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9A2D94F-2F6D-FC4C-028F-94079429FFEC}"/>
                </a:ext>
              </a:extLst>
            </p:cNvPr>
            <p:cNvGrpSpPr/>
            <p:nvPr/>
          </p:nvGrpSpPr>
          <p:grpSpPr>
            <a:xfrm>
              <a:off x="4266872" y="3615014"/>
              <a:ext cx="488454" cy="707199"/>
              <a:chOff x="1272930" y="2721801"/>
              <a:chExt cx="488454" cy="707199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1AE6247A-C12B-6B1A-D7B5-828E090023E2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59DF39BC-DD42-FA9E-D73F-A1A72193737F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Isosceles Triangle 9">
                  <a:extLst>
                    <a:ext uri="{FF2B5EF4-FFF2-40B4-BE49-F238E27FC236}">
                      <a16:creationId xmlns:a16="http://schemas.microsoft.com/office/drawing/2014/main" id="{24A103E8-1C24-96FF-07F9-60ECBA163FD6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Isosceles Triangle 10">
                  <a:extLst>
                    <a:ext uri="{FF2B5EF4-FFF2-40B4-BE49-F238E27FC236}">
                      <a16:creationId xmlns:a16="http://schemas.microsoft.com/office/drawing/2014/main" id="{68323722-54CB-BA79-A688-AFE3B4C11DA7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EECEB525-8806-D508-08B0-CA52657339A7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04F1C21C-4FCE-12FC-CFAE-4A24B12626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432B9069-1E0A-7A42-1155-FA9BF5D900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FC77D948-B463-481B-B0DC-EE1CD46DB3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8B61ECF0-F323-9C34-8868-A1C81A9FC4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ED7F0F8E-1BB5-A9E5-729A-FB4F24CB82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96BE198-2BF8-6A65-A34F-8FB7E977EBE1}"/>
                </a:ext>
              </a:extLst>
            </p:cNvPr>
            <p:cNvSpPr txBox="1"/>
            <p:nvPr/>
          </p:nvSpPr>
          <p:spPr>
            <a:xfrm>
              <a:off x="4230298" y="4297378"/>
              <a:ext cx="65852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err="1">
                  <a:solidFill>
                    <a:schemeClr val="accent1"/>
                  </a:solidFill>
                </a:rPr>
                <a:t>pinshot</a:t>
              </a:r>
              <a:endParaRPr lang="en-US" sz="10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AE6CDCC6-0D41-6219-57F8-28247FEDB3C4}"/>
              </a:ext>
            </a:extLst>
          </p:cNvPr>
          <p:cNvSpPr/>
          <p:nvPr/>
        </p:nvSpPr>
        <p:spPr>
          <a:xfrm>
            <a:off x="5362485" y="3675412"/>
            <a:ext cx="920338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Blueprint</a:t>
            </a:r>
          </a:p>
          <a:p>
            <a:pPr algn="ctr"/>
            <a:r>
              <a:rPr lang="en-US" sz="1200" dirty="0"/>
              <a:t>blue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1E050A1-3E58-660E-1E8B-B20F795F23A9}"/>
              </a:ext>
            </a:extLst>
          </p:cNvPr>
          <p:cNvGrpSpPr/>
          <p:nvPr/>
        </p:nvGrpSpPr>
        <p:grpSpPr>
          <a:xfrm>
            <a:off x="6896348" y="3610201"/>
            <a:ext cx="658521" cy="928585"/>
            <a:chOff x="6896348" y="3590179"/>
            <a:chExt cx="658521" cy="928585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EABFE813-4371-18A0-DCD8-88B745784CBB}"/>
                </a:ext>
              </a:extLst>
            </p:cNvPr>
            <p:cNvGrpSpPr/>
            <p:nvPr/>
          </p:nvGrpSpPr>
          <p:grpSpPr>
            <a:xfrm>
              <a:off x="6932922" y="3590179"/>
              <a:ext cx="488454" cy="707199"/>
              <a:chOff x="1272930" y="2721801"/>
              <a:chExt cx="488454" cy="707199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505499B6-2A01-2DB8-7A7F-1C38C59CA9F7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8D570D29-8A6E-E16B-1CC7-6C068F1D47FE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Isosceles Triangle 49">
                  <a:extLst>
                    <a:ext uri="{FF2B5EF4-FFF2-40B4-BE49-F238E27FC236}">
                      <a16:creationId xmlns:a16="http://schemas.microsoft.com/office/drawing/2014/main" id="{6D2B4E9F-CD68-A600-2557-03574685942B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Isosceles Triangle 50">
                  <a:extLst>
                    <a:ext uri="{FF2B5EF4-FFF2-40B4-BE49-F238E27FC236}">
                      <a16:creationId xmlns:a16="http://schemas.microsoft.com/office/drawing/2014/main" id="{65114D20-D4EC-0FE2-35B7-320F3883C4CE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1D9F59F2-0A3E-8C85-6338-CDF212BA9343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2C10155A-4227-7427-0D38-198020B831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2491C973-AD81-9086-B7B4-8F343A86B3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A22650F6-1C8C-B454-C420-6B8BD59A50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B73513A7-90AF-8CF9-71B4-BE93055CD1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AD73DD55-C632-4070-57B0-24FDCAB3C0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9F8EF35-8512-5D35-500D-120ACDE6A8B6}"/>
                </a:ext>
              </a:extLst>
            </p:cNvPr>
            <p:cNvSpPr txBox="1"/>
            <p:nvPr/>
          </p:nvSpPr>
          <p:spPr>
            <a:xfrm>
              <a:off x="6896348" y="4272543"/>
              <a:ext cx="65852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accent1"/>
                  </a:solidFill>
                </a:rPr>
                <a:t>blueprint</a:t>
              </a:r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238DE50-7671-BBF5-8D55-FE499FC0FE17}"/>
              </a:ext>
            </a:extLst>
          </p:cNvPr>
          <p:cNvCxnSpPr>
            <a:cxnSpLocks/>
            <a:stCxn id="40" idx="3"/>
            <a:endCxn id="49" idx="1"/>
          </p:cNvCxnSpPr>
          <p:nvPr/>
        </p:nvCxnSpPr>
        <p:spPr>
          <a:xfrm flipV="1">
            <a:off x="6282823" y="4001220"/>
            <a:ext cx="675415" cy="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6527484-6E09-6AF7-AC51-540B00507161}"/>
              </a:ext>
            </a:extLst>
          </p:cNvPr>
          <p:cNvCxnSpPr>
            <a:cxnSpLocks/>
            <a:stCxn id="4" idx="3"/>
            <a:endCxn id="40" idx="1"/>
          </p:cNvCxnSpPr>
          <p:nvPr/>
        </p:nvCxnSpPr>
        <p:spPr>
          <a:xfrm>
            <a:off x="4755326" y="4001220"/>
            <a:ext cx="607159" cy="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604C58C8-1368-7172-D821-9AE2CFEE8E27}"/>
              </a:ext>
            </a:extLst>
          </p:cNvPr>
          <p:cNvSpPr/>
          <p:nvPr/>
        </p:nvSpPr>
        <p:spPr>
          <a:xfrm>
            <a:off x="8045429" y="3674647"/>
            <a:ext cx="920338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AVX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8BC8FF2-FAD8-D1FB-BB9B-1DFF796B6C16}"/>
              </a:ext>
            </a:extLst>
          </p:cNvPr>
          <p:cNvCxnSpPr>
            <a:stCxn id="49" idx="3"/>
            <a:endCxn id="64" idx="1"/>
          </p:cNvCxnSpPr>
          <p:nvPr/>
        </p:nvCxnSpPr>
        <p:spPr>
          <a:xfrm flipV="1">
            <a:off x="7421376" y="4001219"/>
            <a:ext cx="6240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28">
            <a:extLst>
              <a:ext uri="{FF2B5EF4-FFF2-40B4-BE49-F238E27FC236}">
                <a16:creationId xmlns:a16="http://schemas.microsoft.com/office/drawing/2014/main" id="{AD8FBA56-8C48-431F-6D9C-1A41F0EAD383}"/>
              </a:ext>
            </a:extLst>
          </p:cNvPr>
          <p:cNvSpPr txBox="1"/>
          <p:nvPr/>
        </p:nvSpPr>
        <p:spPr>
          <a:xfrm>
            <a:off x="2100026" y="3801781"/>
            <a:ext cx="570230" cy="327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kern="120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Quelle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1176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B8033-5F6B-C252-74F6-8E352AD00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7D3EDF-6F33-6481-AC56-2ACFD11B8788}"/>
              </a:ext>
            </a:extLst>
          </p:cNvPr>
          <p:cNvSpPr/>
          <p:nvPr/>
        </p:nvSpPr>
        <p:spPr>
          <a:xfrm>
            <a:off x="4709064" y="3829598"/>
            <a:ext cx="623629" cy="443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Pest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61FBF62-3691-825C-3221-42388BEB6B87}"/>
              </a:ext>
            </a:extLst>
          </p:cNvPr>
          <p:cNvGrpSpPr/>
          <p:nvPr/>
        </p:nvGrpSpPr>
        <p:grpSpPr>
          <a:xfrm>
            <a:off x="3964625" y="3744372"/>
            <a:ext cx="263702" cy="540628"/>
            <a:chOff x="1238127" y="3532909"/>
            <a:chExt cx="389165" cy="795647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C574A35-202F-C023-F5E4-89B4892ABE8F}"/>
                </a:ext>
              </a:extLst>
            </p:cNvPr>
            <p:cNvSpPr/>
            <p:nvPr/>
          </p:nvSpPr>
          <p:spPr>
            <a:xfrm>
              <a:off x="1359725" y="3532909"/>
              <a:ext cx="166254" cy="1425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30AFA9F-F5B9-4DE5-E8D0-3A9F1ACD3B1B}"/>
                </a:ext>
              </a:extLst>
            </p:cNvPr>
            <p:cNvCxnSpPr>
              <a:stCxn id="40" idx="0"/>
            </p:cNvCxnSpPr>
            <p:nvPr/>
          </p:nvCxnSpPr>
          <p:spPr>
            <a:xfrm flipH="1">
              <a:off x="1436914" y="3532909"/>
              <a:ext cx="5938" cy="417748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5EB30BC-626F-26CA-4695-75557B6C4012}"/>
                </a:ext>
              </a:extLst>
            </p:cNvPr>
            <p:cNvCxnSpPr>
              <a:cxnSpLocks/>
            </p:cNvCxnSpPr>
            <p:nvPr/>
          </p:nvCxnSpPr>
          <p:spPr>
            <a:xfrm>
              <a:off x="1435679" y="3916666"/>
              <a:ext cx="172864" cy="41189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D1703C7-9739-EBC6-4465-6AEB00E407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61798" y="3916666"/>
              <a:ext cx="170912" cy="41189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5E77066-6D8C-0FA9-37E6-3E802D1C3E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38127" y="3749324"/>
              <a:ext cx="389165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A369CB5-1694-42E7-A9FD-E76635B7C2DF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4215622" y="4051498"/>
            <a:ext cx="4934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89729C7-CFD2-A513-8BDB-19898A89A2FF}"/>
              </a:ext>
            </a:extLst>
          </p:cNvPr>
          <p:cNvCxnSpPr>
            <a:cxnSpLocks/>
            <a:stCxn id="5" idx="3"/>
            <a:endCxn id="37" idx="1"/>
          </p:cNvCxnSpPr>
          <p:nvPr/>
        </p:nvCxnSpPr>
        <p:spPr>
          <a:xfrm>
            <a:off x="5332693" y="4051498"/>
            <a:ext cx="466214" cy="3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8BD4B243-4419-4DD3-B738-C70B5EB447B4}"/>
              </a:ext>
            </a:extLst>
          </p:cNvPr>
          <p:cNvGrpSpPr/>
          <p:nvPr/>
        </p:nvGrpSpPr>
        <p:grpSpPr>
          <a:xfrm>
            <a:off x="5696906" y="3789378"/>
            <a:ext cx="570324" cy="630830"/>
            <a:chOff x="4141657" y="3615014"/>
            <a:chExt cx="841671" cy="928397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344F7585-1C44-0AA3-7059-F842388B6EB7}"/>
                </a:ext>
              </a:extLst>
            </p:cNvPr>
            <p:cNvGrpSpPr/>
            <p:nvPr/>
          </p:nvGrpSpPr>
          <p:grpSpPr>
            <a:xfrm>
              <a:off x="4266872" y="3615014"/>
              <a:ext cx="488454" cy="707199"/>
              <a:chOff x="1272930" y="2721801"/>
              <a:chExt cx="488454" cy="707199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37881A89-FE0F-68BB-7836-C5B1382172B0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FCE8FD43-5BFB-8608-0585-5A77BD6B2DC7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Isosceles Triangle 37">
                  <a:extLst>
                    <a:ext uri="{FF2B5EF4-FFF2-40B4-BE49-F238E27FC236}">
                      <a16:creationId xmlns:a16="http://schemas.microsoft.com/office/drawing/2014/main" id="{2AF3B2AA-1095-11C0-A6C1-5D3013075C4C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Isosceles Triangle 38">
                  <a:extLst>
                    <a:ext uri="{FF2B5EF4-FFF2-40B4-BE49-F238E27FC236}">
                      <a16:creationId xmlns:a16="http://schemas.microsoft.com/office/drawing/2014/main" id="{29F8D906-6A23-8CA2-D0E9-94CDAAA71DB1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F4B1E49D-7224-AA81-BBE4-D24C4310D3EA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35507BC5-8B8C-A89A-0242-7F4773A15E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E355F0BE-C81E-01BE-D0A3-D098ED503A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4D654EFC-CB68-1F82-BF43-5FA28D332F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E0423980-91C4-717B-E294-C91605EF95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C3BE02FD-9B4C-55A7-95E0-3592F6FC05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A187667-0E08-EAB9-2505-148DCD30CD8A}"/>
                </a:ext>
              </a:extLst>
            </p:cNvPr>
            <p:cNvSpPr txBox="1"/>
            <p:nvPr/>
          </p:nvSpPr>
          <p:spPr>
            <a:xfrm>
              <a:off x="4141657" y="4281127"/>
              <a:ext cx="841671" cy="2622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err="1">
                  <a:solidFill>
                    <a:schemeClr val="accent1"/>
                  </a:solidFill>
                </a:rPr>
                <a:t>pinshot</a:t>
              </a:r>
              <a:endParaRPr lang="en-US" sz="8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39C62AD3-D5B8-C012-C83B-4BD679568365}"/>
              </a:ext>
            </a:extLst>
          </p:cNvPr>
          <p:cNvSpPr/>
          <p:nvPr/>
        </p:nvSpPr>
        <p:spPr>
          <a:xfrm>
            <a:off x="6524150" y="3829597"/>
            <a:ext cx="623629" cy="443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Blueprint</a:t>
            </a:r>
          </a:p>
          <a:p>
            <a:pPr algn="ctr"/>
            <a:r>
              <a:rPr lang="en-US" sz="900" dirty="0"/>
              <a:t>blue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604994A-4F78-7C4F-8A90-6243DA3EF815}"/>
              </a:ext>
            </a:extLst>
          </p:cNvPr>
          <p:cNvGrpSpPr/>
          <p:nvPr/>
        </p:nvGrpSpPr>
        <p:grpSpPr>
          <a:xfrm>
            <a:off x="7503446" y="3789378"/>
            <a:ext cx="570324" cy="630830"/>
            <a:chOff x="6807707" y="3590179"/>
            <a:chExt cx="841671" cy="928397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EB2C824-E712-6706-D4DB-4FB9261DDC6D}"/>
                </a:ext>
              </a:extLst>
            </p:cNvPr>
            <p:cNvGrpSpPr/>
            <p:nvPr/>
          </p:nvGrpSpPr>
          <p:grpSpPr>
            <a:xfrm>
              <a:off x="6932922" y="3590179"/>
              <a:ext cx="488454" cy="707199"/>
              <a:chOff x="1272930" y="2721801"/>
              <a:chExt cx="488454" cy="707199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2D08A0EA-864C-E371-7FE3-ABE718A4A6FE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DF6654EF-08C2-DF07-58D6-82BA238A64E9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Isosceles Triangle 25">
                  <a:extLst>
                    <a:ext uri="{FF2B5EF4-FFF2-40B4-BE49-F238E27FC236}">
                      <a16:creationId xmlns:a16="http://schemas.microsoft.com/office/drawing/2014/main" id="{5D349611-C3F6-F4CF-2E7B-8FC56E94DF38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Isosceles Triangle 26">
                  <a:extLst>
                    <a:ext uri="{FF2B5EF4-FFF2-40B4-BE49-F238E27FC236}">
                      <a16:creationId xmlns:a16="http://schemas.microsoft.com/office/drawing/2014/main" id="{CB81E2D1-8953-7343-B199-62516966C3E5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8FDF8C3E-08D7-7347-6E7B-10618B373D6B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EE19B58A-279F-6A6D-03D8-F40105A796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E1DB4537-1566-4620-ECF9-58901FEF49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D82D2FF4-82DC-7A84-68D9-F6F19ABCFD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2252AE74-DCA8-0A72-01CA-E9769ED3CD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B1A7E269-1D8A-9F7F-2086-D203865612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141A05D-328D-9EE7-7B5F-33E4A71FB760}"/>
                </a:ext>
              </a:extLst>
            </p:cNvPr>
            <p:cNvSpPr txBox="1"/>
            <p:nvPr/>
          </p:nvSpPr>
          <p:spPr>
            <a:xfrm>
              <a:off x="6807707" y="4256292"/>
              <a:ext cx="841671" cy="2622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solidFill>
                    <a:schemeClr val="accent1"/>
                  </a:solidFill>
                </a:rPr>
                <a:t>blueprint</a:t>
              </a:r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92DCCF2-7E42-7FA9-7CF3-C65724A5C56B}"/>
              </a:ext>
            </a:extLst>
          </p:cNvPr>
          <p:cNvCxnSpPr>
            <a:cxnSpLocks/>
            <a:stCxn id="10" idx="3"/>
            <a:endCxn id="25" idx="1"/>
          </p:cNvCxnSpPr>
          <p:nvPr/>
        </p:nvCxnSpPr>
        <p:spPr>
          <a:xfrm>
            <a:off x="7147779" y="4051497"/>
            <a:ext cx="457668" cy="3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7759404-EBF6-5B17-6976-B2760BB1A205}"/>
              </a:ext>
            </a:extLst>
          </p:cNvPr>
          <p:cNvCxnSpPr>
            <a:cxnSpLocks/>
            <a:stCxn id="37" idx="3"/>
            <a:endCxn id="10" idx="1"/>
          </p:cNvCxnSpPr>
          <p:nvPr/>
        </p:nvCxnSpPr>
        <p:spPr>
          <a:xfrm flipV="1">
            <a:off x="6112734" y="4051497"/>
            <a:ext cx="411416" cy="3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CE312B53-C61B-071A-830F-A2EB4BC238A7}"/>
              </a:ext>
            </a:extLst>
          </p:cNvPr>
          <p:cNvSpPr/>
          <p:nvPr/>
        </p:nvSpPr>
        <p:spPr>
          <a:xfrm>
            <a:off x="8342138" y="3828968"/>
            <a:ext cx="623629" cy="443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AVX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632847B-A8D9-C8E0-8529-BC939ABD79D6}"/>
              </a:ext>
            </a:extLst>
          </p:cNvPr>
          <p:cNvCxnSpPr>
            <a:stCxn id="25" idx="3"/>
            <a:endCxn id="14" idx="1"/>
          </p:cNvCxnSpPr>
          <p:nvPr/>
        </p:nvCxnSpPr>
        <p:spPr>
          <a:xfrm flipV="1">
            <a:off x="7919274" y="4050868"/>
            <a:ext cx="422864" cy="4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5314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243</Words>
  <Application>Microsoft Office PowerPoint</Application>
  <PresentationFormat>Widescreen</PresentationFormat>
  <Paragraphs>94</Paragraphs>
  <Slides>4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AVX-Search</vt:lpstr>
      <vt:lpstr>AVX-Search and related artifacts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Wonus</dc:creator>
  <cp:lastModifiedBy>Kevin Wonus</cp:lastModifiedBy>
  <cp:revision>26</cp:revision>
  <dcterms:created xsi:type="dcterms:W3CDTF">2023-02-26T04:19:59Z</dcterms:created>
  <dcterms:modified xsi:type="dcterms:W3CDTF">2023-09-04T01:16:18Z</dcterms:modified>
</cp:coreProperties>
</file>