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traight Arrow Connector 89">
            <a:extLst>
              <a:ext uri="{FF2B5EF4-FFF2-40B4-BE49-F238E27FC236}">
                <a16:creationId xmlns:a16="http://schemas.microsoft.com/office/drawing/2014/main" id="{6A78B449-673A-020E-A314-7E1EBCEA4EEB}"/>
              </a:ext>
            </a:extLst>
          </p:cNvPr>
          <p:cNvCxnSpPr>
            <a:cxnSpLocks/>
            <a:endCxn id="24" idx="6"/>
          </p:cNvCxnSpPr>
          <p:nvPr/>
        </p:nvCxnSpPr>
        <p:spPr>
          <a:xfrm rot="10800000">
            <a:off x="6730173" y="3034226"/>
            <a:ext cx="117925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AVX-Search and related artifacts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8D551-8717-1825-059F-ED1B3599B450}"/>
              </a:ext>
            </a:extLst>
          </p:cNvPr>
          <p:cNvSpPr/>
          <p:nvPr/>
        </p:nvSpPr>
        <p:spPr>
          <a:xfrm>
            <a:off x="3753739" y="129868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Rust x64 DLL &gt;&gt;</a:t>
            </a:r>
          </a:p>
          <a:p>
            <a:pPr algn="ctr"/>
            <a:r>
              <a:rPr lang="en-US" dirty="0" err="1"/>
              <a:t>Pinshot</a:t>
            </a:r>
            <a:r>
              <a:rPr lang="en-US" dirty="0"/>
              <a:t>-Blue</a:t>
            </a:r>
          </a:p>
          <a:p>
            <a:pPr algn="ctr"/>
            <a:r>
              <a:rPr lang="en-US" sz="800" dirty="0"/>
              <a:t>[formerly Pin-Shot-AVX]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65C7E-5DB0-964E-982B-7D8F0BB3AE3A}"/>
              </a:ext>
            </a:extLst>
          </p:cNvPr>
          <p:cNvSpPr/>
          <p:nvPr/>
        </p:nvSpPr>
        <p:spPr>
          <a:xfrm>
            <a:off x="1255434" y="129518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Rust SVC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Pinshot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-SVC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formerly Pin-Shot-Blue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r>
              <a:rPr lang="en-US" sz="800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FD3E7-B545-C3C5-1264-D4D25BFDF5B9}"/>
              </a:ext>
            </a:extLst>
          </p:cNvPr>
          <p:cNvGrpSpPr/>
          <p:nvPr/>
        </p:nvGrpSpPr>
        <p:grpSpPr>
          <a:xfrm>
            <a:off x="2795865" y="1523636"/>
            <a:ext cx="1015341" cy="791165"/>
            <a:chOff x="3791378" y="3615014"/>
            <a:chExt cx="1498417" cy="11643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013818-3EA7-A7DE-9525-DC927859094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EFB821-2C6C-C092-2727-A28EFDA984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4991D6-A681-8C86-D6AC-086604AC1A6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5361535-87FB-8C9C-AF37-516427EAC78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C4DE6587-2EB6-D651-C41E-B7B5383A32E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ACF2CA-EB92-B724-D92A-E500CC58311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22818D-9743-D2A6-E221-7F1A90B0F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5BD142-98F7-DC5F-03A0-EC9BC122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93C7C-89E4-1BB7-1D7A-FBA3C54A2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6DD3A5-61C3-79EE-E1EC-EFE1AC1C5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2AEC57C-C764-24F9-B626-69A8254A9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1BCB-1C06-4FAE-304A-791473E04AEB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98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Quelle</a:t>
              </a:r>
            </a:p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&lt;&lt;PEG Grammar&gt;&gt;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CDAF-8273-9ABD-5858-3FBAF3771B6B}"/>
              </a:ext>
            </a:extLst>
          </p:cNvPr>
          <p:cNvSpPr/>
          <p:nvPr/>
        </p:nvSpPr>
        <p:spPr>
          <a:xfrm>
            <a:off x="4783701" y="27877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Blueprint-Blue</a:t>
            </a:r>
          </a:p>
          <a:p>
            <a:pPr algn="ctr"/>
            <a:r>
              <a:rPr lang="en-US" sz="800" dirty="0"/>
              <a:t> [dotnet 7.0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1FD284F-4257-727B-0D98-17734D058D3C}"/>
              </a:ext>
            </a:extLst>
          </p:cNvPr>
          <p:cNvGrpSpPr/>
          <p:nvPr/>
        </p:nvGrpSpPr>
        <p:grpSpPr>
          <a:xfrm>
            <a:off x="6359160" y="2935366"/>
            <a:ext cx="371012" cy="197717"/>
            <a:chOff x="8494815" y="3989285"/>
            <a:chExt cx="371012" cy="19771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F45D3A-6370-186B-57B7-957475CE31E5}"/>
                </a:ext>
              </a:extLst>
            </p:cNvPr>
            <p:cNvSpPr/>
            <p:nvPr/>
          </p:nvSpPr>
          <p:spPr>
            <a:xfrm>
              <a:off x="8650091" y="3989285"/>
              <a:ext cx="215736" cy="197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7A7667-F85C-8891-B0A3-1DBAE0C9E57E}"/>
                </a:ext>
              </a:extLst>
            </p:cNvPr>
            <p:cNvCxnSpPr>
              <a:cxnSpLocks/>
            </p:cNvCxnSpPr>
            <p:nvPr/>
          </p:nvCxnSpPr>
          <p:spPr>
            <a:xfrm>
              <a:off x="8494815" y="4088144"/>
              <a:ext cx="155276" cy="0"/>
            </a:xfrm>
            <a:prstGeom prst="line">
              <a:avLst/>
            </a:prstGeom>
            <a:ln w="31750">
              <a:solidFill>
                <a:srgbClr val="4472C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900D59-867B-802D-533C-F6CD6E13BEE7}"/>
              </a:ext>
            </a:extLst>
          </p:cNvPr>
          <p:cNvGrpSpPr/>
          <p:nvPr/>
        </p:nvGrpSpPr>
        <p:grpSpPr>
          <a:xfrm rot="10800000">
            <a:off x="884422" y="1442797"/>
            <a:ext cx="371012" cy="197717"/>
            <a:chOff x="1325182" y="3958033"/>
            <a:chExt cx="371012" cy="197717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949669-51FB-7BBE-7B39-A062B6EA145A}"/>
                </a:ext>
              </a:extLst>
            </p:cNvPr>
            <p:cNvSpPr/>
            <p:nvPr/>
          </p:nvSpPr>
          <p:spPr>
            <a:xfrm>
              <a:off x="1480458" y="3958033"/>
              <a:ext cx="215736" cy="197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B8DF4AB-B8F0-6F1E-9276-E24845491C55}"/>
                </a:ext>
              </a:extLst>
            </p:cNvPr>
            <p:cNvCxnSpPr>
              <a:cxnSpLocks/>
            </p:cNvCxnSpPr>
            <p:nvPr/>
          </p:nvCxnSpPr>
          <p:spPr>
            <a:xfrm>
              <a:off x="1325182" y="4056892"/>
              <a:ext cx="155276" cy="0"/>
            </a:xfrm>
            <a:prstGeom prst="line">
              <a:avLst/>
            </a:prstGeom>
            <a:ln w="31750">
              <a:solidFill>
                <a:srgbClr val="4472C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B34E417-0BDE-1298-52BD-4B078A8A0842}"/>
              </a:ext>
            </a:extLst>
          </p:cNvPr>
          <p:cNvSpPr txBox="1"/>
          <p:nvPr/>
        </p:nvSpPr>
        <p:spPr>
          <a:xfrm>
            <a:off x="746374" y="1156681"/>
            <a:ext cx="525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9AB930-A90B-FAF8-72EA-2585088060F7}"/>
              </a:ext>
            </a:extLst>
          </p:cNvPr>
          <p:cNvSpPr txBox="1"/>
          <p:nvPr/>
        </p:nvSpPr>
        <p:spPr>
          <a:xfrm>
            <a:off x="6342591" y="2619792"/>
            <a:ext cx="559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accent1"/>
                </a:solidFill>
              </a:rPr>
              <a:t>gRPC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1AC7F-FA2B-FF3E-7059-5E1CB6C48715}"/>
              </a:ext>
            </a:extLst>
          </p:cNvPr>
          <p:cNvCxnSpPr>
            <a:cxnSpLocks/>
            <a:stCxn id="23" idx="1"/>
            <a:endCxn id="6" idx="2"/>
          </p:cNvCxnSpPr>
          <p:nvPr/>
        </p:nvCxnSpPr>
        <p:spPr>
          <a:xfrm rot="10800000">
            <a:off x="4541469" y="2278396"/>
            <a:ext cx="242232" cy="9992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CE58E-A610-5720-97FB-CA9FD760D132}"/>
              </a:ext>
            </a:extLst>
          </p:cNvPr>
          <p:cNvGrpSpPr/>
          <p:nvPr/>
        </p:nvGrpSpPr>
        <p:grpSpPr>
          <a:xfrm>
            <a:off x="421572" y="1735638"/>
            <a:ext cx="631295" cy="791166"/>
            <a:chOff x="4051677" y="3615014"/>
            <a:chExt cx="931651" cy="116436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F5C6C2-5B4E-0E39-DAEA-9A7FEC03042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ED88BC-BC75-E0DB-0765-573762B6FB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5529FF-C4EB-E722-5B0E-E0E88C62FE3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46537248-03C2-FAB2-30AF-C5CC45F0499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A866E19-75B2-CB4C-03FB-4F233BE105A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524C31-21D4-D10F-8AD9-34792C14819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CC126C-A912-C28B-62D9-ACE97B42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71FD7A8-12FA-C5BE-B818-DAB0892A0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00310B9-700A-34C9-BC02-A8DABD5B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FF94B8E-138F-73D0-FFBB-9AEFDAC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C1749B-0589-16F4-2F4D-7513E872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8E468E-CCD5-2C0E-5B37-CD4B4EB73D3D}"/>
                </a:ext>
              </a:extLst>
            </p:cNvPr>
            <p:cNvSpPr txBox="1"/>
            <p:nvPr/>
          </p:nvSpPr>
          <p:spPr>
            <a:xfrm>
              <a:off x="4051677" y="4281126"/>
              <a:ext cx="931651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accent1"/>
                  </a:solidFill>
                </a:rPr>
                <a:t>Pinshot</a:t>
              </a:r>
              <a:endParaRPr lang="en-US" sz="8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&lt;&lt;</a:t>
              </a:r>
              <a:r>
                <a:rPr lang="en-US" sz="800" dirty="0" err="1">
                  <a:solidFill>
                    <a:schemeClr val="accent1"/>
                  </a:solidFill>
                </a:rPr>
                <a:t>json</a:t>
              </a:r>
              <a:r>
                <a:rPr lang="en-US" sz="800" dirty="0">
                  <a:solidFill>
                    <a:schemeClr val="accent1"/>
                  </a:solidFill>
                </a:rPr>
                <a:t>&gt;&gt;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6F4F8E-84E3-EC06-3F6E-A2FE89421921}"/>
              </a:ext>
            </a:extLst>
          </p:cNvPr>
          <p:cNvGrpSpPr/>
          <p:nvPr/>
        </p:nvGrpSpPr>
        <p:grpSpPr>
          <a:xfrm>
            <a:off x="6608990" y="2217289"/>
            <a:ext cx="1004590" cy="791166"/>
            <a:chOff x="6481755" y="3590179"/>
            <a:chExt cx="1482551" cy="116436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DC14A-7CC0-AF89-0CA6-0F55FBBB987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7C09BA-5848-82F0-ECA7-92875AD6F32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3927EF-EFEC-E80B-8846-89B1DB7E431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87AC33D5-4796-2583-ACE9-C78D6E2CB88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0EC2374C-7B70-80B8-F7A0-06D141809A9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15F5A-4404-DD2F-AD52-297F4E9EB47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49B509-86F8-05E5-0A17-7B22A7158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C9D3E8F-D68C-AF98-FA7D-0EEF1DBB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96DBFF-1F37-9BF1-581E-BB05DCA4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7E2F1FB-5C45-DEEE-6F9B-F566C101F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526D284-8B5A-0646-F0C5-22CF2BEC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182FB-80E2-DCD2-486C-E55C98B07FB6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Blueprint</a:t>
              </a:r>
            </a:p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&lt;&lt;</a:t>
              </a:r>
              <a:r>
                <a:rPr lang="en-US" sz="800" dirty="0" err="1">
                  <a:solidFill>
                    <a:schemeClr val="accent1"/>
                  </a:solidFill>
                </a:rPr>
                <a:t>flatbuffers</a:t>
              </a:r>
              <a:r>
                <a:rPr lang="en-US" sz="800" dirty="0">
                  <a:solidFill>
                    <a:schemeClr val="accent1"/>
                  </a:solidFill>
                </a:rPr>
                <a:t>&gt;&gt;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EF98E4-1E7B-21B2-BC89-E0118AEB4C52}"/>
              </a:ext>
            </a:extLst>
          </p:cNvPr>
          <p:cNvSpPr txBox="1"/>
          <p:nvPr/>
        </p:nvSpPr>
        <p:spPr>
          <a:xfrm>
            <a:off x="3753739" y="2371201"/>
            <a:ext cx="77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accent1"/>
                </a:solidFill>
              </a:rPr>
              <a:t>Rust: FFI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45DCF71-B845-C199-084A-7DB93544E068}"/>
              </a:ext>
            </a:extLst>
          </p:cNvPr>
          <p:cNvSpPr txBox="1"/>
          <p:nvPr/>
        </p:nvSpPr>
        <p:spPr>
          <a:xfrm>
            <a:off x="4577907" y="2371201"/>
            <a:ext cx="1416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C#: P/Invoke [</a:t>
            </a:r>
            <a:r>
              <a:rPr lang="en-US" sz="1200" dirty="0" err="1">
                <a:solidFill>
                  <a:schemeClr val="accent1"/>
                </a:solidFill>
              </a:rPr>
              <a:t>cdecl</a:t>
            </a:r>
            <a:r>
              <a:rPr lang="en-US" sz="1200" dirty="0">
                <a:solidFill>
                  <a:schemeClr val="accent1"/>
                </a:solidFill>
              </a:rPr>
              <a:t>]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28AD874-DA63-AA14-9F28-F36BA85283DC}"/>
              </a:ext>
            </a:extLst>
          </p:cNvPr>
          <p:cNvCxnSpPr>
            <a:cxnSpLocks/>
          </p:cNvCxnSpPr>
          <p:nvPr/>
        </p:nvCxnSpPr>
        <p:spPr>
          <a:xfrm flipV="1">
            <a:off x="2268095" y="1771054"/>
            <a:ext cx="487315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F882FF-EA13-B669-1F97-B7C1543314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>
            <a:off x="3449045" y="1788538"/>
            <a:ext cx="304694" cy="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58BE3D-9381-9B92-EAFE-6DF262DDE3CD}"/>
              </a:ext>
            </a:extLst>
          </p:cNvPr>
          <p:cNvSpPr/>
          <p:nvPr/>
        </p:nvSpPr>
        <p:spPr>
          <a:xfrm>
            <a:off x="7909432" y="1329126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C++ / x64 or Win32 &gt;&gt;</a:t>
            </a:r>
          </a:p>
          <a:p>
            <a:pPr algn="ctr"/>
            <a:r>
              <a:rPr lang="en-US" dirty="0"/>
              <a:t>Digital-AV</a:t>
            </a:r>
          </a:p>
          <a:p>
            <a:pPr algn="ctr"/>
            <a:r>
              <a:rPr lang="en-US" sz="800" dirty="0"/>
              <a:t>[omega/foundations/</a:t>
            </a:r>
            <a:r>
              <a:rPr lang="en-US" sz="800" dirty="0" err="1"/>
              <a:t>cpp</a:t>
            </a:r>
            <a:r>
              <a:rPr lang="en-US" sz="800" dirty="0"/>
              <a:t>]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9CB139-D60A-6EE5-E290-96AE61C61CF8}"/>
              </a:ext>
            </a:extLst>
          </p:cNvPr>
          <p:cNvSpPr/>
          <p:nvPr/>
        </p:nvSpPr>
        <p:spPr>
          <a:xfrm>
            <a:off x="7909431" y="27672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C++ / x64 or Win32 &gt;&gt;</a:t>
            </a:r>
          </a:p>
          <a:p>
            <a:pPr algn="ctr"/>
            <a:r>
              <a:rPr lang="en-US" dirty="0"/>
              <a:t>AVX-Search</a:t>
            </a:r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</a:t>
            </a:r>
          </a:p>
        </p:txBody>
      </p:sp>
      <p:cxnSp>
        <p:nvCxnSpPr>
          <p:cNvPr id="93" name="Straight Arrow Connector 89">
            <a:extLst>
              <a:ext uri="{FF2B5EF4-FFF2-40B4-BE49-F238E27FC236}">
                <a16:creationId xmlns:a16="http://schemas.microsoft.com/office/drawing/2014/main" id="{7C18F971-3040-6ABA-D334-DEC0F5DA32DA}"/>
              </a:ext>
            </a:extLst>
          </p:cNvPr>
          <p:cNvCxnSpPr>
            <a:cxnSpLocks/>
            <a:stCxn id="107" idx="0"/>
            <a:endCxn id="89" idx="2"/>
          </p:cNvCxnSpPr>
          <p:nvPr/>
        </p:nvCxnSpPr>
        <p:spPr>
          <a:xfrm rot="16200000" flipV="1">
            <a:off x="8473160" y="3970965"/>
            <a:ext cx="44800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465D8-0ACE-80E0-6CC6-C84668003954}"/>
              </a:ext>
            </a:extLst>
          </p:cNvPr>
          <p:cNvCxnSpPr>
            <a:stCxn id="89" idx="0"/>
            <a:endCxn id="88" idx="2"/>
          </p:cNvCxnSpPr>
          <p:nvPr/>
        </p:nvCxnSpPr>
        <p:spPr>
          <a:xfrm flipV="1">
            <a:off x="8697161" y="2308840"/>
            <a:ext cx="1" cy="45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7CC54A-1510-65FA-FE8D-7F99F573EAD1}"/>
              </a:ext>
            </a:extLst>
          </p:cNvPr>
          <p:cNvSpPr/>
          <p:nvPr/>
        </p:nvSpPr>
        <p:spPr>
          <a:xfrm>
            <a:off x="7909432" y="4194968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C++ or Delphi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</a:t>
            </a:r>
            <a:r>
              <a:rPr lang="en-US" sz="800" dirty="0" err="1"/>
              <a:t>FireMonkey</a:t>
            </a:r>
            <a:r>
              <a:rPr lang="en-US" sz="800" dirty="0"/>
              <a:t> UI]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4DBD6D-BA5E-2D3A-4860-7B2C79C3474F}"/>
              </a:ext>
            </a:extLst>
          </p:cNvPr>
          <p:cNvSpPr/>
          <p:nvPr/>
        </p:nvSpPr>
        <p:spPr>
          <a:xfrm>
            <a:off x="9973146" y="2769787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AV-Word-Web</a:t>
            </a:r>
          </a:p>
          <a:p>
            <a:pPr algn="ctr"/>
            <a:r>
              <a:rPr lang="en-US" sz="800" dirty="0"/>
              <a:t>[Oat++]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C631B14-F43B-C0D2-00CB-0744219DF415}"/>
              </a:ext>
            </a:extLst>
          </p:cNvPr>
          <p:cNvGrpSpPr/>
          <p:nvPr/>
        </p:nvGrpSpPr>
        <p:grpSpPr>
          <a:xfrm>
            <a:off x="860439" y="2786572"/>
            <a:ext cx="263702" cy="540628"/>
            <a:chOff x="1238127" y="3532909"/>
            <a:chExt cx="389165" cy="795647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910D05C-2537-1CCB-8AEC-D5B8FB5F9DBA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BCBC869-4ADF-EC02-D29C-4229AEFE219B}"/>
                </a:ext>
              </a:extLst>
            </p:cNvPr>
            <p:cNvCxnSpPr>
              <a:stCxn id="126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C7CB5CE-9C26-77D0-7FC4-5C5ACF0138A9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47F2835-D59B-8D76-D37F-282EE8D8B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4AB64BA-1695-7E9B-9228-BCC61DCCE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7AD9BFC-33B5-7CF0-E73A-61516A23B974}"/>
              </a:ext>
            </a:extLst>
          </p:cNvPr>
          <p:cNvCxnSpPr>
            <a:cxnSpLocks/>
            <a:endCxn id="28" idx="0"/>
          </p:cNvCxnSpPr>
          <p:nvPr/>
        </p:nvCxnSpPr>
        <p:spPr>
          <a:xfrm flipH="1" flipV="1">
            <a:off x="992290" y="1640514"/>
            <a:ext cx="6873" cy="108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DFF43D-B442-5B76-553B-DB1510A220F2}"/>
              </a:ext>
            </a:extLst>
          </p:cNvPr>
          <p:cNvSpPr/>
          <p:nvPr/>
        </p:nvSpPr>
        <p:spPr>
          <a:xfrm>
            <a:off x="9987757" y="5582963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Microsoft Word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4BE765B-787A-FB95-BA9E-AD9AA586CBB2}"/>
              </a:ext>
            </a:extLst>
          </p:cNvPr>
          <p:cNvCxnSpPr>
            <a:cxnSpLocks/>
            <a:stCxn id="154" idx="0"/>
            <a:endCxn id="279" idx="2"/>
          </p:cNvCxnSpPr>
          <p:nvPr/>
        </p:nvCxnSpPr>
        <p:spPr>
          <a:xfrm flipH="1" flipV="1">
            <a:off x="10773575" y="5156089"/>
            <a:ext cx="1912" cy="42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89">
            <a:extLst>
              <a:ext uri="{FF2B5EF4-FFF2-40B4-BE49-F238E27FC236}">
                <a16:creationId xmlns:a16="http://schemas.microsoft.com/office/drawing/2014/main" id="{7558BCD1-2065-C2C1-A12A-DF984D759E7F}"/>
              </a:ext>
            </a:extLst>
          </p:cNvPr>
          <p:cNvCxnSpPr>
            <a:cxnSpLocks/>
          </p:cNvCxnSpPr>
          <p:nvPr/>
        </p:nvCxnSpPr>
        <p:spPr>
          <a:xfrm rot="10800000">
            <a:off x="9484890" y="3447606"/>
            <a:ext cx="488256" cy="2538"/>
          </a:xfrm>
          <a:prstGeom prst="bentConnector3">
            <a:avLst>
              <a:gd name="adj1" fmla="val 17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8558959" y="5817378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69">
            <a:extLst>
              <a:ext uri="{FF2B5EF4-FFF2-40B4-BE49-F238E27FC236}">
                <a16:creationId xmlns:a16="http://schemas.microsoft.com/office/drawing/2014/main" id="{CCA8C9DE-9E4D-995E-7A4F-766FC4C76DDA}"/>
              </a:ext>
            </a:extLst>
          </p:cNvPr>
          <p:cNvCxnSpPr>
            <a:cxnSpLocks/>
            <a:endCxn id="107" idx="2"/>
          </p:cNvCxnSpPr>
          <p:nvPr/>
        </p:nvCxnSpPr>
        <p:spPr>
          <a:xfrm rot="16200000" flipV="1">
            <a:off x="8424230" y="5447615"/>
            <a:ext cx="54586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C2C4211-A8F5-2896-7515-C882DF87AE58}"/>
              </a:ext>
            </a:extLst>
          </p:cNvPr>
          <p:cNvGrpSpPr/>
          <p:nvPr/>
        </p:nvGrpSpPr>
        <p:grpSpPr>
          <a:xfrm>
            <a:off x="6589734" y="3065548"/>
            <a:ext cx="1004590" cy="997177"/>
            <a:chOff x="6481755" y="3590179"/>
            <a:chExt cx="1482551" cy="1467551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C4FFF1AF-BACD-79BC-4B9C-3D9FDD05F6FE}"/>
                </a:ext>
              </a:extLst>
            </p:cNvPr>
            <p:cNvGrpSpPr/>
            <p:nvPr/>
          </p:nvGrpSpPr>
          <p:grpSpPr>
            <a:xfrm>
              <a:off x="6931608" y="3590179"/>
              <a:ext cx="489768" cy="1467551"/>
              <a:chOff x="1271616" y="2721801"/>
              <a:chExt cx="489768" cy="1467551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114F93F4-FD63-E30B-ED03-FD211DD0686A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D1FE1C95-AA99-2A12-0380-9772B0C8B27B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Isosceles Triangle 187">
                  <a:extLst>
                    <a:ext uri="{FF2B5EF4-FFF2-40B4-BE49-F238E27FC236}">
                      <a16:creationId xmlns:a16="http://schemas.microsoft.com/office/drawing/2014/main" id="{51A80702-88DB-E9EF-DC4C-EE53F3ECE0FF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Isosceles Triangle 188">
                  <a:extLst>
                    <a:ext uri="{FF2B5EF4-FFF2-40B4-BE49-F238E27FC236}">
                      <a16:creationId xmlns:a16="http://schemas.microsoft.com/office/drawing/2014/main" id="{35828348-2CAB-3C48-D3B5-DECAF7AB30DF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92999FE0-C930-9DBE-43A9-67E7CF7581B7}"/>
                  </a:ext>
                </a:extLst>
              </p:cNvPr>
              <p:cNvGrpSpPr/>
              <p:nvPr/>
            </p:nvGrpSpPr>
            <p:grpSpPr>
              <a:xfrm>
                <a:off x="1271616" y="3105551"/>
                <a:ext cx="426217" cy="1083801"/>
                <a:chOff x="1266576" y="3105551"/>
                <a:chExt cx="447735" cy="1083801"/>
              </a:xfrm>
            </p:grpSpPr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23F571C9-7F1D-80D2-8901-7BCC5028CE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66576" y="4189352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4E648D47-5938-7516-035B-E0DADB3200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CA7ED45F-8FAA-3F5F-E284-76B1D21342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37BF1A07-D8E2-098C-1623-5939B6C98B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1D619632-A183-A798-1058-41283F278A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11CEC84-CFD4-0440-41EF-9388CCBE700C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679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Quelle</a:t>
              </a:r>
            </a:p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user-data &lt;&lt;</a:t>
              </a:r>
              <a:r>
                <a:rPr lang="en-US" sz="800" dirty="0" err="1">
                  <a:solidFill>
                    <a:schemeClr val="accent1"/>
                  </a:solidFill>
                </a:rPr>
                <a:t>flatbuffers</a:t>
              </a:r>
              <a:r>
                <a:rPr lang="en-US" sz="800" dirty="0">
                  <a:solidFill>
                    <a:schemeClr val="accent1"/>
                  </a:solidFill>
                </a:rPr>
                <a:t>&gt;&gt;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FE2FDE-5414-9A45-E28F-17256BD5AB93}"/>
              </a:ext>
            </a:extLst>
          </p:cNvPr>
          <p:cNvGrpSpPr/>
          <p:nvPr/>
        </p:nvGrpSpPr>
        <p:grpSpPr>
          <a:xfrm>
            <a:off x="3879421" y="2619006"/>
            <a:ext cx="603359" cy="791166"/>
            <a:chOff x="4092905" y="3615014"/>
            <a:chExt cx="890423" cy="1164364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2D94C87-98B7-A28A-6AA1-FEAEE70F920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A30D00E-BB54-D577-5B20-F4D8EF76E9CB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7BE8700-4B97-ED5E-8D18-DF740823556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32B651C8-2743-35BE-2C15-B88E40E66C9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6F53A6AD-2B78-C960-2F3C-834C0CD4553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C677042-A397-1AC0-51D9-89560D14A6E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9F2121D-7ECE-3561-C839-9B5B39311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E457FB5-868A-0908-968B-D158D9EFF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835000-ED37-27C1-B535-72A263F5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C4E521F-83AD-A150-F657-86E74DE4F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FC702E-92F0-87A7-490F-C30244A1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11E5507-3F0D-B2DF-ECE7-DC764736C541}"/>
                </a:ext>
              </a:extLst>
            </p:cNvPr>
            <p:cNvSpPr txBox="1"/>
            <p:nvPr/>
          </p:nvSpPr>
          <p:spPr>
            <a:xfrm>
              <a:off x="4092905" y="4281126"/>
              <a:ext cx="890423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accent1"/>
                  </a:solidFill>
                </a:rPr>
                <a:t>Pinshot</a:t>
              </a:r>
              <a:endParaRPr lang="en-US" sz="800" dirty="0">
                <a:solidFill>
                  <a:schemeClr val="accent1"/>
                </a:solidFill>
              </a:endParaRPr>
            </a:p>
            <a:p>
              <a:r>
                <a:rPr lang="en-US" sz="800" dirty="0">
                  <a:solidFill>
                    <a:schemeClr val="accent1"/>
                  </a:solidFill>
                </a:rPr>
                <a:t>&lt;&lt;</a:t>
              </a:r>
              <a:r>
                <a:rPr lang="en-US" sz="800" dirty="0" err="1">
                  <a:solidFill>
                    <a:schemeClr val="accent1"/>
                  </a:solidFill>
                </a:rPr>
                <a:t>json</a:t>
              </a:r>
              <a:r>
                <a:rPr lang="en-US" sz="800" dirty="0">
                  <a:solidFill>
                    <a:schemeClr val="accent1"/>
                  </a:solidFill>
                </a:rPr>
                <a:t>&gt;&gt;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CE741C98-C3E7-D682-8B65-5BE8A1D6B87B}"/>
              </a:ext>
            </a:extLst>
          </p:cNvPr>
          <p:cNvGrpSpPr/>
          <p:nvPr/>
        </p:nvGrpSpPr>
        <p:grpSpPr>
          <a:xfrm>
            <a:off x="10617147" y="507672"/>
            <a:ext cx="263702" cy="540628"/>
            <a:chOff x="1238127" y="3532909"/>
            <a:chExt cx="389165" cy="795647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DD255817-DA87-F852-D890-89F5E4FF588A}"/>
              </a:ext>
            </a:extLst>
          </p:cNvPr>
          <p:cNvSpPr txBox="1"/>
          <p:nvPr/>
        </p:nvSpPr>
        <p:spPr>
          <a:xfrm>
            <a:off x="542062" y="3331135"/>
            <a:ext cx="934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Developer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8125688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Desktop User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10170654" y="22082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 User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2607F90-F9CB-71E0-2091-1AC884E94E61}"/>
              </a:ext>
            </a:extLst>
          </p:cNvPr>
          <p:cNvSpPr/>
          <p:nvPr/>
        </p:nvSpPr>
        <p:spPr>
          <a:xfrm>
            <a:off x="5854773" y="4190624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AVX-Command</a:t>
            </a:r>
          </a:p>
          <a:p>
            <a:pPr algn="ctr"/>
            <a:r>
              <a:rPr lang="en-US" sz="800" dirty="0"/>
              <a:t>[console app]</a:t>
            </a:r>
          </a:p>
        </p:txBody>
      </p:sp>
      <p:cxnSp>
        <p:nvCxnSpPr>
          <p:cNvPr id="252" name="Straight Arrow Connector 169">
            <a:extLst>
              <a:ext uri="{FF2B5EF4-FFF2-40B4-BE49-F238E27FC236}">
                <a16:creationId xmlns:a16="http://schemas.microsoft.com/office/drawing/2014/main" id="{D4704838-92EC-6C00-8CA3-A77020254C3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8822661" y="6072820"/>
            <a:ext cx="1165096" cy="1335"/>
          </a:xfrm>
          <a:prstGeom prst="bentConnector3">
            <a:avLst>
              <a:gd name="adj1" fmla="val 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69">
            <a:extLst>
              <a:ext uri="{FF2B5EF4-FFF2-40B4-BE49-F238E27FC236}">
                <a16:creationId xmlns:a16="http://schemas.microsoft.com/office/drawing/2014/main" id="{51070BE7-EFE8-18E2-C82F-01C92AFAE5C9}"/>
              </a:ext>
            </a:extLst>
          </p:cNvPr>
          <p:cNvCxnSpPr>
            <a:cxnSpLocks/>
            <a:stCxn id="251" idx="3"/>
            <a:endCxn id="89" idx="1"/>
          </p:cNvCxnSpPr>
          <p:nvPr/>
        </p:nvCxnSpPr>
        <p:spPr>
          <a:xfrm flipV="1">
            <a:off x="7430232" y="3257106"/>
            <a:ext cx="479199" cy="14233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7EEF58AA-6A5C-A039-F343-0F704CDF668F}"/>
              </a:ext>
            </a:extLst>
          </p:cNvPr>
          <p:cNvSpPr/>
          <p:nvPr/>
        </p:nvSpPr>
        <p:spPr>
          <a:xfrm>
            <a:off x="7471727" y="2849460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Arrow: Right 270">
            <a:extLst>
              <a:ext uri="{FF2B5EF4-FFF2-40B4-BE49-F238E27FC236}">
                <a16:creationId xmlns:a16="http://schemas.microsoft.com/office/drawing/2014/main" id="{38924893-120A-D880-7BB2-EAD251B1683F}"/>
              </a:ext>
            </a:extLst>
          </p:cNvPr>
          <p:cNvSpPr/>
          <p:nvPr/>
        </p:nvSpPr>
        <p:spPr>
          <a:xfrm>
            <a:off x="7296860" y="3115666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rrow: Right 271">
            <a:extLst>
              <a:ext uri="{FF2B5EF4-FFF2-40B4-BE49-F238E27FC236}">
                <a16:creationId xmlns:a16="http://schemas.microsoft.com/office/drawing/2014/main" id="{90B2D8AC-EED4-956A-74FE-778B551007DB}"/>
              </a:ext>
            </a:extLst>
          </p:cNvPr>
          <p:cNvSpPr/>
          <p:nvPr/>
        </p:nvSpPr>
        <p:spPr>
          <a:xfrm>
            <a:off x="4375965" y="300278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Arrow: Right 272">
            <a:extLst>
              <a:ext uri="{FF2B5EF4-FFF2-40B4-BE49-F238E27FC236}">
                <a16:creationId xmlns:a16="http://schemas.microsoft.com/office/drawing/2014/main" id="{BFC9A2E1-A980-46F2-1FD1-9326BB848954}"/>
              </a:ext>
            </a:extLst>
          </p:cNvPr>
          <p:cNvSpPr/>
          <p:nvPr/>
        </p:nvSpPr>
        <p:spPr>
          <a:xfrm rot="4328670">
            <a:off x="761009" y="2560970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9900541-2FDB-91DD-78B7-FAD3497568FF}"/>
              </a:ext>
            </a:extLst>
          </p:cNvPr>
          <p:cNvSpPr/>
          <p:nvPr/>
        </p:nvSpPr>
        <p:spPr>
          <a:xfrm>
            <a:off x="9985845" y="4176375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9160D4-3A77-A9A5-BC43-6367E03AA96D}"/>
              </a:ext>
            </a:extLst>
          </p:cNvPr>
          <p:cNvCxnSpPr>
            <a:cxnSpLocks/>
            <a:stCxn id="279" idx="0"/>
            <a:endCxn id="120" idx="2"/>
          </p:cNvCxnSpPr>
          <p:nvPr/>
        </p:nvCxnSpPr>
        <p:spPr>
          <a:xfrm flipH="1" flipV="1">
            <a:off x="10760876" y="3749501"/>
            <a:ext cx="12699" cy="42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169">
            <a:extLst>
              <a:ext uri="{FF2B5EF4-FFF2-40B4-BE49-F238E27FC236}">
                <a16:creationId xmlns:a16="http://schemas.microsoft.com/office/drawing/2014/main" id="{4A8B6838-9F73-82CA-FC60-66A611AC50EB}"/>
              </a:ext>
            </a:extLst>
          </p:cNvPr>
          <p:cNvCxnSpPr>
            <a:cxnSpLocks/>
            <a:endCxn id="251" idx="2"/>
          </p:cNvCxnSpPr>
          <p:nvPr/>
        </p:nvCxnSpPr>
        <p:spPr>
          <a:xfrm rot="10800000">
            <a:off x="6642504" y="5170338"/>
            <a:ext cx="1832907" cy="9024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D9D858-EA7C-6868-09AF-8AED0B543FE2}"/>
              </a:ext>
            </a:extLst>
          </p:cNvPr>
          <p:cNvSpPr/>
          <p:nvPr/>
        </p:nvSpPr>
        <p:spPr>
          <a:xfrm>
            <a:off x="9973145" y="1327441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/ win32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[Azure Web App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</p:txBody>
      </p:sp>
      <p:cxnSp>
        <p:nvCxnSpPr>
          <p:cNvPr id="333" name="Straight Arrow Connector 169">
            <a:extLst>
              <a:ext uri="{FF2B5EF4-FFF2-40B4-BE49-F238E27FC236}">
                <a16:creationId xmlns:a16="http://schemas.microsoft.com/office/drawing/2014/main" id="{ADBDEF2A-24F6-1B05-78E3-E6CF639CDC5B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84890" y="1804177"/>
            <a:ext cx="488255" cy="14398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3331127-AE68-A9F9-0EC4-7768E2DACF35}"/>
              </a:ext>
            </a:extLst>
          </p:cNvPr>
          <p:cNvCxnSpPr>
            <a:cxnSpLocks/>
            <a:endCxn id="327" idx="0"/>
          </p:cNvCxnSpPr>
          <p:nvPr/>
        </p:nvCxnSpPr>
        <p:spPr>
          <a:xfrm>
            <a:off x="10760874" y="1069957"/>
            <a:ext cx="1" cy="25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49B59-B589-DC16-93BA-859964957C1E}"/>
              </a:ext>
            </a:extLst>
          </p:cNvPr>
          <p:cNvGrpSpPr/>
          <p:nvPr/>
        </p:nvGrpSpPr>
        <p:grpSpPr>
          <a:xfrm>
            <a:off x="4463280" y="3917509"/>
            <a:ext cx="1004590" cy="791166"/>
            <a:chOff x="6481755" y="3590179"/>
            <a:chExt cx="1482551" cy="116436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7D1EA8-1331-4DEF-74CC-8A7F2E6CA57F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45FDD31-9B40-253C-FB30-3A8045A3E5E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4A1BF9-BB9C-D736-BA90-C74EA92ACF4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8345CD5-19BA-F3FA-1DD2-471703EB12E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5F9A2CF-7006-8545-DB52-8142477892A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64DA55-F6BF-2354-51AE-718125BDCFD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F2F1C6-3C2A-C763-D01C-2F21999D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1DF9C12-0584-ACF0-016F-6CF668B49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AF6749B-9A82-3433-DCAF-DCDD50E81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5C68A0F-9B86-7361-C85E-CBA2CEE88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9369660-0B8A-6F3A-EDCD-4F754E72C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0A334-E00A-9F21-1DA3-F8C43E05B525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AVX-Omega</a:t>
              </a:r>
            </a:p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&lt;&lt;binary data&gt;&gt;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FF099-41CD-3D34-A7D1-4C7DF901AB26}"/>
              </a:ext>
            </a:extLst>
          </p:cNvPr>
          <p:cNvCxnSpPr>
            <a:cxnSpLocks/>
          </p:cNvCxnSpPr>
          <p:nvPr/>
        </p:nvCxnSpPr>
        <p:spPr>
          <a:xfrm>
            <a:off x="4965176" y="3739610"/>
            <a:ext cx="0" cy="22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DB62C28-5F9B-175A-255F-5908DB92D87A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2830893" y="1785038"/>
            <a:ext cx="304325" cy="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0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683823" y="367541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Pest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585197" y="3604160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974362" y="4001985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604161" y="4001220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4230298" y="3610201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5362485" y="367541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Blueprint</a:t>
            </a:r>
          </a:p>
          <a:p>
            <a:pPr algn="ctr"/>
            <a:r>
              <a:rPr lang="en-US" sz="12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6896348" y="3610201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282823" y="4001220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755326" y="4001220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8045429" y="367464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AVX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421376" y="4001219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2100026" y="3801781"/>
            <a:ext cx="570230" cy="32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20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8033-5F6B-C252-74F6-8E352AD0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7D3EDF-6F33-6481-AC56-2ACFD11B8788}"/>
              </a:ext>
            </a:extLst>
          </p:cNvPr>
          <p:cNvSpPr/>
          <p:nvPr/>
        </p:nvSpPr>
        <p:spPr>
          <a:xfrm>
            <a:off x="4709064" y="3829598"/>
            <a:ext cx="623629" cy="4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61FBF62-3691-825C-3221-42388BEB6B87}"/>
              </a:ext>
            </a:extLst>
          </p:cNvPr>
          <p:cNvGrpSpPr/>
          <p:nvPr/>
        </p:nvGrpSpPr>
        <p:grpSpPr>
          <a:xfrm>
            <a:off x="3964625" y="3744372"/>
            <a:ext cx="263702" cy="540628"/>
            <a:chOff x="1238127" y="3532909"/>
            <a:chExt cx="389165" cy="79564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C574A35-202F-C023-F5E4-89B4892ABE8F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0AFA9F-F5B9-4DE5-E8D0-3A9F1ACD3B1B}"/>
                </a:ext>
              </a:extLst>
            </p:cNvPr>
            <p:cNvCxnSpPr>
              <a:stCxn id="40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EB30BC-626F-26CA-4695-75557B6C4012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1703C7-9739-EBC6-4465-6AEB00E407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E77066-6D8C-0FA9-37E6-3E802D1C3E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369CB5-1694-42E7-A9FD-E76635B7C2D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215622" y="4051498"/>
            <a:ext cx="493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9729C7-CFD2-A513-8BDB-19898A89A2FF}"/>
              </a:ext>
            </a:extLst>
          </p:cNvPr>
          <p:cNvCxnSpPr>
            <a:cxnSpLocks/>
            <a:stCxn id="5" idx="3"/>
            <a:endCxn id="37" idx="1"/>
          </p:cNvCxnSpPr>
          <p:nvPr/>
        </p:nvCxnSpPr>
        <p:spPr>
          <a:xfrm>
            <a:off x="5332693" y="4051498"/>
            <a:ext cx="466214" cy="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8BD4B243-4419-4DD3-B738-C70B5EB447B4}"/>
              </a:ext>
            </a:extLst>
          </p:cNvPr>
          <p:cNvGrpSpPr/>
          <p:nvPr/>
        </p:nvGrpSpPr>
        <p:grpSpPr>
          <a:xfrm>
            <a:off x="5696906" y="3789378"/>
            <a:ext cx="570324" cy="630830"/>
            <a:chOff x="4141657" y="3615014"/>
            <a:chExt cx="841671" cy="92839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4F7585-1C44-0AA3-7059-F842388B6EB7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7881A89-FE0F-68BB-7836-C5B1382172B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FCE8FD43-5BFB-8608-0585-5A77BD6B2DC7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Isosceles Triangle 37">
                  <a:extLst>
                    <a:ext uri="{FF2B5EF4-FFF2-40B4-BE49-F238E27FC236}">
                      <a16:creationId xmlns:a16="http://schemas.microsoft.com/office/drawing/2014/main" id="{2AF3B2AA-1095-11C0-A6C1-5D3013075C4C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29F8D906-6A23-8CA2-D0E9-94CDAAA71DB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4B1E49D-7224-AA81-BBE4-D24C4310D3EA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5507BC5-8B8C-A89A-0242-7F4773A15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E355F0BE-C81E-01BE-D0A3-D098ED503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D654EFC-CB68-1F82-BF43-5FA28D332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0423980-91C4-717B-E294-C91605EF9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C3BE02FD-9B4C-55A7-95E0-3592F6FC05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187667-0E08-EAB9-2505-148DCD30CD8A}"/>
                </a:ext>
              </a:extLst>
            </p:cNvPr>
            <p:cNvSpPr txBox="1"/>
            <p:nvPr/>
          </p:nvSpPr>
          <p:spPr>
            <a:xfrm>
              <a:off x="4141657" y="4281127"/>
              <a:ext cx="841671" cy="262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accent1"/>
                  </a:solidFill>
                </a:rPr>
                <a:t>pinshot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9C62AD3-D5B8-C012-C83B-4BD679568365}"/>
              </a:ext>
            </a:extLst>
          </p:cNvPr>
          <p:cNvSpPr/>
          <p:nvPr/>
        </p:nvSpPr>
        <p:spPr>
          <a:xfrm>
            <a:off x="6524150" y="3829597"/>
            <a:ext cx="623629" cy="4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Blueprint</a:t>
            </a:r>
          </a:p>
          <a:p>
            <a:pPr algn="ctr"/>
            <a:r>
              <a:rPr lang="en-US" sz="900" dirty="0"/>
              <a:t>blue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04994A-4F78-7C4F-8A90-6243DA3EF815}"/>
              </a:ext>
            </a:extLst>
          </p:cNvPr>
          <p:cNvGrpSpPr/>
          <p:nvPr/>
        </p:nvGrpSpPr>
        <p:grpSpPr>
          <a:xfrm>
            <a:off x="7503446" y="3789378"/>
            <a:ext cx="570324" cy="630830"/>
            <a:chOff x="6807707" y="3590179"/>
            <a:chExt cx="841671" cy="92839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B2C824-E712-6706-D4DB-4FB9261DDC6D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D08A0EA-864C-E371-7FE3-ABE718A4A6FE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F6654EF-08C2-DF07-58D6-82BA238A64E9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sosceles Triangle 25">
                  <a:extLst>
                    <a:ext uri="{FF2B5EF4-FFF2-40B4-BE49-F238E27FC236}">
                      <a16:creationId xmlns:a16="http://schemas.microsoft.com/office/drawing/2014/main" id="{5D349611-C3F6-F4CF-2E7B-8FC56E94DF3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Isosceles Triangle 26">
                  <a:extLst>
                    <a:ext uri="{FF2B5EF4-FFF2-40B4-BE49-F238E27FC236}">
                      <a16:creationId xmlns:a16="http://schemas.microsoft.com/office/drawing/2014/main" id="{CB81E2D1-8953-7343-B199-62516966C3E5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FDF8C3E-08D7-7347-6E7B-10618B373D6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E19B58A-279F-6A6D-03D8-F40105A796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1DB4537-1566-4620-ECF9-58901FEF49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82D2FF4-82DC-7A84-68D9-F6F19ABCFD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252AE74-DCA8-0A72-01CA-E9769ED3CD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B1A7E269-1D8A-9F7F-2086-D20386561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41A05D-328D-9EE7-7B5F-33E4A71FB760}"/>
                </a:ext>
              </a:extLst>
            </p:cNvPr>
            <p:cNvSpPr txBox="1"/>
            <p:nvPr/>
          </p:nvSpPr>
          <p:spPr>
            <a:xfrm>
              <a:off x="6807707" y="4256292"/>
              <a:ext cx="841671" cy="262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2DCCF2-7E42-7FA9-7CF3-C65724A5C56B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7147779" y="4051497"/>
            <a:ext cx="457668" cy="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759404-EBF6-5B17-6976-B2760BB1A205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 flipV="1">
            <a:off x="6112734" y="4051497"/>
            <a:ext cx="411416" cy="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312B53-C61B-071A-830F-A2EB4BC238A7}"/>
              </a:ext>
            </a:extLst>
          </p:cNvPr>
          <p:cNvSpPr/>
          <p:nvPr/>
        </p:nvSpPr>
        <p:spPr>
          <a:xfrm>
            <a:off x="8342138" y="3828968"/>
            <a:ext cx="623629" cy="4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32847B-A8D9-C8E0-8529-BC939ABD79D6}"/>
              </a:ext>
            </a:extLst>
          </p:cNvPr>
          <p:cNvCxnSpPr>
            <a:stCxn id="25" idx="3"/>
            <a:endCxn id="14" idx="1"/>
          </p:cNvCxnSpPr>
          <p:nvPr/>
        </p:nvCxnSpPr>
        <p:spPr>
          <a:xfrm flipV="1">
            <a:off x="7919274" y="4050868"/>
            <a:ext cx="422864" cy="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31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189</Words>
  <Application>Microsoft Office PowerPoint</Application>
  <PresentationFormat>Widescreen</PresentationFormat>
  <Paragraphs>66</Paragraphs>
  <Slides>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AVX-Search</vt:lpstr>
      <vt:lpstr>AVX-Search and related artifacts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3</cp:revision>
  <dcterms:created xsi:type="dcterms:W3CDTF">2023-02-26T04:19:59Z</dcterms:created>
  <dcterms:modified xsi:type="dcterms:W3CDTF">2023-04-29T18:50:14Z</dcterms:modified>
</cp:coreProperties>
</file>