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63" r:id="rId4"/>
    <p:sldId id="278" r:id="rId5"/>
    <p:sldId id="264" r:id="rId6"/>
    <p:sldId id="277" r:id="rId7"/>
    <p:sldId id="258" r:id="rId8"/>
    <p:sldId id="265" r:id="rId9"/>
    <p:sldId id="259" r:id="rId10"/>
    <p:sldId id="266" r:id="rId11"/>
    <p:sldId id="267" r:id="rId12"/>
    <p:sldId id="260" r:id="rId13"/>
    <p:sldId id="268" r:id="rId14"/>
    <p:sldId id="270" r:id="rId15"/>
    <p:sldId id="271" r:id="rId16"/>
    <p:sldId id="272" r:id="rId17"/>
    <p:sldId id="261" r:id="rId18"/>
    <p:sldId id="276" r:id="rId19"/>
    <p:sldId id="262" r:id="rId20"/>
    <p:sldId id="27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909C"/>
    <a:srgbClr val="C6DAFC"/>
    <a:srgbClr val="FFC000"/>
    <a:srgbClr val="92D050"/>
    <a:srgbClr val="004D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889" autoAdjust="0"/>
  </p:normalViewPr>
  <p:slideViewPr>
    <p:cSldViewPr snapToGrid="0">
      <p:cViewPr varScale="1">
        <p:scale>
          <a:sx n="77" d="100"/>
          <a:sy n="77" d="100"/>
        </p:scale>
        <p:origin x="54" y="960"/>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customschemas.google.com/relationships/presentationmetadata" Target="metadata"/><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32789F-2BF5-472E-B230-0891E9A29A58}" type="doc">
      <dgm:prSet loTypeId="urn:microsoft.com/office/officeart/2005/8/layout/pyramid3" loCatId="pyramid" qsTypeId="urn:microsoft.com/office/officeart/2005/8/quickstyle/simple1" qsCatId="simple" csTypeId="urn:microsoft.com/office/officeart/2005/8/colors/colorful3" csCatId="colorful" phldr="1"/>
      <dgm:spPr/>
    </dgm:pt>
    <dgm:pt modelId="{65515D8F-045B-4BF0-B175-88ED7D83BAEC}">
      <dgm:prSet phldrT="[Texte]"/>
      <dgm:spPr>
        <a:gradFill flip="none" rotWithShape="1">
          <a:gsLst>
            <a:gs pos="0">
              <a:schemeClr val="accent4">
                <a:lumMod val="40000"/>
                <a:lumOff val="60000"/>
              </a:schemeClr>
            </a:gs>
            <a:gs pos="0">
              <a:schemeClr val="accent1">
                <a:lumMod val="30000"/>
                <a:lumOff val="70000"/>
              </a:schemeClr>
            </a:gs>
          </a:gsLst>
          <a:lin ang="5400000" scaled="1"/>
          <a:tileRect/>
        </a:gradFill>
      </dgm:spPr>
      <dgm:t>
        <a:bodyPr/>
        <a:lstStyle/>
        <a:p>
          <a:r>
            <a:rPr lang="fr-FR" dirty="0"/>
            <a:t>ERP | Liaison | Web</a:t>
          </a:r>
        </a:p>
      </dgm:t>
    </dgm:pt>
    <dgm:pt modelId="{E6206165-9C4E-4B79-82CE-C17A8E47B135}" type="parTrans" cxnId="{C8A99318-0009-408C-A4CF-4D708A974D78}">
      <dgm:prSet/>
      <dgm:spPr/>
      <dgm:t>
        <a:bodyPr/>
        <a:lstStyle/>
        <a:p>
          <a:endParaRPr lang="fr-FR"/>
        </a:p>
      </dgm:t>
    </dgm:pt>
    <dgm:pt modelId="{F9FF4939-7A99-45AF-B8BA-6804328BC1A2}" type="sibTrans" cxnId="{C8A99318-0009-408C-A4CF-4D708A974D78}">
      <dgm:prSet/>
      <dgm:spPr/>
      <dgm:t>
        <a:bodyPr/>
        <a:lstStyle/>
        <a:p>
          <a:endParaRPr lang="fr-FR"/>
        </a:p>
      </dgm:t>
    </dgm:pt>
    <dgm:pt modelId="{7775341C-D327-4D1F-A2DD-B475A009F0BC}">
      <dgm:prSet phldrT="[Texte]"/>
      <dgm:spPr>
        <a:gradFill rotWithShape="0">
          <a:gsLst>
            <a:gs pos="10000">
              <a:srgbClr val="FFC000"/>
            </a:gs>
            <a:gs pos="0">
              <a:srgbClr val="C6DAFC"/>
            </a:gs>
          </a:gsLst>
          <a:lin ang="5400000" scaled="1"/>
        </a:gradFill>
      </dgm:spPr>
      <dgm:t>
        <a:bodyPr/>
        <a:lstStyle/>
        <a:p>
          <a:r>
            <a:rPr lang="fr-FR" dirty="0"/>
            <a:t>Fusion &amp; Nettoyage</a:t>
          </a:r>
        </a:p>
      </dgm:t>
    </dgm:pt>
    <dgm:pt modelId="{9E88D852-C37F-45DE-AD2C-2F3C615F7157}" type="parTrans" cxnId="{C378784B-37C1-4800-92A2-A80B0954794E}">
      <dgm:prSet/>
      <dgm:spPr/>
      <dgm:t>
        <a:bodyPr/>
        <a:lstStyle/>
        <a:p>
          <a:endParaRPr lang="fr-FR"/>
        </a:p>
      </dgm:t>
    </dgm:pt>
    <dgm:pt modelId="{3188BF13-2F8B-4EE5-A87F-4B97D3F46055}" type="sibTrans" cxnId="{C378784B-37C1-4800-92A2-A80B0954794E}">
      <dgm:prSet/>
      <dgm:spPr/>
      <dgm:t>
        <a:bodyPr/>
        <a:lstStyle/>
        <a:p>
          <a:endParaRPr lang="fr-FR"/>
        </a:p>
      </dgm:t>
    </dgm:pt>
    <dgm:pt modelId="{85592AC6-51E3-4221-8CD8-8EDAE0F35A31}">
      <dgm:prSet phldrT="[Texte]"/>
      <dgm:spPr>
        <a:gradFill rotWithShape="0">
          <a:gsLst>
            <a:gs pos="0">
              <a:srgbClr val="FFC000"/>
            </a:gs>
            <a:gs pos="9000">
              <a:srgbClr val="ACD5A6"/>
            </a:gs>
          </a:gsLst>
          <a:lin ang="5400000" scaled="1"/>
        </a:gradFill>
      </dgm:spPr>
      <dgm:t>
        <a:bodyPr/>
        <a:lstStyle/>
        <a:p>
          <a:r>
            <a:rPr lang="fr-FR" dirty="0"/>
            <a:t>Merge</a:t>
          </a:r>
        </a:p>
      </dgm:t>
    </dgm:pt>
    <dgm:pt modelId="{D0E37B1D-0B84-4455-AF93-3A9E238F719C}" type="parTrans" cxnId="{8B851BB4-D86E-4E98-8740-614571FA8594}">
      <dgm:prSet/>
      <dgm:spPr/>
      <dgm:t>
        <a:bodyPr/>
        <a:lstStyle/>
        <a:p>
          <a:endParaRPr lang="fr-FR"/>
        </a:p>
      </dgm:t>
    </dgm:pt>
    <dgm:pt modelId="{0DDF9FA8-EB93-421D-B99A-7974F4AE5DCE}" type="sibTrans" cxnId="{8B851BB4-D86E-4E98-8740-614571FA8594}">
      <dgm:prSet/>
      <dgm:spPr/>
      <dgm:t>
        <a:bodyPr/>
        <a:lstStyle/>
        <a:p>
          <a:endParaRPr lang="fr-FR"/>
        </a:p>
      </dgm:t>
    </dgm:pt>
    <dgm:pt modelId="{FB0009FC-C780-44AF-A8F8-78B8FDA36CDB}" type="pres">
      <dgm:prSet presAssocID="{3B32789F-2BF5-472E-B230-0891E9A29A58}" presName="Name0" presStyleCnt="0">
        <dgm:presLayoutVars>
          <dgm:dir/>
          <dgm:animLvl val="lvl"/>
          <dgm:resizeHandles val="exact"/>
        </dgm:presLayoutVars>
      </dgm:prSet>
      <dgm:spPr/>
    </dgm:pt>
    <dgm:pt modelId="{889B2B93-D5D8-4951-A9AD-C31B287083C6}" type="pres">
      <dgm:prSet presAssocID="{65515D8F-045B-4BF0-B175-88ED7D83BAEC}" presName="Name8" presStyleCnt="0"/>
      <dgm:spPr/>
    </dgm:pt>
    <dgm:pt modelId="{18066D63-5166-498A-B892-36A32F21F560}" type="pres">
      <dgm:prSet presAssocID="{65515D8F-045B-4BF0-B175-88ED7D83BAEC}" presName="level" presStyleLbl="node1" presStyleIdx="0" presStyleCnt="3">
        <dgm:presLayoutVars>
          <dgm:chMax val="1"/>
          <dgm:bulletEnabled val="1"/>
        </dgm:presLayoutVars>
      </dgm:prSet>
      <dgm:spPr/>
    </dgm:pt>
    <dgm:pt modelId="{9F23E0FF-69FD-462B-BC0A-C8B35A2480A0}" type="pres">
      <dgm:prSet presAssocID="{65515D8F-045B-4BF0-B175-88ED7D83BAEC}" presName="levelTx" presStyleLbl="revTx" presStyleIdx="0" presStyleCnt="0">
        <dgm:presLayoutVars>
          <dgm:chMax val="1"/>
          <dgm:bulletEnabled val="1"/>
        </dgm:presLayoutVars>
      </dgm:prSet>
      <dgm:spPr/>
    </dgm:pt>
    <dgm:pt modelId="{B504B208-59E9-4ED1-AFBE-00785CC21F1A}" type="pres">
      <dgm:prSet presAssocID="{7775341C-D327-4D1F-A2DD-B475A009F0BC}" presName="Name8" presStyleCnt="0"/>
      <dgm:spPr/>
    </dgm:pt>
    <dgm:pt modelId="{851E3A52-C891-4C5B-8A7D-A08D835536E2}" type="pres">
      <dgm:prSet presAssocID="{7775341C-D327-4D1F-A2DD-B475A009F0BC}" presName="level" presStyleLbl="node1" presStyleIdx="1" presStyleCnt="3">
        <dgm:presLayoutVars>
          <dgm:chMax val="1"/>
          <dgm:bulletEnabled val="1"/>
        </dgm:presLayoutVars>
      </dgm:prSet>
      <dgm:spPr/>
    </dgm:pt>
    <dgm:pt modelId="{10D6CCBE-18C3-4BEA-BA71-0C5E5D4BE295}" type="pres">
      <dgm:prSet presAssocID="{7775341C-D327-4D1F-A2DD-B475A009F0BC}" presName="levelTx" presStyleLbl="revTx" presStyleIdx="0" presStyleCnt="0">
        <dgm:presLayoutVars>
          <dgm:chMax val="1"/>
          <dgm:bulletEnabled val="1"/>
        </dgm:presLayoutVars>
      </dgm:prSet>
      <dgm:spPr/>
    </dgm:pt>
    <dgm:pt modelId="{27E73A63-0F96-49CB-AD72-3891A8F9C428}" type="pres">
      <dgm:prSet presAssocID="{85592AC6-51E3-4221-8CD8-8EDAE0F35A31}" presName="Name8" presStyleCnt="0"/>
      <dgm:spPr/>
    </dgm:pt>
    <dgm:pt modelId="{AFCE2BEE-E87A-4530-8CE6-DACEDFFD89D0}" type="pres">
      <dgm:prSet presAssocID="{85592AC6-51E3-4221-8CD8-8EDAE0F35A31}" presName="level" presStyleLbl="node1" presStyleIdx="2" presStyleCnt="3">
        <dgm:presLayoutVars>
          <dgm:chMax val="1"/>
          <dgm:bulletEnabled val="1"/>
        </dgm:presLayoutVars>
      </dgm:prSet>
      <dgm:spPr/>
    </dgm:pt>
    <dgm:pt modelId="{7D14172B-8927-4454-A400-152497DBBF76}" type="pres">
      <dgm:prSet presAssocID="{85592AC6-51E3-4221-8CD8-8EDAE0F35A31}" presName="levelTx" presStyleLbl="revTx" presStyleIdx="0" presStyleCnt="0">
        <dgm:presLayoutVars>
          <dgm:chMax val="1"/>
          <dgm:bulletEnabled val="1"/>
        </dgm:presLayoutVars>
      </dgm:prSet>
      <dgm:spPr/>
    </dgm:pt>
  </dgm:ptLst>
  <dgm:cxnLst>
    <dgm:cxn modelId="{C8A99318-0009-408C-A4CF-4D708A974D78}" srcId="{3B32789F-2BF5-472E-B230-0891E9A29A58}" destId="{65515D8F-045B-4BF0-B175-88ED7D83BAEC}" srcOrd="0" destOrd="0" parTransId="{E6206165-9C4E-4B79-82CE-C17A8E47B135}" sibTransId="{F9FF4939-7A99-45AF-B8BA-6804328BC1A2}"/>
    <dgm:cxn modelId="{C378784B-37C1-4800-92A2-A80B0954794E}" srcId="{3B32789F-2BF5-472E-B230-0891E9A29A58}" destId="{7775341C-D327-4D1F-A2DD-B475A009F0BC}" srcOrd="1" destOrd="0" parTransId="{9E88D852-C37F-45DE-AD2C-2F3C615F7157}" sibTransId="{3188BF13-2F8B-4EE5-A87F-4B97D3F46055}"/>
    <dgm:cxn modelId="{41C72B6C-F9C9-4457-86E6-6F594913359C}" type="presOf" srcId="{85592AC6-51E3-4221-8CD8-8EDAE0F35A31}" destId="{AFCE2BEE-E87A-4530-8CE6-DACEDFFD89D0}" srcOrd="0" destOrd="0" presId="urn:microsoft.com/office/officeart/2005/8/layout/pyramid3"/>
    <dgm:cxn modelId="{05822558-4BA8-4EA3-BB56-648CC18780F4}" type="presOf" srcId="{7775341C-D327-4D1F-A2DD-B475A009F0BC}" destId="{851E3A52-C891-4C5B-8A7D-A08D835536E2}" srcOrd="0" destOrd="0" presId="urn:microsoft.com/office/officeart/2005/8/layout/pyramid3"/>
    <dgm:cxn modelId="{5E813B78-5165-4F86-A71E-192D08C6F474}" type="presOf" srcId="{3B32789F-2BF5-472E-B230-0891E9A29A58}" destId="{FB0009FC-C780-44AF-A8F8-78B8FDA36CDB}" srcOrd="0" destOrd="0" presId="urn:microsoft.com/office/officeart/2005/8/layout/pyramid3"/>
    <dgm:cxn modelId="{9DD55779-6578-46F3-94F3-A1C5E5FF6176}" type="presOf" srcId="{65515D8F-045B-4BF0-B175-88ED7D83BAEC}" destId="{18066D63-5166-498A-B892-36A32F21F560}" srcOrd="0" destOrd="0" presId="urn:microsoft.com/office/officeart/2005/8/layout/pyramid3"/>
    <dgm:cxn modelId="{8B851BB4-D86E-4E98-8740-614571FA8594}" srcId="{3B32789F-2BF5-472E-B230-0891E9A29A58}" destId="{85592AC6-51E3-4221-8CD8-8EDAE0F35A31}" srcOrd="2" destOrd="0" parTransId="{D0E37B1D-0B84-4455-AF93-3A9E238F719C}" sibTransId="{0DDF9FA8-EB93-421D-B99A-7974F4AE5DCE}"/>
    <dgm:cxn modelId="{9A05ECB9-C154-4401-9ACE-CF3B941FB5D7}" type="presOf" srcId="{85592AC6-51E3-4221-8CD8-8EDAE0F35A31}" destId="{7D14172B-8927-4454-A400-152497DBBF76}" srcOrd="1" destOrd="0" presId="urn:microsoft.com/office/officeart/2005/8/layout/pyramid3"/>
    <dgm:cxn modelId="{20BBDEDC-0C8C-4356-AAF8-1E93F0198AFA}" type="presOf" srcId="{65515D8F-045B-4BF0-B175-88ED7D83BAEC}" destId="{9F23E0FF-69FD-462B-BC0A-C8B35A2480A0}" srcOrd="1" destOrd="0" presId="urn:microsoft.com/office/officeart/2005/8/layout/pyramid3"/>
    <dgm:cxn modelId="{D70F4AE2-95CC-4790-A403-CC2B289203B2}" type="presOf" srcId="{7775341C-D327-4D1F-A2DD-B475A009F0BC}" destId="{10D6CCBE-18C3-4BEA-BA71-0C5E5D4BE295}" srcOrd="1" destOrd="0" presId="urn:microsoft.com/office/officeart/2005/8/layout/pyramid3"/>
    <dgm:cxn modelId="{2BB01B24-A39B-4CB2-BC69-3F904B9787B3}" type="presParOf" srcId="{FB0009FC-C780-44AF-A8F8-78B8FDA36CDB}" destId="{889B2B93-D5D8-4951-A9AD-C31B287083C6}" srcOrd="0" destOrd="0" presId="urn:microsoft.com/office/officeart/2005/8/layout/pyramid3"/>
    <dgm:cxn modelId="{8218D421-E18D-47AC-BE68-E7B72CBE03DF}" type="presParOf" srcId="{889B2B93-D5D8-4951-A9AD-C31B287083C6}" destId="{18066D63-5166-498A-B892-36A32F21F560}" srcOrd="0" destOrd="0" presId="urn:microsoft.com/office/officeart/2005/8/layout/pyramid3"/>
    <dgm:cxn modelId="{7152D867-55A9-4E21-875D-A5091A216683}" type="presParOf" srcId="{889B2B93-D5D8-4951-A9AD-C31B287083C6}" destId="{9F23E0FF-69FD-462B-BC0A-C8B35A2480A0}" srcOrd="1" destOrd="0" presId="urn:microsoft.com/office/officeart/2005/8/layout/pyramid3"/>
    <dgm:cxn modelId="{A5711413-017E-4A75-AA68-C81DF7866206}" type="presParOf" srcId="{FB0009FC-C780-44AF-A8F8-78B8FDA36CDB}" destId="{B504B208-59E9-4ED1-AFBE-00785CC21F1A}" srcOrd="1" destOrd="0" presId="urn:microsoft.com/office/officeart/2005/8/layout/pyramid3"/>
    <dgm:cxn modelId="{280E8C5B-9D73-42A5-9EB2-B240559A5A38}" type="presParOf" srcId="{B504B208-59E9-4ED1-AFBE-00785CC21F1A}" destId="{851E3A52-C891-4C5B-8A7D-A08D835536E2}" srcOrd="0" destOrd="0" presId="urn:microsoft.com/office/officeart/2005/8/layout/pyramid3"/>
    <dgm:cxn modelId="{661B7586-6B3E-4839-8808-89900A231CC3}" type="presParOf" srcId="{B504B208-59E9-4ED1-AFBE-00785CC21F1A}" destId="{10D6CCBE-18C3-4BEA-BA71-0C5E5D4BE295}" srcOrd="1" destOrd="0" presId="urn:microsoft.com/office/officeart/2005/8/layout/pyramid3"/>
    <dgm:cxn modelId="{A822DDFA-2663-4970-B9EE-F739A929C2BE}" type="presParOf" srcId="{FB0009FC-C780-44AF-A8F8-78B8FDA36CDB}" destId="{27E73A63-0F96-49CB-AD72-3891A8F9C428}" srcOrd="2" destOrd="0" presId="urn:microsoft.com/office/officeart/2005/8/layout/pyramid3"/>
    <dgm:cxn modelId="{FC41C422-7F0C-4D82-8D86-53A445201416}" type="presParOf" srcId="{27E73A63-0F96-49CB-AD72-3891A8F9C428}" destId="{AFCE2BEE-E87A-4530-8CE6-DACEDFFD89D0}" srcOrd="0" destOrd="0" presId="urn:microsoft.com/office/officeart/2005/8/layout/pyramid3"/>
    <dgm:cxn modelId="{4EB50F90-B986-4747-8F5D-C6DBEDC2F8DD}" type="presParOf" srcId="{27E73A63-0F96-49CB-AD72-3891A8F9C428}" destId="{7D14172B-8927-4454-A400-152497DBBF76}"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2DEB468-CADD-4CAB-B1B1-5DB4990735D9}"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fr-FR"/>
        </a:p>
      </dgm:t>
    </dgm:pt>
    <dgm:pt modelId="{2D677754-B071-4135-8730-023DF24B50BA}">
      <dgm:prSet phldrT="[Texte]"/>
      <dgm:spPr/>
      <dgm:t>
        <a:bodyPr/>
        <a:lstStyle/>
        <a:p>
          <a:r>
            <a:rPr lang="fr-FR" dirty="0"/>
            <a:t>61%</a:t>
          </a:r>
        </a:p>
      </dgm:t>
    </dgm:pt>
    <dgm:pt modelId="{B7EDAA80-0E2F-4195-B98D-8C9C39868511}" type="parTrans" cxnId="{1D561125-5320-4F59-9A31-5C483F0EF66B}">
      <dgm:prSet/>
      <dgm:spPr/>
      <dgm:t>
        <a:bodyPr/>
        <a:lstStyle/>
        <a:p>
          <a:endParaRPr lang="fr-FR"/>
        </a:p>
      </dgm:t>
    </dgm:pt>
    <dgm:pt modelId="{F0AAF98D-863B-4BCF-835B-F9A6EFCB0EB6}" type="sibTrans" cxnId="{1D561125-5320-4F59-9A31-5C483F0EF66B}">
      <dgm:prSet/>
      <dgm:spPr/>
      <dgm:t>
        <a:bodyPr/>
        <a:lstStyle/>
        <a:p>
          <a:endParaRPr lang="fr-FR"/>
        </a:p>
      </dgm:t>
    </dgm:pt>
    <dgm:pt modelId="{8FD6DF38-4C87-4552-89B2-EDAE3433E276}">
      <dgm:prSet phldrT="[Texte]"/>
      <dgm:spPr/>
      <dgm:t>
        <a:bodyPr/>
        <a:lstStyle/>
        <a:p>
          <a:r>
            <a:rPr lang="fr-FR" dirty="0"/>
            <a:t>39%</a:t>
          </a:r>
        </a:p>
      </dgm:t>
    </dgm:pt>
    <dgm:pt modelId="{8578D9B1-3197-4CF8-A3B9-4DD26D14EE14}" type="parTrans" cxnId="{20FA2580-C1F2-4D23-B789-ACA0E0530421}">
      <dgm:prSet/>
      <dgm:spPr/>
      <dgm:t>
        <a:bodyPr/>
        <a:lstStyle/>
        <a:p>
          <a:endParaRPr lang="fr-FR"/>
        </a:p>
      </dgm:t>
    </dgm:pt>
    <dgm:pt modelId="{85DD26BD-6D64-457C-8E70-960531A5B8ED}" type="sibTrans" cxnId="{20FA2580-C1F2-4D23-B789-ACA0E0530421}">
      <dgm:prSet/>
      <dgm:spPr/>
      <dgm:t>
        <a:bodyPr/>
        <a:lstStyle/>
        <a:p>
          <a:endParaRPr lang="fr-FR"/>
        </a:p>
      </dgm:t>
    </dgm:pt>
    <dgm:pt modelId="{8A72F664-D212-4EB5-8B26-61EE7780C89B}" type="pres">
      <dgm:prSet presAssocID="{92DEB468-CADD-4CAB-B1B1-5DB4990735D9}" presName="compositeShape" presStyleCnt="0">
        <dgm:presLayoutVars>
          <dgm:chMax val="2"/>
          <dgm:dir/>
          <dgm:resizeHandles val="exact"/>
        </dgm:presLayoutVars>
      </dgm:prSet>
      <dgm:spPr/>
    </dgm:pt>
    <dgm:pt modelId="{3D21DD38-A4F7-434D-B788-D08223C8660A}" type="pres">
      <dgm:prSet presAssocID="{92DEB468-CADD-4CAB-B1B1-5DB4990735D9}" presName="divider" presStyleLbl="fgShp" presStyleIdx="0" presStyleCnt="1"/>
      <dgm:spPr>
        <a:solidFill>
          <a:srgbClr val="78909C"/>
        </a:solidFill>
      </dgm:spPr>
    </dgm:pt>
    <dgm:pt modelId="{96855F06-FC8C-4FD9-B761-6E8366920D69}" type="pres">
      <dgm:prSet presAssocID="{2D677754-B071-4135-8730-023DF24B50BA}" presName="downArrow" presStyleLbl="node1" presStyleIdx="0" presStyleCnt="2" custScaleY="120675"/>
      <dgm:spPr>
        <a:solidFill>
          <a:schemeClr val="accent4">
            <a:lumMod val="75000"/>
          </a:schemeClr>
        </a:solidFill>
      </dgm:spPr>
    </dgm:pt>
    <dgm:pt modelId="{A6EE786C-27F0-40CC-B9FC-AF295502694C}" type="pres">
      <dgm:prSet presAssocID="{2D677754-B071-4135-8730-023DF24B50BA}" presName="downArrowText" presStyleLbl="revTx" presStyleIdx="0" presStyleCnt="2">
        <dgm:presLayoutVars>
          <dgm:bulletEnabled val="1"/>
        </dgm:presLayoutVars>
      </dgm:prSet>
      <dgm:spPr/>
    </dgm:pt>
    <dgm:pt modelId="{1E7B15FA-31BB-4EF1-B31F-C1F69E8CE2EE}" type="pres">
      <dgm:prSet presAssocID="{8FD6DF38-4C87-4552-89B2-EDAE3433E276}" presName="upArrow" presStyleLbl="node1" presStyleIdx="1" presStyleCnt="2" custScaleY="120590"/>
      <dgm:spPr>
        <a:solidFill>
          <a:srgbClr val="00B050"/>
        </a:solidFill>
      </dgm:spPr>
    </dgm:pt>
    <dgm:pt modelId="{E4CFA43C-D664-4F71-A43E-C38FDEB1759B}" type="pres">
      <dgm:prSet presAssocID="{8FD6DF38-4C87-4552-89B2-EDAE3433E276}" presName="upArrowText" presStyleLbl="revTx" presStyleIdx="1" presStyleCnt="2">
        <dgm:presLayoutVars>
          <dgm:bulletEnabled val="1"/>
        </dgm:presLayoutVars>
      </dgm:prSet>
      <dgm:spPr/>
    </dgm:pt>
  </dgm:ptLst>
  <dgm:cxnLst>
    <dgm:cxn modelId="{1D561125-5320-4F59-9A31-5C483F0EF66B}" srcId="{92DEB468-CADD-4CAB-B1B1-5DB4990735D9}" destId="{2D677754-B071-4135-8730-023DF24B50BA}" srcOrd="0" destOrd="0" parTransId="{B7EDAA80-0E2F-4195-B98D-8C9C39868511}" sibTransId="{F0AAF98D-863B-4BCF-835B-F9A6EFCB0EB6}"/>
    <dgm:cxn modelId="{6E4E0662-13F9-4181-90CE-BDDD2568054A}" type="presOf" srcId="{2D677754-B071-4135-8730-023DF24B50BA}" destId="{A6EE786C-27F0-40CC-B9FC-AF295502694C}" srcOrd="0" destOrd="0" presId="urn:microsoft.com/office/officeart/2005/8/layout/arrow3"/>
    <dgm:cxn modelId="{26ACBA49-0067-4558-9B0D-F91AA2DF2FD5}" type="presOf" srcId="{8FD6DF38-4C87-4552-89B2-EDAE3433E276}" destId="{E4CFA43C-D664-4F71-A43E-C38FDEB1759B}" srcOrd="0" destOrd="0" presId="urn:microsoft.com/office/officeart/2005/8/layout/arrow3"/>
    <dgm:cxn modelId="{20FA2580-C1F2-4D23-B789-ACA0E0530421}" srcId="{92DEB468-CADD-4CAB-B1B1-5DB4990735D9}" destId="{8FD6DF38-4C87-4552-89B2-EDAE3433E276}" srcOrd="1" destOrd="0" parTransId="{8578D9B1-3197-4CF8-A3B9-4DD26D14EE14}" sibTransId="{85DD26BD-6D64-457C-8E70-960531A5B8ED}"/>
    <dgm:cxn modelId="{8FF541D0-E1CA-4A43-B57F-E984EE32B322}" type="presOf" srcId="{92DEB468-CADD-4CAB-B1B1-5DB4990735D9}" destId="{8A72F664-D212-4EB5-8B26-61EE7780C89B}" srcOrd="0" destOrd="0" presId="urn:microsoft.com/office/officeart/2005/8/layout/arrow3"/>
    <dgm:cxn modelId="{B35C607A-D77F-4E5C-963B-1E6DC73CCECD}" type="presParOf" srcId="{8A72F664-D212-4EB5-8B26-61EE7780C89B}" destId="{3D21DD38-A4F7-434D-B788-D08223C8660A}" srcOrd="0" destOrd="0" presId="urn:microsoft.com/office/officeart/2005/8/layout/arrow3"/>
    <dgm:cxn modelId="{039E70B7-F997-4393-89C2-348E23871068}" type="presParOf" srcId="{8A72F664-D212-4EB5-8B26-61EE7780C89B}" destId="{96855F06-FC8C-4FD9-B761-6E8366920D69}" srcOrd="1" destOrd="0" presId="urn:microsoft.com/office/officeart/2005/8/layout/arrow3"/>
    <dgm:cxn modelId="{8950AFB2-3973-412B-A0C3-DDF8C2392266}" type="presParOf" srcId="{8A72F664-D212-4EB5-8B26-61EE7780C89B}" destId="{A6EE786C-27F0-40CC-B9FC-AF295502694C}" srcOrd="2" destOrd="0" presId="urn:microsoft.com/office/officeart/2005/8/layout/arrow3"/>
    <dgm:cxn modelId="{B9BD6A84-725B-4093-848E-F106E7D59CC2}" type="presParOf" srcId="{8A72F664-D212-4EB5-8B26-61EE7780C89B}" destId="{1E7B15FA-31BB-4EF1-B31F-C1F69E8CE2EE}" srcOrd="3" destOrd="0" presId="urn:microsoft.com/office/officeart/2005/8/layout/arrow3"/>
    <dgm:cxn modelId="{E75C7BC2-908A-494B-BE8C-300C3938EFB4}" type="presParOf" srcId="{8A72F664-D212-4EB5-8B26-61EE7780C89B}" destId="{E4CFA43C-D664-4F71-A43E-C38FDEB1759B}"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66D63-5166-498A-B892-36A32F21F560}">
      <dsp:nvSpPr>
        <dsp:cNvPr id="0" name=""/>
        <dsp:cNvSpPr/>
      </dsp:nvSpPr>
      <dsp:spPr>
        <a:xfrm rot="10800000">
          <a:off x="0" y="0"/>
          <a:ext cx="2930770" cy="864819"/>
        </a:xfrm>
        <a:prstGeom prst="trapezoid">
          <a:avLst>
            <a:gd name="adj" fmla="val 56481"/>
          </a:avLst>
        </a:prstGeom>
        <a:gradFill flip="none" rotWithShape="1">
          <a:gsLst>
            <a:gs pos="0">
              <a:schemeClr val="accent4">
                <a:lumMod val="40000"/>
                <a:lumOff val="60000"/>
              </a:schemeClr>
            </a:gs>
            <a:gs pos="0">
              <a:schemeClr val="accent1">
                <a:lumMod val="30000"/>
                <a:lumOff val="70000"/>
              </a:schemeClr>
            </a:gs>
          </a:gsLst>
          <a:lin ang="5400000" scaled="1"/>
          <a:tileRect/>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ERP | Liaison | Web</a:t>
          </a:r>
        </a:p>
      </dsp:txBody>
      <dsp:txXfrm rot="-10800000">
        <a:off x="512884" y="0"/>
        <a:ext cx="1905000" cy="864819"/>
      </dsp:txXfrm>
    </dsp:sp>
    <dsp:sp modelId="{851E3A52-C891-4C5B-8A7D-A08D835536E2}">
      <dsp:nvSpPr>
        <dsp:cNvPr id="0" name=""/>
        <dsp:cNvSpPr/>
      </dsp:nvSpPr>
      <dsp:spPr>
        <a:xfrm rot="10800000">
          <a:off x="488461" y="864819"/>
          <a:ext cx="1953846" cy="864819"/>
        </a:xfrm>
        <a:prstGeom prst="trapezoid">
          <a:avLst>
            <a:gd name="adj" fmla="val 56481"/>
          </a:avLst>
        </a:prstGeom>
        <a:gradFill rotWithShape="0">
          <a:gsLst>
            <a:gs pos="10000">
              <a:srgbClr val="FFC000"/>
            </a:gs>
            <a:gs pos="0">
              <a:srgbClr val="C6DAFC"/>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Fusion &amp; Nettoyage</a:t>
          </a:r>
        </a:p>
      </dsp:txBody>
      <dsp:txXfrm rot="-10800000">
        <a:off x="830384" y="864819"/>
        <a:ext cx="1270000" cy="864819"/>
      </dsp:txXfrm>
    </dsp:sp>
    <dsp:sp modelId="{AFCE2BEE-E87A-4530-8CE6-DACEDFFD89D0}">
      <dsp:nvSpPr>
        <dsp:cNvPr id="0" name=""/>
        <dsp:cNvSpPr/>
      </dsp:nvSpPr>
      <dsp:spPr>
        <a:xfrm rot="10800000">
          <a:off x="976923" y="1729638"/>
          <a:ext cx="976923" cy="864819"/>
        </a:xfrm>
        <a:prstGeom prst="trapezoid">
          <a:avLst>
            <a:gd name="adj" fmla="val 56481"/>
          </a:avLst>
        </a:prstGeom>
        <a:gradFill rotWithShape="0">
          <a:gsLst>
            <a:gs pos="0">
              <a:srgbClr val="FFC000"/>
            </a:gs>
            <a:gs pos="9000">
              <a:srgbClr val="ACD5A6"/>
            </a:gs>
          </a:gsLst>
          <a:lin ang="5400000" scaled="1"/>
        </a:gra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fr-FR" sz="2100" kern="1200" dirty="0"/>
            <a:t>Merge</a:t>
          </a:r>
        </a:p>
      </dsp:txBody>
      <dsp:txXfrm rot="-10800000">
        <a:off x="976923" y="1729638"/>
        <a:ext cx="976923" cy="8648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1DD38-A4F7-434D-B788-D08223C8660A}">
      <dsp:nvSpPr>
        <dsp:cNvPr id="0" name=""/>
        <dsp:cNvSpPr/>
      </dsp:nvSpPr>
      <dsp:spPr>
        <a:xfrm rot="21300000">
          <a:off x="10816" y="1227638"/>
          <a:ext cx="3503105" cy="401158"/>
        </a:xfrm>
        <a:prstGeom prst="mathMinus">
          <a:avLst/>
        </a:prstGeom>
        <a:solidFill>
          <a:srgbClr val="78909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6855F06-FC8C-4FD9-B761-6E8366920D69}">
      <dsp:nvSpPr>
        <dsp:cNvPr id="0" name=""/>
        <dsp:cNvSpPr/>
      </dsp:nvSpPr>
      <dsp:spPr>
        <a:xfrm>
          <a:off x="422968" y="24708"/>
          <a:ext cx="1057421" cy="1378801"/>
        </a:xfrm>
        <a:prstGeom prst="downArrow">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EE786C-27F0-40CC-B9FC-AF295502694C}">
      <dsp:nvSpPr>
        <dsp:cNvPr id="0" name=""/>
        <dsp:cNvSpPr/>
      </dsp:nvSpPr>
      <dsp:spPr>
        <a:xfrm>
          <a:off x="1868111" y="0"/>
          <a:ext cx="1127916" cy="119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fr-FR" sz="2800" kern="1200" dirty="0"/>
            <a:t>61%</a:t>
          </a:r>
        </a:p>
      </dsp:txBody>
      <dsp:txXfrm>
        <a:off x="1868111" y="0"/>
        <a:ext cx="1127916" cy="1199702"/>
      </dsp:txXfrm>
    </dsp:sp>
    <dsp:sp modelId="{1E7B15FA-31BB-4EF1-B31F-C1F69E8CE2EE}">
      <dsp:nvSpPr>
        <dsp:cNvPr id="0" name=""/>
        <dsp:cNvSpPr/>
      </dsp:nvSpPr>
      <dsp:spPr>
        <a:xfrm>
          <a:off x="2044348" y="1453411"/>
          <a:ext cx="1057421" cy="1377829"/>
        </a:xfrm>
        <a:prstGeom prst="upArrow">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FA43C-D664-4F71-A43E-C38FDEB1759B}">
      <dsp:nvSpPr>
        <dsp:cNvPr id="0" name=""/>
        <dsp:cNvSpPr/>
      </dsp:nvSpPr>
      <dsp:spPr>
        <a:xfrm>
          <a:off x="528710" y="1656732"/>
          <a:ext cx="1127916" cy="1199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fr-FR" sz="2800" kern="1200" dirty="0"/>
            <a:t>39%</a:t>
          </a:r>
        </a:p>
      </dsp:txBody>
      <dsp:txXfrm>
        <a:off x="528710" y="1656732"/>
        <a:ext cx="1127916" cy="119970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Mission : Analyser et fiabiliser les données pour améliorer la gestion des stocks</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Objectif final : Aider à la prise de décision avec des données consolidées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E7F323D9-5739-CD24-1DCE-D2540F73D9B0}"/>
            </a:ext>
          </a:extLst>
        </p:cNvPr>
        <p:cNvGrpSpPr/>
        <p:nvPr/>
      </p:nvGrpSpPr>
      <p:grpSpPr>
        <a:xfrm>
          <a:off x="0" y="0"/>
          <a:ext cx="0" cy="0"/>
          <a:chOff x="0" y="0"/>
          <a:chExt cx="0" cy="0"/>
        </a:xfrm>
      </p:grpSpPr>
      <p:sp>
        <p:nvSpPr>
          <p:cNvPr id="76" name="Google Shape;76;p6:notes">
            <a:extLst>
              <a:ext uri="{FF2B5EF4-FFF2-40B4-BE49-F238E27FC236}">
                <a16:creationId xmlns:a16="http://schemas.microsoft.com/office/drawing/2014/main" id="{9ECD5B55-3BA4-5792-09A3-17702F487F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a:extLst>
              <a:ext uri="{FF2B5EF4-FFF2-40B4-BE49-F238E27FC236}">
                <a16:creationId xmlns:a16="http://schemas.microsoft.com/office/drawing/2014/main" id="{F54ECEDB-0224-580C-C8B7-13B8EB25C97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953982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70CA2746-8FC4-4042-017E-98B7B38059EE}"/>
            </a:ext>
          </a:extLst>
        </p:cNvPr>
        <p:cNvGrpSpPr/>
        <p:nvPr/>
      </p:nvGrpSpPr>
      <p:grpSpPr>
        <a:xfrm>
          <a:off x="0" y="0"/>
          <a:ext cx="0" cy="0"/>
          <a:chOff x="0" y="0"/>
          <a:chExt cx="0" cy="0"/>
        </a:xfrm>
      </p:grpSpPr>
      <p:sp>
        <p:nvSpPr>
          <p:cNvPr id="76" name="Google Shape;76;p6:notes">
            <a:extLst>
              <a:ext uri="{FF2B5EF4-FFF2-40B4-BE49-F238E27FC236}">
                <a16:creationId xmlns:a16="http://schemas.microsoft.com/office/drawing/2014/main" id="{EF596EB9-2838-69D7-B766-E1EE2915B1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a:extLst>
              <a:ext uri="{FF2B5EF4-FFF2-40B4-BE49-F238E27FC236}">
                <a16:creationId xmlns:a16="http://schemas.microsoft.com/office/drawing/2014/main" id="{BABE3934-0694-DCE4-72A1-772F8437D6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76942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46F5BBCB-D353-7E25-996A-6E4899CB5B2E}"/>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6A2CB990-D6FA-CED0-378C-6CB4E9D6B3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1D5291E8-6D0C-9429-E0C2-3F40D67F6A1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4156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40089306-963C-FCB8-F0AB-E0EBFE6FAAA1}"/>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7EC4896F-FF01-EC05-E388-1198365ABF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18193FC6-A298-9F4F-ED8B-108B55DCB3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Nous avons analysé la répartition des stocks et observé une immobilisation financière critique sur certains produits, nécessitant une action urgente.</a:t>
            </a:r>
            <a:br>
              <a:rPr lang="fr-FR" dirty="0"/>
            </a:br>
            <a:r>
              <a:rPr lang="fr-FR" dirty="0"/>
              <a:t>Selon une étude de 2015, le taux de rotation moyen est de </a:t>
            </a:r>
            <a:r>
              <a:rPr lang="fr-FR" b="1" dirty="0"/>
              <a:t>94 jours </a:t>
            </a:r>
            <a:r>
              <a:rPr lang="fr-FR" dirty="0"/>
              <a:t>soit </a:t>
            </a:r>
            <a:r>
              <a:rPr lang="fr-FR" b="1" dirty="0"/>
              <a:t>3,8 rotations par an</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035966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26B5022-6E1A-A2FA-6BAB-A37E7D5C215B}"/>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198AF65F-6758-9AAE-72AF-5E95156FD4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05069541-C144-7698-BDCA-9261CCAED0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2852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E731080D-34B2-FF60-E7A0-0886F8D55F50}"/>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B919B934-84E3-3890-857C-2E73A7A5FB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6E3C4F8F-A82D-77CC-1A5A-16D6E5D8DD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Certains produits affichent une marge négative, ce qui génère des pertes. Une stratégie tarifaire plus adaptée est recommandée</a:t>
            </a:r>
          </a:p>
          <a:p>
            <a:pPr marL="0" lvl="0" indent="0" algn="l" rtl="0">
              <a:lnSpc>
                <a:spcPct val="100000"/>
              </a:lnSpc>
              <a:spcBef>
                <a:spcPts val="0"/>
              </a:spcBef>
              <a:spcAft>
                <a:spcPts val="0"/>
              </a:spcAft>
              <a:buSzPts val="1100"/>
              <a:buNone/>
            </a:pPr>
            <a:r>
              <a:rPr lang="fr-FR" dirty="0"/>
              <a:t>Les best Practice montre que le taux de marge oscille entre 40% pour le haut de gamme et 50%</a:t>
            </a:r>
            <a:endParaRPr dirty="0"/>
          </a:p>
        </p:txBody>
      </p:sp>
    </p:spTree>
    <p:extLst>
      <p:ext uri="{BB962C8B-B14F-4D97-AF65-F5344CB8AC3E}">
        <p14:creationId xmlns:p14="http://schemas.microsoft.com/office/powerpoint/2010/main" val="725701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Nous avons observé une corrélation entre les prix et les ventes, ce qui suggère qu’un ajustement tarifaire peut impacter positivement les performances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8897412C-D9CD-558F-1A26-31DDC2243CCE}"/>
            </a:ext>
          </a:extLst>
        </p:cNvPr>
        <p:cNvGrpSpPr/>
        <p:nvPr/>
      </p:nvGrpSpPr>
      <p:grpSpPr>
        <a:xfrm>
          <a:off x="0" y="0"/>
          <a:ext cx="0" cy="0"/>
          <a:chOff x="0" y="0"/>
          <a:chExt cx="0" cy="0"/>
        </a:xfrm>
      </p:grpSpPr>
      <p:sp>
        <p:nvSpPr>
          <p:cNvPr id="92" name="Google Shape;92;g13f9e8f1567_0_0:notes">
            <a:extLst>
              <a:ext uri="{FF2B5EF4-FFF2-40B4-BE49-F238E27FC236}">
                <a16:creationId xmlns:a16="http://schemas.microsoft.com/office/drawing/2014/main" id="{76A9A458-677B-6F3F-BE04-B602FF76DD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a:extLst>
              <a:ext uri="{FF2B5EF4-FFF2-40B4-BE49-F238E27FC236}">
                <a16:creationId xmlns:a16="http://schemas.microsoft.com/office/drawing/2014/main" id="{EFE7450B-8622-DC57-AB4C-AACDBA2A9DE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Voici </a:t>
            </a:r>
            <a:r>
              <a:rPr lang="fr-FR" b="1" dirty="0"/>
              <a:t>les actions recommandées </a:t>
            </a:r>
            <a:r>
              <a:rPr lang="fr-FR" dirty="0"/>
              <a:t>sur le court, moyen et long terme </a:t>
            </a:r>
            <a:r>
              <a:rPr lang="fr-FR" b="1" dirty="0"/>
              <a:t>pour optimiser les ventes et la gestion des </a:t>
            </a:r>
            <a:r>
              <a:rPr lang="fr-FR" b="1"/>
              <a:t>stocks</a:t>
            </a:r>
            <a:r>
              <a:rPr lang="fr-FR"/>
              <a:t>.</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En conclusion, cette analyse nous permet d’optimiser la </a:t>
            </a:r>
            <a:r>
              <a:rPr lang="fr-FR" b="1" dirty="0"/>
              <a:t>gestion des stocks et d’améliorer la rentabilité </a:t>
            </a:r>
            <a:r>
              <a:rPr lang="fr-FR" dirty="0"/>
              <a:t>globale de </a:t>
            </a:r>
            <a:r>
              <a:rPr lang="fr-FR" dirty="0" err="1"/>
              <a:t>Bottleneck</a:t>
            </a:r>
            <a:r>
              <a:rPr lang="fr-FR" dirty="0"/>
              <a:t>.</a:t>
            </a:r>
            <a:endParaRPr dirty="0"/>
          </a:p>
        </p:txBody>
      </p:sp>
    </p:spTree>
    <p:extLst>
      <p:ext uri="{BB962C8B-B14F-4D97-AF65-F5344CB8AC3E}">
        <p14:creationId xmlns:p14="http://schemas.microsoft.com/office/powerpoint/2010/main" val="3586721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f9e8f1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3f9e8f156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Ce projet m’a permis d’améliorer mes compétences en nettoyage et analyse des données, avec des défis à surmonter, notamment sur les jointures.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Notre but est de transformer ces données brutes en informations fiables et actionnables pour améliorer la gestion des stocks et optimiser la rentabilité.</a:t>
            </a:r>
          </a:p>
          <a:p>
            <a:pPr marL="0" lvl="0" indent="0" algn="l" rtl="0">
              <a:lnSpc>
                <a:spcPct val="100000"/>
              </a:lnSpc>
              <a:spcBef>
                <a:spcPts val="0"/>
              </a:spcBef>
              <a:spcAft>
                <a:spcPts val="0"/>
              </a:spcAft>
              <a:buSzPts val="1100"/>
              <a:buNone/>
            </a:pPr>
            <a:r>
              <a:rPr lang="fr-FR" dirty="0"/>
              <a:t>Les données proviennent de trois sources principales : ERP, Web et une table de liaison. L’objectif était de les fusionner pour obtenir un </a:t>
            </a:r>
            <a:r>
              <a:rPr lang="fr-FR" dirty="0" err="1"/>
              <a:t>dataset</a:t>
            </a:r>
            <a:r>
              <a:rPr lang="fr-FR" dirty="0"/>
              <a:t> unique et exploitable.</a:t>
            </a:r>
            <a:endParaRPr b="1"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1990041E-C380-BEDA-5AF2-55A5B995FF5F}"/>
            </a:ext>
          </a:extLst>
        </p:cNvPr>
        <p:cNvGrpSpPr/>
        <p:nvPr/>
      </p:nvGrpSpPr>
      <p:grpSpPr>
        <a:xfrm>
          <a:off x="0" y="0"/>
          <a:ext cx="0" cy="0"/>
          <a:chOff x="0" y="0"/>
          <a:chExt cx="0" cy="0"/>
        </a:xfrm>
      </p:grpSpPr>
      <p:sp>
        <p:nvSpPr>
          <p:cNvPr id="100" name="Google Shape;100;g13f9e8f1567_0_7:notes">
            <a:extLst>
              <a:ext uri="{FF2B5EF4-FFF2-40B4-BE49-F238E27FC236}">
                <a16:creationId xmlns:a16="http://schemas.microsoft.com/office/drawing/2014/main" id="{6DBA85DF-B578-7602-4183-88CF0FC9D0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3f9e8f1567_0_7:notes">
            <a:extLst>
              <a:ext uri="{FF2B5EF4-FFF2-40B4-BE49-F238E27FC236}">
                <a16:creationId xmlns:a16="http://schemas.microsoft.com/office/drawing/2014/main" id="{50799DC8-A959-C044-94A3-5C2F50F773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9755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CDAF85F6-AA66-8F23-732D-92DDB219BD79}"/>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EDBAFA75-EF6E-3589-0EEA-72C0F286D3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348C8F1A-04F3-C728-88D9-B1A8F5DE815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fr-FR" dirty="0"/>
              <a:t>Avant d’analyser les données, nous avons identifié plusieurs anomalies qui impactent la fiabilité des analyses. Un nettoyage a donc été réalisé pour garantir une base de données cohérente.</a:t>
            </a:r>
          </a:p>
          <a:p>
            <a:pPr marL="158750" indent="0">
              <a:buNone/>
            </a:pPr>
            <a:r>
              <a:rPr lang="fr-FR" dirty="0"/>
              <a:t>Voici quelques exemples concrets des incohérences identifiées, notamment des </a:t>
            </a:r>
            <a:r>
              <a:rPr lang="fr-FR" b="1" dirty="0"/>
              <a:t>prix aberrants </a:t>
            </a:r>
            <a:r>
              <a:rPr lang="fr-FR" dirty="0"/>
              <a:t>et des </a:t>
            </a:r>
            <a:r>
              <a:rPr lang="fr-FR" b="1" dirty="0"/>
              <a:t>erreurs de stock </a:t>
            </a:r>
            <a:r>
              <a:rPr lang="fr-FR" dirty="0"/>
              <a:t>qui </a:t>
            </a:r>
            <a:r>
              <a:rPr lang="fr-FR" b="1" dirty="0"/>
              <a:t>peuvent fausser notre analyse</a:t>
            </a:r>
            <a:r>
              <a:rPr lang="fr-FR" dirty="0"/>
              <a:t>.</a:t>
            </a:r>
            <a:endParaRPr dirty="0"/>
          </a:p>
        </p:txBody>
      </p:sp>
    </p:spTree>
    <p:extLst>
      <p:ext uri="{BB962C8B-B14F-4D97-AF65-F5344CB8AC3E}">
        <p14:creationId xmlns:p14="http://schemas.microsoft.com/office/powerpoint/2010/main" val="3168615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449336CD-E42E-DDBE-1772-1F491C940E4F}"/>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E9BEE35-2D0F-E65D-D298-6205270FA4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0A14B553-EBB0-8D52-E28E-1BEB5ED546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fr-FR" dirty="0"/>
              <a:t>Suppression des doublons</a:t>
            </a:r>
          </a:p>
          <a:p>
            <a:pPr marL="171450" lvl="0" indent="-171450" algn="l" rtl="0">
              <a:lnSpc>
                <a:spcPct val="100000"/>
              </a:lnSpc>
              <a:spcBef>
                <a:spcPts val="0"/>
              </a:spcBef>
              <a:spcAft>
                <a:spcPts val="0"/>
              </a:spcAft>
              <a:buSzPts val="1100"/>
            </a:pPr>
            <a:r>
              <a:rPr lang="fr-FR" dirty="0"/>
              <a:t>Correction des statuts incohérents</a:t>
            </a:r>
          </a:p>
          <a:p>
            <a:pPr marL="171450" lvl="0" indent="-171450" algn="l" rtl="0">
              <a:lnSpc>
                <a:spcPct val="100000"/>
              </a:lnSpc>
              <a:spcBef>
                <a:spcPts val="0"/>
              </a:spcBef>
              <a:spcAft>
                <a:spcPts val="0"/>
              </a:spcAft>
              <a:buSzPts val="1100"/>
            </a:pPr>
            <a:r>
              <a:rPr lang="fr-FR" dirty="0"/>
              <a:t>Normalisation des valeurs</a:t>
            </a:r>
            <a:endParaRPr dirty="0"/>
          </a:p>
        </p:txBody>
      </p:sp>
    </p:spTree>
    <p:extLst>
      <p:ext uri="{BB962C8B-B14F-4D97-AF65-F5344CB8AC3E}">
        <p14:creationId xmlns:p14="http://schemas.microsoft.com/office/powerpoint/2010/main" val="2460496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6DEE47BA-1D1A-904C-27DF-755C6843B630}"/>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9A0F1EA9-ED47-B031-F096-E7F8842D9F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16D905F4-D3E9-CF00-4668-C69B128624C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err="1"/>
              <a:t>Tx</a:t>
            </a:r>
            <a:r>
              <a:rPr lang="fr-FR" dirty="0"/>
              <a:t> marge = HT – px achat / pc achat</a:t>
            </a:r>
          </a:p>
          <a:p>
            <a:pPr marL="0" lvl="0" indent="0" algn="l" rtl="0">
              <a:lnSpc>
                <a:spcPct val="100000"/>
              </a:lnSpc>
              <a:spcBef>
                <a:spcPts val="0"/>
              </a:spcBef>
              <a:spcAft>
                <a:spcPts val="0"/>
              </a:spcAft>
              <a:buSzPts val="1100"/>
              <a:buNone/>
            </a:pPr>
            <a:r>
              <a:rPr lang="fr-FR" dirty="0"/>
              <a:t>Rotation stock = nbre vente / stock</a:t>
            </a:r>
            <a:endParaRPr dirty="0"/>
          </a:p>
        </p:txBody>
      </p:sp>
    </p:spTree>
    <p:extLst>
      <p:ext uri="{BB962C8B-B14F-4D97-AF65-F5344CB8AC3E}">
        <p14:creationId xmlns:p14="http://schemas.microsoft.com/office/powerpoint/2010/main" val="119899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4E2C6528-7B86-8FB5-7741-5C360002354F}"/>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A6B99A22-3FD1-2BC5-FB49-CF081DE3C1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C620CB59-5B1A-7D99-377E-CF1CBE9E7C4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8971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1F6FD3DA-FD9F-9C89-64D5-14FE127F4CBE}"/>
            </a:ext>
          </a:extLst>
        </p:cNvPr>
        <p:cNvGrpSpPr/>
        <p:nvPr/>
      </p:nvGrpSpPr>
      <p:grpSpPr>
        <a:xfrm>
          <a:off x="0" y="0"/>
          <a:ext cx="0" cy="0"/>
          <a:chOff x="0" y="0"/>
          <a:chExt cx="0" cy="0"/>
        </a:xfrm>
      </p:grpSpPr>
      <p:sp>
        <p:nvSpPr>
          <p:cNvPr id="68" name="Google Shape;68;p5:notes">
            <a:extLst>
              <a:ext uri="{FF2B5EF4-FFF2-40B4-BE49-F238E27FC236}">
                <a16:creationId xmlns:a16="http://schemas.microsoft.com/office/drawing/2014/main" id="{5A9DDAE6-B039-D9D5-F4EA-59D7EB1BB6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a:extLst>
              <a:ext uri="{FF2B5EF4-FFF2-40B4-BE49-F238E27FC236}">
                <a16:creationId xmlns:a16="http://schemas.microsoft.com/office/drawing/2014/main" id="{99013C85-ADC8-3E62-2250-BD5E945AD1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Nous avons fusionné les bases de données en identifiant les correspondances. Cependant, 91 lignes ne trouvaient pas de correspondance et ont dû être supprimé</a:t>
            </a:r>
            <a:endParaRPr dirty="0"/>
          </a:p>
        </p:txBody>
      </p:sp>
    </p:spTree>
    <p:extLst>
      <p:ext uri="{BB962C8B-B14F-4D97-AF65-F5344CB8AC3E}">
        <p14:creationId xmlns:p14="http://schemas.microsoft.com/office/powerpoint/2010/main" val="234309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L’analyse des prix montre une forte asymétrie avec des valeurs aberrantes. Il faut vérifier si ces écarts sont normaux ou liés à des erreurs de saisie.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pixabay.com/fr/monnaie-march%C3%A9-bourse-de-argent-101999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92500" lnSpcReduction="1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Projet data visualisation</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dirty="0">
                <a:solidFill>
                  <a:schemeClr val="lt1"/>
                </a:solidFill>
                <a:latin typeface="Montserrat"/>
                <a:ea typeface="Montserrat"/>
                <a:cs typeface="Montserrat"/>
                <a:sym typeface="Montserrat"/>
              </a:rPr>
              <a:t>Vatin Antoine</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92500"/>
          </a:bodyPr>
          <a:lstStyle/>
          <a:p>
            <a:pPr marL="0" marR="0" lvl="0" indent="0" algn="ctr" rtl="0">
              <a:lnSpc>
                <a:spcPct val="100000"/>
              </a:lnSpc>
              <a:spcBef>
                <a:spcPts val="0"/>
              </a:spcBef>
              <a:spcAft>
                <a:spcPts val="0"/>
              </a:spcAft>
              <a:buClr>
                <a:srgbClr val="000000"/>
              </a:buClr>
              <a:buSzPct val="100000"/>
              <a:buFont typeface="Arial"/>
              <a:buNone/>
            </a:pPr>
            <a:r>
              <a:rPr lang="fr-FR" sz="2000" b="0" i="0" u="none" strike="noStrike" cap="none" dirty="0">
                <a:solidFill>
                  <a:schemeClr val="lt1"/>
                </a:solidFill>
                <a:latin typeface="Montserrat"/>
                <a:ea typeface="Montserrat"/>
                <a:cs typeface="Montserrat"/>
                <a:sym typeface="Montserrat"/>
              </a:rPr>
              <a:t>Business Intelligence </a:t>
            </a:r>
            <a:r>
              <a:rPr lang="fr-FR" sz="2000" b="0" i="0" u="none" strike="noStrike" cap="none" dirty="0" err="1">
                <a:solidFill>
                  <a:schemeClr val="lt1"/>
                </a:solidFill>
                <a:latin typeface="Montserrat"/>
                <a:ea typeface="Montserrat"/>
                <a:cs typeface="Montserrat"/>
                <a:sym typeface="Montserrat"/>
              </a:rPr>
              <a:t>Analyst</a:t>
            </a:r>
            <a:endParaRPr lang="fr-F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Février 2025</a:t>
            </a:r>
            <a:endParaRPr sz="2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2D74892A-8314-A773-F71F-BC8765246B8A}"/>
            </a:ext>
          </a:extLst>
        </p:cNvPr>
        <p:cNvGrpSpPr/>
        <p:nvPr/>
      </p:nvGrpSpPr>
      <p:grpSpPr>
        <a:xfrm>
          <a:off x="0" y="0"/>
          <a:ext cx="0" cy="0"/>
          <a:chOff x="0" y="0"/>
          <a:chExt cx="0" cy="0"/>
        </a:xfrm>
      </p:grpSpPr>
      <p:sp>
        <p:nvSpPr>
          <p:cNvPr id="79" name="Google Shape;79;p6">
            <a:extLst>
              <a:ext uri="{FF2B5EF4-FFF2-40B4-BE49-F238E27FC236}">
                <a16:creationId xmlns:a16="http://schemas.microsoft.com/office/drawing/2014/main" id="{3878883C-094E-31D2-CD6C-2DE3476E7246}"/>
              </a:ext>
            </a:extLst>
          </p:cNvPr>
          <p:cNvSpPr txBox="1">
            <a:spLocks noGrp="1"/>
          </p:cNvSpPr>
          <p:nvPr>
            <p:ph type="body" idx="1"/>
          </p:nvPr>
        </p:nvSpPr>
        <p:spPr>
          <a:xfrm>
            <a:off x="0" y="1528607"/>
            <a:ext cx="6031831" cy="3416400"/>
          </a:xfrm>
          <a:prstGeom prst="rect">
            <a:avLst/>
          </a:prstGeom>
          <a:noFill/>
          <a:ln>
            <a:noFill/>
          </a:ln>
        </p:spPr>
        <p:txBody>
          <a:bodyPr spcFirstLastPara="1" wrap="square" lIns="91425" tIns="91425" rIns="91425" bIns="91425" anchor="t" anchorCtr="0">
            <a:normAutofit/>
          </a:bodyPr>
          <a:lstStyle/>
          <a:p>
            <a:pPr marL="114300" indent="0">
              <a:lnSpc>
                <a:spcPct val="95000"/>
              </a:lnSpc>
              <a:buClr>
                <a:srgbClr val="999999"/>
              </a:buClr>
              <a:buNone/>
            </a:pPr>
            <a:r>
              <a:rPr lang="fr-FR" sz="1400" b="1" i="1" dirty="0">
                <a:solidFill>
                  <a:schemeClr val="tx1"/>
                </a:solidFill>
                <a:latin typeface="Montserrat"/>
                <a:sym typeface="Montserrat"/>
              </a:rPr>
              <a:t>La méthode du Z-score</a:t>
            </a:r>
          </a:p>
          <a:p>
            <a:pPr lvl="1">
              <a:lnSpc>
                <a:spcPct val="95000"/>
              </a:lnSpc>
              <a:buClr>
                <a:schemeClr val="tx1">
                  <a:lumMod val="65000"/>
                  <a:lumOff val="35000"/>
                </a:schemeClr>
              </a:buClr>
              <a:buFont typeface="Montserrat"/>
              <a:buChar char="●"/>
            </a:pPr>
            <a:r>
              <a:rPr lang="fr-FR" sz="1500" b="1" i="1" dirty="0">
                <a:solidFill>
                  <a:schemeClr val="tx1"/>
                </a:solidFill>
                <a:latin typeface="Montserrat"/>
                <a:sym typeface="Montserrat"/>
              </a:rPr>
              <a:t>Permet d’identifier les valeurs extrêmes</a:t>
            </a:r>
            <a:r>
              <a:rPr lang="fr-FR" sz="1500" i="1" dirty="0">
                <a:solidFill>
                  <a:schemeClr val="tx1"/>
                </a:solidFill>
                <a:latin typeface="Montserrat"/>
                <a:sym typeface="Montserrat"/>
              </a:rPr>
              <a:t> (</a:t>
            </a:r>
            <a:r>
              <a:rPr lang="fr-FR" sz="1500" i="1" dirty="0" err="1">
                <a:solidFill>
                  <a:schemeClr val="tx1"/>
                </a:solidFill>
                <a:latin typeface="Montserrat"/>
                <a:sym typeface="Montserrat"/>
              </a:rPr>
              <a:t>outliers</a:t>
            </a:r>
            <a:r>
              <a:rPr lang="fr-FR" sz="1500" i="1" dirty="0">
                <a:solidFill>
                  <a:schemeClr val="tx1"/>
                </a:solidFill>
                <a:latin typeface="Montserrat"/>
                <a:sym typeface="Montserrat"/>
              </a:rPr>
              <a:t>) en calculant combien d’écarts-types une valeur s’éloigne de la moyenne.</a:t>
            </a:r>
          </a:p>
          <a:p>
            <a:pPr lvl="1">
              <a:lnSpc>
                <a:spcPct val="95000"/>
              </a:lnSpc>
              <a:buClr>
                <a:schemeClr val="tx1">
                  <a:lumMod val="65000"/>
                  <a:lumOff val="35000"/>
                </a:schemeClr>
              </a:buClr>
              <a:buFont typeface="Montserrat"/>
              <a:buChar char="●"/>
            </a:pPr>
            <a:r>
              <a:rPr lang="fr-FR" sz="1500" i="1" dirty="0">
                <a:solidFill>
                  <a:schemeClr val="tx1"/>
                </a:solidFill>
                <a:latin typeface="Montserrat"/>
                <a:sym typeface="Montserrat"/>
              </a:rPr>
              <a:t>Forte présences d’</a:t>
            </a:r>
            <a:r>
              <a:rPr lang="fr-FR" sz="1500" b="1" i="1" dirty="0" err="1">
                <a:solidFill>
                  <a:schemeClr val="tx1"/>
                </a:solidFill>
                <a:latin typeface="Montserrat"/>
                <a:sym typeface="Montserrat"/>
              </a:rPr>
              <a:t>outliers</a:t>
            </a:r>
            <a:r>
              <a:rPr lang="fr-FR" sz="1500" b="1" i="1" dirty="0">
                <a:solidFill>
                  <a:schemeClr val="tx1"/>
                </a:solidFill>
                <a:latin typeface="Montserrat"/>
                <a:sym typeface="Montserrat"/>
              </a:rPr>
              <a:t> </a:t>
            </a:r>
            <a:r>
              <a:rPr lang="fr-FR" sz="1500" i="1" dirty="0">
                <a:solidFill>
                  <a:schemeClr val="tx1"/>
                </a:solidFill>
                <a:latin typeface="Montserrat"/>
                <a:sym typeface="Montserrat"/>
              </a:rPr>
              <a:t>(13), ces valeurs peuvent correspondre à des produits de luxe ou des erreurs de saisie.</a:t>
            </a:r>
          </a:p>
          <a:p>
            <a:pPr marL="596900" lvl="1" indent="0">
              <a:lnSpc>
                <a:spcPct val="95000"/>
              </a:lnSpc>
              <a:buClr>
                <a:schemeClr val="tx1">
                  <a:lumMod val="65000"/>
                  <a:lumOff val="35000"/>
                </a:schemeClr>
              </a:buClr>
              <a:buNone/>
            </a:pPr>
            <a:endParaRPr lang="fr-FR" sz="1500" i="1" dirty="0">
              <a:solidFill>
                <a:schemeClr val="tx1"/>
              </a:solidFill>
              <a:latin typeface="Montserrat"/>
              <a:sym typeface="Montserrat"/>
            </a:endParaRPr>
          </a:p>
          <a:p>
            <a:pPr marL="114300" lvl="0" indent="0">
              <a:lnSpc>
                <a:spcPct val="95000"/>
              </a:lnSpc>
              <a:spcBef>
                <a:spcPts val="600"/>
              </a:spcBef>
              <a:buClr>
                <a:srgbClr val="999999"/>
              </a:buClr>
              <a:buNone/>
            </a:pPr>
            <a:r>
              <a:rPr lang="fr-FR" sz="1400" b="1" i="1" dirty="0">
                <a:solidFill>
                  <a:schemeClr val="tx1"/>
                </a:solidFill>
                <a:latin typeface="Montserrat"/>
                <a:sym typeface="Montserrat"/>
              </a:rPr>
              <a:t>Limites éventuelles de l’analyse </a:t>
            </a:r>
          </a:p>
          <a:p>
            <a:pPr lvl="1">
              <a:lnSpc>
                <a:spcPct val="95000"/>
              </a:lnSpc>
              <a:buClr>
                <a:schemeClr val="tx1">
                  <a:lumMod val="65000"/>
                  <a:lumOff val="35000"/>
                </a:schemeClr>
              </a:buClr>
              <a:buFont typeface="Montserrat"/>
              <a:buChar char="●"/>
            </a:pPr>
            <a:r>
              <a:rPr lang="fr-FR" sz="1500" i="1" dirty="0">
                <a:solidFill>
                  <a:schemeClr val="tx1"/>
                </a:solidFill>
                <a:latin typeface="Montserrat"/>
              </a:rPr>
              <a:t>Influence des valeurs extrêmes sur la moyenne (seuil prix de détermination des </a:t>
            </a:r>
            <a:r>
              <a:rPr lang="fr-FR" sz="1500" i="1" dirty="0" err="1">
                <a:solidFill>
                  <a:schemeClr val="tx1"/>
                </a:solidFill>
                <a:latin typeface="Montserrat"/>
              </a:rPr>
              <a:t>outliers</a:t>
            </a:r>
            <a:r>
              <a:rPr lang="fr-FR" sz="1500" i="1" dirty="0">
                <a:solidFill>
                  <a:schemeClr val="tx1"/>
                </a:solidFill>
                <a:latin typeface="Montserrat"/>
              </a:rPr>
              <a:t> est de 115,12€)</a:t>
            </a:r>
            <a:endParaRPr lang="fr-FR" sz="1500" i="1" dirty="0">
              <a:solidFill>
                <a:schemeClr val="tx1"/>
              </a:solidFill>
              <a:latin typeface="Montserrat"/>
              <a:sym typeface="Montserrat"/>
            </a:endParaRPr>
          </a:p>
        </p:txBody>
      </p:sp>
      <p:sp>
        <p:nvSpPr>
          <p:cNvPr id="80" name="Google Shape;80;p6">
            <a:extLst>
              <a:ext uri="{FF2B5EF4-FFF2-40B4-BE49-F238E27FC236}">
                <a16:creationId xmlns:a16="http://schemas.microsoft.com/office/drawing/2014/main" id="{D4E28FF8-7BFE-DDDB-6094-F705373758C9}"/>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a:extLst>
              <a:ext uri="{FF2B5EF4-FFF2-40B4-BE49-F238E27FC236}">
                <a16:creationId xmlns:a16="http://schemas.microsoft.com/office/drawing/2014/main" id="{448FF44A-F154-6712-F92C-323E7BB2CF3F}"/>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univariées du prix</a:t>
            </a:r>
            <a:endParaRPr sz="2500" b="0" i="0" u="none" strike="noStrike" cap="none" dirty="0">
              <a:solidFill>
                <a:srgbClr val="F3F3F3"/>
              </a:solidFill>
              <a:latin typeface="Montserrat"/>
              <a:ea typeface="Montserrat"/>
              <a:cs typeface="Montserrat"/>
              <a:sym typeface="Montserrat"/>
            </a:endParaRPr>
          </a:p>
        </p:txBody>
      </p:sp>
      <p:sp>
        <p:nvSpPr>
          <p:cNvPr id="82" name="Google Shape;82;p6">
            <a:extLst>
              <a:ext uri="{FF2B5EF4-FFF2-40B4-BE49-F238E27FC236}">
                <a16:creationId xmlns:a16="http://schemas.microsoft.com/office/drawing/2014/main" id="{21B94A42-74FF-2121-642A-2970CF01C427}"/>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 2">
            <a:extLst>
              <a:ext uri="{FF2B5EF4-FFF2-40B4-BE49-F238E27FC236}">
                <a16:creationId xmlns:a16="http://schemas.microsoft.com/office/drawing/2014/main" id="{27E487E7-2290-74F1-744B-44CA10191428}"/>
              </a:ext>
            </a:extLst>
          </p:cNvPr>
          <p:cNvPicPr>
            <a:picLocks noChangeAspect="1"/>
          </p:cNvPicPr>
          <p:nvPr/>
        </p:nvPicPr>
        <p:blipFill>
          <a:blip r:embed="rId3"/>
          <a:stretch>
            <a:fillRect/>
          </a:stretch>
        </p:blipFill>
        <p:spPr>
          <a:xfrm>
            <a:off x="6091162" y="1528607"/>
            <a:ext cx="2838846" cy="2295845"/>
          </a:xfrm>
          <a:prstGeom prst="rect">
            <a:avLst/>
          </a:prstGeom>
        </p:spPr>
      </p:pic>
      <p:sp>
        <p:nvSpPr>
          <p:cNvPr id="6" name="ZoneTexte 5">
            <a:extLst>
              <a:ext uri="{FF2B5EF4-FFF2-40B4-BE49-F238E27FC236}">
                <a16:creationId xmlns:a16="http://schemas.microsoft.com/office/drawing/2014/main" id="{FF969E38-2DEB-EC5C-C39B-740ABD20B3DE}"/>
              </a:ext>
            </a:extLst>
          </p:cNvPr>
          <p:cNvSpPr txBox="1"/>
          <p:nvPr/>
        </p:nvSpPr>
        <p:spPr>
          <a:xfrm>
            <a:off x="6091162" y="4660444"/>
            <a:ext cx="2838846" cy="369332"/>
          </a:xfrm>
          <a:prstGeom prst="rect">
            <a:avLst/>
          </a:prstGeom>
          <a:noFill/>
        </p:spPr>
        <p:txBody>
          <a:bodyPr wrap="square" rtlCol="0">
            <a:spAutoFit/>
          </a:bodyPr>
          <a:lstStyle/>
          <a:p>
            <a:r>
              <a:rPr lang="fr-FR" sz="900" b="0" i="1" dirty="0">
                <a:solidFill>
                  <a:schemeClr val="tx1"/>
                </a:solidFill>
                <a:effectLst/>
                <a:latin typeface="Montserrat" panose="00000500000000000000" pitchFamily="2" charset="0"/>
              </a:rPr>
              <a:t>Résultat du calcul du Z-score, montrant le nombre de valeurs extrêmes</a:t>
            </a:r>
            <a:endParaRPr lang="fr-FR" sz="900" i="1" dirty="0">
              <a:solidFill>
                <a:schemeClr val="tx1"/>
              </a:solidFill>
              <a:latin typeface="Montserrat" panose="00000500000000000000" pitchFamily="2" charset="0"/>
            </a:endParaRPr>
          </a:p>
        </p:txBody>
      </p:sp>
      <p:pic>
        <p:nvPicPr>
          <p:cNvPr id="4" name="Image 3">
            <a:extLst>
              <a:ext uri="{FF2B5EF4-FFF2-40B4-BE49-F238E27FC236}">
                <a16:creationId xmlns:a16="http://schemas.microsoft.com/office/drawing/2014/main" id="{898021B3-AFDE-5346-690C-83B32803A8C0}"/>
              </a:ext>
            </a:extLst>
          </p:cNvPr>
          <p:cNvPicPr>
            <a:picLocks noChangeAspect="1"/>
          </p:cNvPicPr>
          <p:nvPr/>
        </p:nvPicPr>
        <p:blipFill>
          <a:blip r:embed="rId4"/>
          <a:stretch>
            <a:fillRect/>
          </a:stretch>
        </p:blipFill>
        <p:spPr>
          <a:xfrm>
            <a:off x="6195566" y="4222807"/>
            <a:ext cx="2800741" cy="371527"/>
          </a:xfrm>
          <a:prstGeom prst="rect">
            <a:avLst/>
          </a:prstGeom>
        </p:spPr>
      </p:pic>
    </p:spTree>
    <p:extLst>
      <p:ext uri="{BB962C8B-B14F-4D97-AF65-F5344CB8AC3E}">
        <p14:creationId xmlns:p14="http://schemas.microsoft.com/office/powerpoint/2010/main" val="565914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19387940-35C3-8B47-278A-36E39EA0B573}"/>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CF74DD8D-5B11-5EE1-CC81-B95539042F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2966" y="2266095"/>
            <a:ext cx="4481033" cy="2443563"/>
          </a:xfrm>
          <a:prstGeom prst="rect">
            <a:avLst/>
          </a:prstGeom>
          <a:noFill/>
          <a:extLst>
            <a:ext uri="{909E8E84-426E-40DD-AFC4-6F175D3DCCD1}">
              <a14:hiddenFill xmlns:a14="http://schemas.microsoft.com/office/drawing/2010/main">
                <a:solidFill>
                  <a:srgbClr val="FFFFFF"/>
                </a:solidFill>
              </a14:hiddenFill>
            </a:ext>
          </a:extLst>
        </p:spPr>
      </p:pic>
      <p:sp>
        <p:nvSpPr>
          <p:cNvPr id="79" name="Google Shape;79;p6">
            <a:extLst>
              <a:ext uri="{FF2B5EF4-FFF2-40B4-BE49-F238E27FC236}">
                <a16:creationId xmlns:a16="http://schemas.microsoft.com/office/drawing/2014/main" id="{5B9EF067-83E9-651A-91D1-BC5127CEF127}"/>
              </a:ext>
            </a:extLst>
          </p:cNvPr>
          <p:cNvSpPr txBox="1">
            <a:spLocks noGrp="1"/>
          </p:cNvSpPr>
          <p:nvPr>
            <p:ph type="body" idx="1"/>
          </p:nvPr>
        </p:nvSpPr>
        <p:spPr>
          <a:xfrm>
            <a:off x="1" y="1528607"/>
            <a:ext cx="4884614" cy="3416400"/>
          </a:xfrm>
          <a:prstGeom prst="rect">
            <a:avLst/>
          </a:prstGeom>
          <a:noFill/>
          <a:ln>
            <a:noFill/>
          </a:ln>
        </p:spPr>
        <p:txBody>
          <a:bodyPr spcFirstLastPara="1" wrap="square" lIns="91425" tIns="91425" rIns="91425" bIns="91425" anchor="t" anchorCtr="0">
            <a:normAutofit fontScale="85000" lnSpcReduction="10000"/>
          </a:bodyPr>
          <a:lstStyle/>
          <a:p>
            <a:pPr marL="114300" lvl="0" indent="0">
              <a:lnSpc>
                <a:spcPct val="95000"/>
              </a:lnSpc>
              <a:buClr>
                <a:srgbClr val="999999"/>
              </a:buClr>
              <a:buNone/>
            </a:pPr>
            <a:r>
              <a:rPr lang="fr-FR" sz="1400" b="1" i="1" dirty="0">
                <a:solidFill>
                  <a:schemeClr val="tx1"/>
                </a:solidFill>
                <a:latin typeface="Montserrat"/>
                <a:sym typeface="Montserrat"/>
              </a:rPr>
              <a:t>Identification par l'</a:t>
            </a:r>
            <a:r>
              <a:rPr lang="fr-FR" sz="1400" b="1" i="1" dirty="0" err="1">
                <a:solidFill>
                  <a:schemeClr val="tx1"/>
                </a:solidFill>
                <a:latin typeface="Montserrat"/>
                <a:sym typeface="Montserrat"/>
              </a:rPr>
              <a:t>interval</a:t>
            </a:r>
            <a:r>
              <a:rPr lang="fr-FR" sz="1400" b="1" i="1" dirty="0">
                <a:solidFill>
                  <a:schemeClr val="tx1"/>
                </a:solidFill>
                <a:latin typeface="Montserrat"/>
                <a:sym typeface="Montserrat"/>
              </a:rPr>
              <a:t> interquartile (IQR)</a:t>
            </a:r>
          </a:p>
          <a:p>
            <a:pPr lvl="1">
              <a:lnSpc>
                <a:spcPct val="105000"/>
              </a:lnSpc>
              <a:buClr>
                <a:schemeClr val="tx1">
                  <a:lumMod val="65000"/>
                  <a:lumOff val="35000"/>
                </a:schemeClr>
              </a:buClr>
              <a:buFont typeface="Montserrat"/>
              <a:buChar char="●"/>
            </a:pPr>
            <a:r>
              <a:rPr lang="fr-FR" sz="1800" i="1" dirty="0">
                <a:solidFill>
                  <a:schemeClr val="tx1"/>
                </a:solidFill>
                <a:latin typeface="Montserrat"/>
                <a:sym typeface="Montserrat"/>
              </a:rPr>
              <a:t>La méthode </a:t>
            </a:r>
            <a:r>
              <a:rPr lang="fr-FR" sz="1800" b="1" i="1" dirty="0">
                <a:solidFill>
                  <a:schemeClr val="tx1"/>
                </a:solidFill>
                <a:latin typeface="Montserrat"/>
                <a:sym typeface="Montserrat"/>
              </a:rPr>
              <a:t>IQR</a:t>
            </a:r>
            <a:r>
              <a:rPr lang="fr-FR" sz="1800" i="1" dirty="0">
                <a:solidFill>
                  <a:schemeClr val="tx1"/>
                </a:solidFill>
                <a:latin typeface="Montserrat"/>
                <a:sym typeface="Montserrat"/>
              </a:rPr>
              <a:t> </a:t>
            </a:r>
            <a:r>
              <a:rPr lang="fr-FR" sz="1800" b="1" i="1" dirty="0">
                <a:solidFill>
                  <a:schemeClr val="tx1"/>
                </a:solidFill>
                <a:latin typeface="Montserrat"/>
                <a:sym typeface="Montserrat"/>
              </a:rPr>
              <a:t>détecte plus d’</a:t>
            </a:r>
            <a:r>
              <a:rPr lang="fr-FR" sz="1800" b="1" i="1" dirty="0" err="1">
                <a:solidFill>
                  <a:schemeClr val="tx1"/>
                </a:solidFill>
                <a:latin typeface="Montserrat"/>
                <a:sym typeface="Montserrat"/>
              </a:rPr>
              <a:t>outliers</a:t>
            </a:r>
            <a:r>
              <a:rPr lang="fr-FR" sz="1800" b="1" i="1" dirty="0">
                <a:solidFill>
                  <a:schemeClr val="tx1"/>
                </a:solidFill>
                <a:latin typeface="Montserrat"/>
                <a:sym typeface="Montserrat"/>
              </a:rPr>
              <a:t> </a:t>
            </a:r>
            <a:r>
              <a:rPr lang="fr-FR" sz="1800" i="1" dirty="0">
                <a:solidFill>
                  <a:schemeClr val="tx1"/>
                </a:solidFill>
                <a:latin typeface="Montserrat"/>
                <a:sym typeface="Montserrat"/>
              </a:rPr>
              <a:t>(31) que la méthode du Z-score (13), car la distribution </a:t>
            </a:r>
            <a:r>
              <a:rPr lang="fr-FR" sz="1800" b="1" i="1" dirty="0">
                <a:solidFill>
                  <a:schemeClr val="tx1"/>
                </a:solidFill>
                <a:latin typeface="Montserrat"/>
                <a:sym typeface="Montserrat"/>
              </a:rPr>
              <a:t>des prix est asymétrique</a:t>
            </a:r>
          </a:p>
          <a:p>
            <a:pPr marL="596900" lvl="1" indent="0">
              <a:lnSpc>
                <a:spcPct val="105000"/>
              </a:lnSpc>
              <a:buClr>
                <a:schemeClr val="tx1">
                  <a:lumMod val="65000"/>
                  <a:lumOff val="35000"/>
                </a:schemeClr>
              </a:buClr>
              <a:buNone/>
            </a:pPr>
            <a:endParaRPr lang="fr-FR" sz="1800" i="1" dirty="0">
              <a:solidFill>
                <a:schemeClr val="tx1"/>
              </a:solidFill>
              <a:latin typeface="Montserrat"/>
              <a:sym typeface="Montserrat"/>
            </a:endParaRPr>
          </a:p>
          <a:p>
            <a:pPr marL="114300" indent="0">
              <a:lnSpc>
                <a:spcPct val="95000"/>
              </a:lnSpc>
              <a:buClr>
                <a:srgbClr val="999999"/>
              </a:buClr>
              <a:buNone/>
            </a:pPr>
            <a:r>
              <a:rPr lang="fr-FR" sz="1400" b="1" i="1" dirty="0">
                <a:solidFill>
                  <a:schemeClr val="tx1"/>
                </a:solidFill>
                <a:latin typeface="Montserrat"/>
                <a:sym typeface="Montserrat"/>
              </a:rPr>
              <a:t>Limites éventuelles de l’analyse </a:t>
            </a:r>
          </a:p>
          <a:p>
            <a:pPr lvl="1">
              <a:lnSpc>
                <a:spcPct val="105000"/>
              </a:lnSpc>
              <a:buClr>
                <a:schemeClr val="tx1">
                  <a:lumMod val="65000"/>
                  <a:lumOff val="35000"/>
                </a:schemeClr>
              </a:buClr>
              <a:buFont typeface="Montserrat"/>
              <a:buChar char="●"/>
            </a:pPr>
            <a:r>
              <a:rPr lang="fr-FR" sz="1800" i="1" dirty="0">
                <a:solidFill>
                  <a:schemeClr val="tx1"/>
                </a:solidFill>
                <a:latin typeface="Montserrat"/>
                <a:sym typeface="Montserrat"/>
              </a:rPr>
              <a:t>La méthode est </a:t>
            </a:r>
            <a:r>
              <a:rPr lang="fr-FR" sz="1800" b="1" i="1" dirty="0">
                <a:solidFill>
                  <a:schemeClr val="tx1"/>
                </a:solidFill>
                <a:latin typeface="Montserrat"/>
                <a:sym typeface="Montserrat"/>
              </a:rPr>
              <a:t>sensible aux variations de données</a:t>
            </a:r>
            <a:r>
              <a:rPr lang="fr-FR" sz="1800" i="1" dirty="0">
                <a:solidFill>
                  <a:schemeClr val="tx1"/>
                </a:solidFill>
                <a:latin typeface="Montserrat"/>
                <a:sym typeface="Montserrat"/>
              </a:rPr>
              <a:t>, si le nombre d’observations est faible l’IQR peut ne pas être fiable</a:t>
            </a:r>
          </a:p>
          <a:p>
            <a:pPr lvl="1">
              <a:lnSpc>
                <a:spcPct val="105000"/>
              </a:lnSpc>
              <a:buClr>
                <a:schemeClr val="tx1">
                  <a:lumMod val="65000"/>
                  <a:lumOff val="35000"/>
                </a:schemeClr>
              </a:buClr>
              <a:buFont typeface="Montserrat"/>
              <a:buChar char="●"/>
            </a:pPr>
            <a:r>
              <a:rPr lang="fr-FR" sz="1800" b="1" i="1" dirty="0">
                <a:solidFill>
                  <a:schemeClr val="tx1"/>
                </a:solidFill>
                <a:latin typeface="Montserrat"/>
                <a:sym typeface="Montserrat"/>
              </a:rPr>
              <a:t>Exclusion potentielle de données pertinentes</a:t>
            </a:r>
            <a:r>
              <a:rPr lang="fr-FR" sz="1800" i="1" dirty="0">
                <a:solidFill>
                  <a:schemeClr val="tx1"/>
                </a:solidFill>
                <a:latin typeface="Montserrat"/>
                <a:sym typeface="Montserrat"/>
              </a:rPr>
              <a:t> e</a:t>
            </a:r>
            <a:r>
              <a:rPr lang="fr-FR" sz="1800" i="1" dirty="0">
                <a:solidFill>
                  <a:schemeClr val="tx1"/>
                </a:solidFill>
                <a:latin typeface="Montserrat"/>
              </a:rPr>
              <a:t>n fixant un seuil rigide, en particulier dans des marchés où les écarts de prix sont normaux.</a:t>
            </a:r>
            <a:endParaRPr lang="fr-FR" sz="1800" i="1" dirty="0">
              <a:solidFill>
                <a:schemeClr val="tx1"/>
              </a:solidFill>
              <a:latin typeface="Montserrat"/>
              <a:sym typeface="Montserrat"/>
            </a:endParaRPr>
          </a:p>
          <a:p>
            <a:pPr marL="457200" marR="0" lvl="0" indent="-342900" algn="l" rtl="0">
              <a:lnSpc>
                <a:spcPct val="115000"/>
              </a:lnSpc>
              <a:spcBef>
                <a:spcPts val="0"/>
              </a:spcBef>
              <a:spcAft>
                <a:spcPts val="0"/>
              </a:spcAft>
              <a:buClr>
                <a:srgbClr val="999999"/>
              </a:buClr>
              <a:buSzPts val="1800"/>
              <a:buFont typeface="Montserrat"/>
              <a:buChar char="●"/>
            </a:pPr>
            <a:endParaRPr lang="fr-FR" dirty="0">
              <a:solidFill>
                <a:srgbClr val="434343"/>
              </a:solidFill>
              <a:latin typeface="Montserrat"/>
              <a:ea typeface="Montserrat"/>
              <a:cs typeface="Montserrat"/>
              <a:sym typeface="Montserrat"/>
            </a:endParaRPr>
          </a:p>
        </p:txBody>
      </p:sp>
      <p:sp>
        <p:nvSpPr>
          <p:cNvPr id="80" name="Google Shape;80;p6">
            <a:extLst>
              <a:ext uri="{FF2B5EF4-FFF2-40B4-BE49-F238E27FC236}">
                <a16:creationId xmlns:a16="http://schemas.microsoft.com/office/drawing/2014/main" id="{164777C9-0130-1410-77E6-4E0A62622A89}"/>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a:extLst>
              <a:ext uri="{FF2B5EF4-FFF2-40B4-BE49-F238E27FC236}">
                <a16:creationId xmlns:a16="http://schemas.microsoft.com/office/drawing/2014/main" id="{020399D7-E8F5-3D40-0616-937D9E6B5E36}"/>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univariées du prix</a:t>
            </a:r>
            <a:endParaRPr sz="2500" b="0" i="0" u="none" strike="noStrike" cap="none" dirty="0">
              <a:solidFill>
                <a:srgbClr val="F3F3F3"/>
              </a:solidFill>
              <a:latin typeface="Montserrat"/>
              <a:ea typeface="Montserrat"/>
              <a:cs typeface="Montserrat"/>
              <a:sym typeface="Montserrat"/>
            </a:endParaRPr>
          </a:p>
        </p:txBody>
      </p:sp>
      <p:sp>
        <p:nvSpPr>
          <p:cNvPr id="82" name="Google Shape;82;p6">
            <a:extLst>
              <a:ext uri="{FF2B5EF4-FFF2-40B4-BE49-F238E27FC236}">
                <a16:creationId xmlns:a16="http://schemas.microsoft.com/office/drawing/2014/main" id="{DA307784-A5F6-307B-1F82-F553B32D90F5}"/>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ZoneTexte 1">
            <a:extLst>
              <a:ext uri="{FF2B5EF4-FFF2-40B4-BE49-F238E27FC236}">
                <a16:creationId xmlns:a16="http://schemas.microsoft.com/office/drawing/2014/main" id="{C5B4AF2E-060C-5F04-73D5-8FE6A30C19D4}"/>
              </a:ext>
            </a:extLst>
          </p:cNvPr>
          <p:cNvSpPr txBox="1"/>
          <p:nvPr/>
        </p:nvSpPr>
        <p:spPr>
          <a:xfrm>
            <a:off x="5058344" y="4690834"/>
            <a:ext cx="3690275" cy="230832"/>
          </a:xfrm>
          <a:prstGeom prst="rect">
            <a:avLst/>
          </a:prstGeom>
          <a:noFill/>
        </p:spPr>
        <p:txBody>
          <a:bodyPr wrap="square" rtlCol="0">
            <a:spAutoFit/>
          </a:bodyPr>
          <a:lstStyle/>
          <a:p>
            <a:r>
              <a:rPr lang="fr-FR" sz="900" b="0" i="1" dirty="0">
                <a:solidFill>
                  <a:schemeClr val="tx1"/>
                </a:solidFill>
                <a:effectLst/>
                <a:latin typeface="Montserrat" panose="00000500000000000000" pitchFamily="2" charset="0"/>
              </a:rPr>
              <a:t>Représentation graphique de l’IQR par catégorie de produit</a:t>
            </a:r>
            <a:endParaRPr lang="fr-FR" sz="900" i="1" dirty="0">
              <a:solidFill>
                <a:schemeClr val="tx1"/>
              </a:solidFill>
              <a:latin typeface="Montserrat" panose="00000500000000000000" pitchFamily="2" charset="0"/>
            </a:endParaRPr>
          </a:p>
        </p:txBody>
      </p:sp>
      <p:pic>
        <p:nvPicPr>
          <p:cNvPr id="4" name="Image 3">
            <a:extLst>
              <a:ext uri="{FF2B5EF4-FFF2-40B4-BE49-F238E27FC236}">
                <a16:creationId xmlns:a16="http://schemas.microsoft.com/office/drawing/2014/main" id="{EBE27381-DAFF-D8BB-EA90-617D458D7F6A}"/>
              </a:ext>
            </a:extLst>
          </p:cNvPr>
          <p:cNvPicPr>
            <a:picLocks noChangeAspect="1"/>
          </p:cNvPicPr>
          <p:nvPr/>
        </p:nvPicPr>
        <p:blipFill>
          <a:blip r:embed="rId4"/>
          <a:stretch>
            <a:fillRect/>
          </a:stretch>
        </p:blipFill>
        <p:spPr>
          <a:xfrm>
            <a:off x="4662966" y="1603320"/>
            <a:ext cx="4481034" cy="588062"/>
          </a:xfrm>
          <a:prstGeom prst="rect">
            <a:avLst/>
          </a:prstGeom>
        </p:spPr>
      </p:pic>
    </p:spTree>
    <p:extLst>
      <p:ext uri="{BB962C8B-B14F-4D97-AF65-F5344CB8AC3E}">
        <p14:creationId xmlns:p14="http://schemas.microsoft.com/office/powerpoint/2010/main" val="219812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5" name="Image 4" descr="Une image contenant texte, capture d’écran, Police, ligne&#10;&#10;Le contenu généré par l’IA peut être incorrect.">
            <a:extLst>
              <a:ext uri="{FF2B5EF4-FFF2-40B4-BE49-F238E27FC236}">
                <a16:creationId xmlns:a16="http://schemas.microsoft.com/office/drawing/2014/main" id="{773F8088-F9F4-9EF7-7F89-E47110F36D52}"/>
              </a:ext>
            </a:extLst>
          </p:cNvPr>
          <p:cNvPicPr>
            <a:picLocks noChangeAspect="1"/>
          </p:cNvPicPr>
          <p:nvPr/>
        </p:nvPicPr>
        <p:blipFill>
          <a:blip r:embed="rId3"/>
          <a:stretch>
            <a:fillRect/>
          </a:stretch>
        </p:blipFill>
        <p:spPr>
          <a:xfrm>
            <a:off x="0" y="1612823"/>
            <a:ext cx="6290325" cy="2960153"/>
          </a:xfrm>
          <a:prstGeom prst="rect">
            <a:avLst/>
          </a:prstGeom>
        </p:spPr>
      </p:pic>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4181230" y="1528607"/>
            <a:ext cx="4962769" cy="3416400"/>
          </a:xfrm>
          <a:prstGeom prst="rect">
            <a:avLst/>
          </a:prstGeom>
          <a:noFill/>
          <a:ln>
            <a:noFill/>
          </a:ln>
        </p:spPr>
        <p:txBody>
          <a:bodyPr spcFirstLastPara="1" wrap="square" lIns="91425" tIns="91425" rIns="91425" bIns="91425" anchor="t" anchorCtr="0">
            <a:normAutofit/>
          </a:bodyPr>
          <a:lstStyle/>
          <a:p>
            <a:pPr marL="114300" indent="0">
              <a:lnSpc>
                <a:spcPct val="85000"/>
              </a:lnSpc>
              <a:buClr>
                <a:srgbClr val="999999"/>
              </a:buClr>
              <a:buNone/>
            </a:pPr>
            <a:r>
              <a:rPr lang="fr" sz="1200" b="1" i="1" dirty="0">
                <a:solidFill>
                  <a:schemeClr val="tx1"/>
                </a:solidFill>
                <a:latin typeface="Montserrat"/>
                <a:sym typeface="Montserrat"/>
              </a:rPr>
              <a:t>Top 20 des articles en CA</a:t>
            </a:r>
            <a:endParaRPr sz="1200" b="1" i="1" dirty="0">
              <a:solidFill>
                <a:schemeClr val="tx1"/>
              </a:solidFill>
              <a:latin typeface="Montserrat"/>
              <a:sym typeface="Montserrat"/>
            </a:endParaRPr>
          </a:p>
          <a:p>
            <a:pPr lvl="2">
              <a:lnSpc>
                <a:spcPct val="95000"/>
              </a:lnSpc>
              <a:buClr>
                <a:schemeClr val="tx1">
                  <a:lumMod val="65000"/>
                  <a:lumOff val="35000"/>
                </a:schemeClr>
              </a:buClr>
              <a:buFont typeface="Montserrat"/>
              <a:buChar char="●"/>
            </a:pPr>
            <a:r>
              <a:rPr lang="fr" sz="1500" i="1" dirty="0">
                <a:solidFill>
                  <a:schemeClr val="tx1"/>
                </a:solidFill>
                <a:latin typeface="Montserrat"/>
                <a:sym typeface="Montserrat"/>
              </a:rPr>
              <a:t>CA Global de 143 680€</a:t>
            </a:r>
          </a:p>
          <a:p>
            <a:pPr lvl="2">
              <a:lnSpc>
                <a:spcPct val="95000"/>
              </a:lnSpc>
              <a:buClr>
                <a:schemeClr val="tx1">
                  <a:lumMod val="65000"/>
                  <a:lumOff val="35000"/>
                </a:schemeClr>
              </a:buClr>
              <a:buFont typeface="Montserrat"/>
              <a:buChar char="●"/>
            </a:pPr>
            <a:r>
              <a:rPr lang="fr" sz="1500" i="1" dirty="0">
                <a:solidFill>
                  <a:schemeClr val="tx1"/>
                </a:solidFill>
                <a:latin typeface="Montserrat"/>
                <a:sym typeface="Montserrat"/>
              </a:rPr>
              <a:t>10% du CA représenté par le Top 20 des articles</a:t>
            </a:r>
          </a:p>
          <a:p>
            <a:pPr lvl="2">
              <a:lnSpc>
                <a:spcPct val="95000"/>
              </a:lnSpc>
              <a:buClr>
                <a:schemeClr val="tx1">
                  <a:lumMod val="65000"/>
                  <a:lumOff val="35000"/>
                </a:schemeClr>
              </a:buClr>
              <a:buFont typeface="Montserrat"/>
              <a:buChar char="●"/>
            </a:pPr>
            <a:r>
              <a:rPr lang="fr-FR" sz="1500" i="1" dirty="0">
                <a:solidFill>
                  <a:schemeClr val="tx1"/>
                </a:solidFill>
                <a:latin typeface="Montserrat"/>
                <a:sym typeface="Montserrat"/>
              </a:rPr>
              <a:t>Les champagnes et vins dominent le classement</a:t>
            </a:r>
          </a:p>
          <a:p>
            <a:pPr lvl="2">
              <a:lnSpc>
                <a:spcPct val="95000"/>
              </a:lnSpc>
              <a:buClr>
                <a:schemeClr val="tx1">
                  <a:lumMod val="65000"/>
                  <a:lumOff val="35000"/>
                </a:schemeClr>
              </a:buClr>
              <a:buFont typeface="Montserrat"/>
              <a:buChar char="●"/>
            </a:pPr>
            <a:r>
              <a:rPr lang="fr-FR" sz="1500" i="1" dirty="0">
                <a:solidFill>
                  <a:schemeClr val="tx1"/>
                </a:solidFill>
                <a:latin typeface="Montserrat"/>
                <a:sym typeface="Montserrat"/>
              </a:rPr>
              <a:t>Gestion des stocks primordial</a:t>
            </a:r>
            <a:endParaRPr sz="1500" i="1" dirty="0">
              <a:solidFill>
                <a:schemeClr val="tx1"/>
              </a:solidFill>
              <a:latin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45AF742B-9E7B-2ED1-6340-AA145CD2DC96}"/>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15E877B5-13D2-206F-A61D-C0DA53BE8A21}"/>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A037F40E-04F1-E8AC-C606-841A6E27062A}"/>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5422FFFB-0FFC-D084-2392-DC1C288FD133}"/>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46F43115-84F5-112C-D3D3-869EC464D61F}"/>
              </a:ext>
            </a:extLst>
          </p:cNvPr>
          <p:cNvSpPr txBox="1">
            <a:spLocks noGrp="1"/>
          </p:cNvSpPr>
          <p:nvPr>
            <p:ph type="body" idx="1"/>
          </p:nvPr>
        </p:nvSpPr>
        <p:spPr>
          <a:xfrm>
            <a:off x="0" y="1544238"/>
            <a:ext cx="6111631" cy="3416400"/>
          </a:xfrm>
          <a:prstGeom prst="rect">
            <a:avLst/>
          </a:prstGeom>
          <a:noFill/>
          <a:ln>
            <a:noFill/>
          </a:ln>
        </p:spPr>
        <p:txBody>
          <a:bodyPr spcFirstLastPara="1" wrap="square" lIns="91425" tIns="91425" rIns="91425" bIns="91425" anchor="t" anchorCtr="0">
            <a:normAutofit/>
          </a:bodyPr>
          <a:lstStyle/>
          <a:p>
            <a:pPr marL="114300" lvl="0" indent="0">
              <a:lnSpc>
                <a:spcPct val="85000"/>
              </a:lnSpc>
              <a:buClr>
                <a:srgbClr val="999999"/>
              </a:buClr>
              <a:buNone/>
            </a:pPr>
            <a:r>
              <a:rPr lang="fr" sz="1200" b="1" i="1" dirty="0">
                <a:solidFill>
                  <a:schemeClr val="tx1"/>
                </a:solidFill>
                <a:latin typeface="Montserrat"/>
                <a:sym typeface="Montserrat"/>
              </a:rPr>
              <a:t>Calcul des 20/80</a:t>
            </a:r>
          </a:p>
          <a:p>
            <a:pPr lvl="2">
              <a:lnSpc>
                <a:spcPct val="95000"/>
              </a:lnSpc>
              <a:buClr>
                <a:schemeClr val="tx1">
                  <a:lumMod val="65000"/>
                  <a:lumOff val="35000"/>
                </a:schemeClr>
              </a:buClr>
              <a:buFont typeface="Montserrat"/>
              <a:buChar char="●"/>
            </a:pPr>
            <a:r>
              <a:rPr lang="fr" sz="1500" i="1" dirty="0">
                <a:solidFill>
                  <a:schemeClr val="tx1"/>
                </a:solidFill>
                <a:latin typeface="Montserrat"/>
                <a:sym typeface="Montserrat"/>
              </a:rPr>
              <a:t>Définition : </a:t>
            </a:r>
            <a:r>
              <a:rPr lang="fr-FR" sz="1500" b="1" i="1" dirty="0">
                <a:solidFill>
                  <a:schemeClr val="tx1"/>
                </a:solidFill>
                <a:latin typeface="Montserrat"/>
                <a:sym typeface="Montserrat"/>
              </a:rPr>
              <a:t>20%</a:t>
            </a:r>
            <a:r>
              <a:rPr lang="fr-FR" sz="1500" i="1" dirty="0">
                <a:solidFill>
                  <a:schemeClr val="tx1"/>
                </a:solidFill>
                <a:latin typeface="Montserrat"/>
                <a:sym typeface="Montserrat"/>
              </a:rPr>
              <a:t> des produits génèrent </a:t>
            </a:r>
            <a:r>
              <a:rPr lang="fr-FR" sz="1500" b="1" i="1" dirty="0">
                <a:solidFill>
                  <a:schemeClr val="tx1"/>
                </a:solidFill>
                <a:latin typeface="Montserrat"/>
                <a:sym typeface="Montserrat"/>
              </a:rPr>
              <a:t>80% </a:t>
            </a:r>
            <a:r>
              <a:rPr lang="fr-FR" sz="1500" i="1" dirty="0">
                <a:solidFill>
                  <a:schemeClr val="tx1"/>
                </a:solidFill>
                <a:latin typeface="Montserrat"/>
                <a:sym typeface="Montserrat"/>
              </a:rPr>
              <a:t>du chiffre d’affaires total</a:t>
            </a:r>
          </a:p>
          <a:p>
            <a:pPr marL="1054100" lvl="2" indent="0">
              <a:lnSpc>
                <a:spcPct val="95000"/>
              </a:lnSpc>
              <a:buClr>
                <a:schemeClr val="tx1">
                  <a:lumMod val="65000"/>
                  <a:lumOff val="35000"/>
                </a:schemeClr>
              </a:buClr>
              <a:buNone/>
            </a:pPr>
            <a:endParaRPr lang="fr-FR" sz="1500" i="1" dirty="0">
              <a:solidFill>
                <a:schemeClr val="tx1"/>
              </a:solidFill>
              <a:latin typeface="Montserrat"/>
              <a:sym typeface="Montserrat"/>
            </a:endParaRPr>
          </a:p>
          <a:p>
            <a:pPr marL="114300" indent="0">
              <a:lnSpc>
                <a:spcPct val="85000"/>
              </a:lnSpc>
              <a:buClr>
                <a:srgbClr val="999999"/>
              </a:buClr>
              <a:buNone/>
            </a:pPr>
            <a:r>
              <a:rPr lang="fr-FR" sz="1200" b="1" i="1" dirty="0">
                <a:solidFill>
                  <a:schemeClr val="tx1"/>
                </a:solidFill>
                <a:latin typeface="Montserrat"/>
                <a:sym typeface="Montserrat"/>
              </a:rPr>
              <a:t>Chez </a:t>
            </a:r>
            <a:r>
              <a:rPr lang="fr-FR" sz="1200" b="1" i="1" dirty="0" err="1">
                <a:solidFill>
                  <a:schemeClr val="tx1"/>
                </a:solidFill>
                <a:latin typeface="Montserrat"/>
                <a:sym typeface="Montserrat"/>
              </a:rPr>
              <a:t>Bottleneck</a:t>
            </a:r>
            <a:endParaRPr sz="1200" b="1" i="1" dirty="0">
              <a:solidFill>
                <a:schemeClr val="tx1"/>
              </a:solidFill>
              <a:latin typeface="Montserrat"/>
              <a:sym typeface="Montserrat"/>
            </a:endParaRPr>
          </a:p>
          <a:p>
            <a:pPr lvl="2">
              <a:lnSpc>
                <a:spcPct val="95000"/>
              </a:lnSpc>
              <a:buClr>
                <a:schemeClr val="tx1">
                  <a:lumMod val="65000"/>
                  <a:lumOff val="35000"/>
                </a:schemeClr>
              </a:buClr>
              <a:buFont typeface="Montserrat"/>
              <a:buChar char="●"/>
            </a:pPr>
            <a:r>
              <a:rPr lang="fr" sz="1500" b="1" i="1" dirty="0">
                <a:solidFill>
                  <a:schemeClr val="tx1"/>
                </a:solidFill>
                <a:latin typeface="Montserrat"/>
                <a:sym typeface="Montserrat"/>
              </a:rPr>
              <a:t>434</a:t>
            </a:r>
            <a:r>
              <a:rPr lang="fr" sz="1500" i="1" dirty="0">
                <a:solidFill>
                  <a:schemeClr val="tx1"/>
                </a:solidFill>
                <a:latin typeface="Montserrat"/>
                <a:sym typeface="Montserrat"/>
              </a:rPr>
              <a:t> articles représentent </a:t>
            </a:r>
            <a:r>
              <a:rPr lang="fr" sz="1500" b="1" i="1" dirty="0">
                <a:solidFill>
                  <a:schemeClr val="tx1"/>
                </a:solidFill>
                <a:latin typeface="Montserrat"/>
                <a:sym typeface="Montserrat"/>
              </a:rPr>
              <a:t>80% </a:t>
            </a:r>
            <a:r>
              <a:rPr lang="fr" sz="1500" i="1" dirty="0">
                <a:solidFill>
                  <a:schemeClr val="tx1"/>
                </a:solidFill>
                <a:latin typeface="Montserrat"/>
                <a:sym typeface="Montserrat"/>
              </a:rPr>
              <a:t>du CA</a:t>
            </a:r>
          </a:p>
          <a:p>
            <a:pPr lvl="2">
              <a:lnSpc>
                <a:spcPct val="95000"/>
              </a:lnSpc>
              <a:buClr>
                <a:schemeClr val="tx1">
                  <a:lumMod val="65000"/>
                  <a:lumOff val="35000"/>
                </a:schemeClr>
              </a:buClr>
              <a:buFont typeface="Montserrat"/>
              <a:buChar char="●"/>
            </a:pPr>
            <a:r>
              <a:rPr lang="fr" sz="1500" i="1" dirty="0">
                <a:solidFill>
                  <a:schemeClr val="tx1"/>
                </a:solidFill>
                <a:latin typeface="Montserrat"/>
                <a:sym typeface="Montserrat"/>
              </a:rPr>
              <a:t>Soit environ </a:t>
            </a:r>
            <a:r>
              <a:rPr lang="fr" sz="1500" b="1" i="1" dirty="0">
                <a:solidFill>
                  <a:schemeClr val="tx1"/>
                </a:solidFill>
                <a:latin typeface="Montserrat"/>
                <a:sym typeface="Montserrat"/>
              </a:rPr>
              <a:t>61% </a:t>
            </a:r>
            <a:r>
              <a:rPr lang="fr" sz="1500" i="1" dirty="0">
                <a:solidFill>
                  <a:schemeClr val="tx1"/>
                </a:solidFill>
                <a:latin typeface="Montserrat"/>
                <a:sym typeface="Montserrat"/>
              </a:rPr>
              <a:t>des produits</a:t>
            </a:r>
          </a:p>
          <a:p>
            <a:pPr marL="1054100" lvl="2" indent="0">
              <a:lnSpc>
                <a:spcPct val="95000"/>
              </a:lnSpc>
              <a:buClr>
                <a:schemeClr val="tx1">
                  <a:lumMod val="65000"/>
                  <a:lumOff val="35000"/>
                </a:schemeClr>
              </a:buClr>
              <a:buNone/>
            </a:pPr>
            <a:endParaRPr lang="fr" sz="1500" i="1" dirty="0">
              <a:solidFill>
                <a:schemeClr val="tx1"/>
              </a:solidFill>
              <a:latin typeface="Montserrat"/>
              <a:sym typeface="Montserrat"/>
            </a:endParaRPr>
          </a:p>
          <a:p>
            <a:pPr marL="114300" lvl="0" indent="0">
              <a:lnSpc>
                <a:spcPct val="85000"/>
              </a:lnSpc>
              <a:buClr>
                <a:srgbClr val="999999"/>
              </a:buClr>
              <a:buNone/>
            </a:pPr>
            <a:r>
              <a:rPr lang="fr-FR" sz="1200" b="1" i="1" dirty="0">
                <a:solidFill>
                  <a:schemeClr val="tx1"/>
                </a:solidFill>
                <a:latin typeface="Montserrat"/>
                <a:sym typeface="Montserrat"/>
              </a:rPr>
              <a:t>Optimisation du portefeuille produits</a:t>
            </a:r>
            <a:endParaRPr lang="fr" sz="1200" b="1" i="1" dirty="0">
              <a:solidFill>
                <a:schemeClr val="tx1"/>
              </a:solidFill>
              <a:latin typeface="Montserrat"/>
              <a:sym typeface="Montserrat"/>
            </a:endParaRPr>
          </a:p>
          <a:p>
            <a:pPr lvl="2">
              <a:lnSpc>
                <a:spcPct val="95000"/>
              </a:lnSpc>
              <a:buClr>
                <a:schemeClr val="tx1">
                  <a:lumMod val="65000"/>
                  <a:lumOff val="35000"/>
                </a:schemeClr>
              </a:buClr>
              <a:buFont typeface="Montserrat"/>
              <a:buChar char="●"/>
            </a:pPr>
            <a:r>
              <a:rPr lang="fr-FR" sz="1500" b="1" i="1" dirty="0">
                <a:solidFill>
                  <a:schemeClr val="tx1"/>
                </a:solidFill>
                <a:latin typeface="Montserrat"/>
              </a:rPr>
              <a:t>39% </a:t>
            </a:r>
            <a:r>
              <a:rPr lang="fr-FR" sz="1500" i="1" dirty="0">
                <a:solidFill>
                  <a:schemeClr val="tx1"/>
                </a:solidFill>
                <a:latin typeface="Montserrat"/>
              </a:rPr>
              <a:t>des références absorbent des ressources sans générer une valeur proportionnelle.</a:t>
            </a:r>
          </a:p>
          <a:p>
            <a:pPr lvl="2">
              <a:lnSpc>
                <a:spcPct val="95000"/>
              </a:lnSpc>
              <a:buClr>
                <a:schemeClr val="tx1">
                  <a:lumMod val="65000"/>
                  <a:lumOff val="35000"/>
                </a:schemeClr>
              </a:buClr>
              <a:buFont typeface="Montserrat"/>
              <a:buChar char="●"/>
            </a:pPr>
            <a:r>
              <a:rPr lang="fr-FR" sz="1500" i="1" dirty="0">
                <a:solidFill>
                  <a:schemeClr val="tx1"/>
                </a:solidFill>
                <a:latin typeface="Montserrat"/>
              </a:rPr>
              <a:t>Une concentration sur les </a:t>
            </a:r>
            <a:r>
              <a:rPr lang="fr-FR" sz="1500" b="1" i="1" dirty="0">
                <a:solidFill>
                  <a:schemeClr val="tx1"/>
                </a:solidFill>
                <a:latin typeface="Montserrat"/>
              </a:rPr>
              <a:t>434 articles stratégiques</a:t>
            </a:r>
            <a:r>
              <a:rPr lang="fr-FR" sz="1500" i="1" dirty="0">
                <a:solidFill>
                  <a:schemeClr val="tx1"/>
                </a:solidFill>
                <a:latin typeface="Montserrat"/>
              </a:rPr>
              <a:t> permettrait d’optimiser la rentabilité et la gestion des stocks.</a:t>
            </a:r>
          </a:p>
          <a:p>
            <a:pPr marL="457200" marR="0" lvl="0" indent="-342900" algn="l" rtl="0">
              <a:lnSpc>
                <a:spcPct val="115000"/>
              </a:lnSpc>
              <a:spcBef>
                <a:spcPts val="0"/>
              </a:spcBef>
              <a:spcAft>
                <a:spcPts val="0"/>
              </a:spcAft>
              <a:buClr>
                <a:srgbClr val="999999"/>
              </a:buClr>
              <a:buSzPts val="1800"/>
              <a:buFont typeface="Montserrat"/>
              <a:buChar char="●"/>
            </a:pPr>
            <a:endParaRPr lang="fr-FR" sz="1200" b="1" i="1" dirty="0">
              <a:solidFill>
                <a:schemeClr val="tx1"/>
              </a:solidFill>
              <a:latin typeface="Montserrat"/>
              <a:sym typeface="Montserrat"/>
            </a:endParaRPr>
          </a:p>
        </p:txBody>
      </p:sp>
      <p:graphicFrame>
        <p:nvGraphicFramePr>
          <p:cNvPr id="2" name="Diagramme 1">
            <a:extLst>
              <a:ext uri="{FF2B5EF4-FFF2-40B4-BE49-F238E27FC236}">
                <a16:creationId xmlns:a16="http://schemas.microsoft.com/office/drawing/2014/main" id="{108A28F5-09EA-D62B-19C4-A6072BA37737}"/>
              </a:ext>
            </a:extLst>
          </p:cNvPr>
          <p:cNvGraphicFramePr/>
          <p:nvPr>
            <p:extLst>
              <p:ext uri="{D42A27DB-BD31-4B8C-83A1-F6EECF244321}">
                <p14:modId xmlns:p14="http://schemas.microsoft.com/office/powerpoint/2010/main" val="2317649373"/>
              </p:ext>
            </p:extLst>
          </p:nvPr>
        </p:nvGraphicFramePr>
        <p:xfrm>
          <a:off x="5752124" y="1727450"/>
          <a:ext cx="3524738" cy="28564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lèche : pentagone 2">
            <a:extLst>
              <a:ext uri="{FF2B5EF4-FFF2-40B4-BE49-F238E27FC236}">
                <a16:creationId xmlns:a16="http://schemas.microsoft.com/office/drawing/2014/main" id="{C75612DA-23F4-E54A-11D9-8A316280CB76}"/>
              </a:ext>
            </a:extLst>
          </p:cNvPr>
          <p:cNvSpPr/>
          <p:nvPr/>
        </p:nvSpPr>
        <p:spPr>
          <a:xfrm rot="16200000">
            <a:off x="6864400" y="3754038"/>
            <a:ext cx="1403023" cy="256670"/>
          </a:xfrm>
          <a:prstGeom prst="homePlate">
            <a:avLst/>
          </a:prstGeom>
          <a:ln>
            <a:solidFill>
              <a:srgbClr val="78909C"/>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2154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EB665ADA-CE6C-8932-5AA1-5DCB47B95C5B}"/>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449B4BF0-7FB3-0C81-A0A7-B5636D865817}"/>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6A4017FB-E8C9-2896-E043-AC606809339C}"/>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453E247A-0EC6-052A-FB0F-22F3AA719A6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98" name="Picture 2">
            <a:extLst>
              <a:ext uri="{FF2B5EF4-FFF2-40B4-BE49-F238E27FC236}">
                <a16:creationId xmlns:a16="http://schemas.microsoft.com/office/drawing/2014/main" id="{8B190B83-769D-72FB-7B2D-792155210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53" y="1390200"/>
            <a:ext cx="7306401" cy="2524260"/>
          </a:xfrm>
          <a:prstGeom prst="rect">
            <a:avLst/>
          </a:prstGeom>
          <a:noFill/>
          <a:extLst>
            <a:ext uri="{909E8E84-426E-40DD-AFC4-6F175D3DCCD1}">
              <a14:hiddenFill xmlns:a14="http://schemas.microsoft.com/office/drawing/2010/main">
                <a:solidFill>
                  <a:srgbClr val="FFFFFF"/>
                </a:solidFill>
              </a14:hiddenFill>
            </a:ext>
          </a:extLst>
        </p:spPr>
      </p:pic>
      <p:sp>
        <p:nvSpPr>
          <p:cNvPr id="98" name="Google Shape;98;g13f9e8f1567_0_0"/>
          <p:cNvSpPr txBox="1">
            <a:spLocks noGrp="1"/>
          </p:cNvSpPr>
          <p:nvPr>
            <p:ph type="body" idx="1"/>
          </p:nvPr>
        </p:nvSpPr>
        <p:spPr>
          <a:xfrm>
            <a:off x="0" y="3753300"/>
            <a:ext cx="9144000" cy="1390199"/>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fr-FR" sz="1200" b="1" i="1" dirty="0">
                <a:solidFill>
                  <a:schemeClr val="tx1"/>
                </a:solidFill>
                <a:latin typeface="Montserrat"/>
                <a:sym typeface="Montserrat"/>
              </a:rPr>
              <a:t>Immobilisation de stock critique : jusqu'à 25 ans !</a:t>
            </a: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Optimisation du portefeuille produits, impact financier : </a:t>
            </a:r>
            <a:r>
              <a:rPr lang="fr-FR" sz="1500" b="1" i="1" dirty="0">
                <a:solidFill>
                  <a:schemeClr val="tx1"/>
                </a:solidFill>
                <a:latin typeface="Montserrat"/>
              </a:rPr>
              <a:t>87 108,25€</a:t>
            </a:r>
            <a:endParaRPr lang="fr-FR" sz="1500" b="1" i="1" dirty="0">
              <a:solidFill>
                <a:schemeClr val="tx1"/>
              </a:solidFill>
              <a:latin typeface="Montserrat"/>
              <a:sym typeface="Montserrat"/>
            </a:endParaRP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Envisager une </a:t>
            </a:r>
            <a:r>
              <a:rPr lang="fr-FR" sz="1500" b="1" i="1" dirty="0">
                <a:solidFill>
                  <a:schemeClr val="tx1"/>
                </a:solidFill>
                <a:latin typeface="Montserrat"/>
              </a:rPr>
              <a:t>suppression</a:t>
            </a:r>
            <a:r>
              <a:rPr lang="fr-FR" sz="1500" i="1" dirty="0">
                <a:solidFill>
                  <a:schemeClr val="tx1"/>
                </a:solidFill>
                <a:latin typeface="Montserrat"/>
              </a:rPr>
              <a:t> progressive</a:t>
            </a:r>
            <a:endParaRPr lang="fr-FR" sz="1500" i="1" dirty="0">
              <a:solidFill>
                <a:schemeClr val="tx1"/>
              </a:solidFill>
              <a:latin typeface="Montserrat"/>
              <a:sym typeface="Montserrat"/>
            </a:endParaRP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Stratégie marketing et commerciale</a:t>
            </a:r>
            <a:endParaRPr lang="fr-FR" sz="1500" i="1" dirty="0">
              <a:solidFill>
                <a:schemeClr val="tx1"/>
              </a:solidFill>
              <a:latin typeface="Montserrat"/>
              <a:sym typeface="Montserrat"/>
            </a:endParaRP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b="1" i="1" dirty="0">
                <a:solidFill>
                  <a:schemeClr val="tx1"/>
                </a:solidFill>
                <a:latin typeface="Montserrat"/>
              </a:rPr>
              <a:t>Mettre en avant </a:t>
            </a:r>
            <a:r>
              <a:rPr lang="fr-FR" sz="1500" i="1" dirty="0">
                <a:solidFill>
                  <a:schemeClr val="tx1"/>
                </a:solidFill>
                <a:latin typeface="Montserrat"/>
              </a:rPr>
              <a:t>ces produits</a:t>
            </a:r>
            <a:endParaRPr sz="1500" i="1" dirty="0">
              <a:solidFill>
                <a:schemeClr val="tx1"/>
              </a:solidFill>
              <a:latin typeface="Montserrat"/>
              <a:sym typeface="Montserrat"/>
            </a:endParaRPr>
          </a:p>
        </p:txBody>
      </p:sp>
    </p:spTree>
    <p:extLst>
      <p:ext uri="{BB962C8B-B14F-4D97-AF65-F5344CB8AC3E}">
        <p14:creationId xmlns:p14="http://schemas.microsoft.com/office/powerpoint/2010/main" val="318211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764548FA-CB76-1E0E-327B-338A145915E2}"/>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BC058C23-D429-6EB4-1506-D700CBDD6CE9}"/>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DB1FD88E-6CAA-5DC7-3E46-A59A2BE3FBB7}"/>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9F6EF56F-BCFB-E692-3DCC-18CAAE8903F9}"/>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AutoShape 2" descr="A realistic illustration of a large wine and spirits warehouse with 16,739 bottles in storage. The image features tall metal shelves stacked with neatly organized wine and liquor bottles in labeled boxes. Forklifts and workers are seen handling inventory, ensuring efficient logistics. The warehouse is illuminated with bright industrial lighting, and the atmosphere reflects a well-managed distribution center for high-end wines and spirits. In the foreground, a section showcases premium wines in wooden crates, emphasizing careful storage and handling.">
            <a:extLst>
              <a:ext uri="{FF2B5EF4-FFF2-40B4-BE49-F238E27FC236}">
                <a16:creationId xmlns:a16="http://schemas.microsoft.com/office/drawing/2014/main" id="{A6EFC5B0-34D8-569B-8937-EAC1DA01C085}"/>
              </a:ext>
            </a:extLst>
          </p:cNvPr>
          <p:cNvSpPr>
            <a:spLocks noGrp="1" noChangeAspect="1" noChangeArrowheads="1"/>
          </p:cNvSpPr>
          <p:nvPr>
            <p:ph type="body" idx="1"/>
          </p:nvPr>
        </p:nvSpPr>
        <p:spPr bwMode="auto">
          <a:xfrm>
            <a:off x="-1" y="1473200"/>
            <a:ext cx="5478586" cy="3416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114300" indent="0">
              <a:buNone/>
            </a:pPr>
            <a:r>
              <a:rPr lang="fr-FR" sz="1200" b="1" i="1" dirty="0">
                <a:solidFill>
                  <a:schemeClr val="tx1"/>
                </a:solidFill>
                <a:latin typeface="Montserrat"/>
              </a:rPr>
              <a:t>Le stock total : 16 739 unités dont une part non rentable</a:t>
            </a:r>
          </a:p>
          <a:p>
            <a:pPr marL="114300" indent="0">
              <a:buNone/>
            </a:pPr>
            <a:r>
              <a:rPr lang="fr-FR" sz="1200" b="1" i="1" dirty="0">
                <a:solidFill>
                  <a:schemeClr val="tx1"/>
                </a:solidFill>
                <a:latin typeface="Montserrat"/>
              </a:rPr>
              <a:t>Immobilisation financière totale : 277 305€</a:t>
            </a:r>
          </a:p>
          <a:p>
            <a:pPr lvl="2">
              <a:lnSpc>
                <a:spcPct val="95000"/>
              </a:lnSpc>
              <a:buClr>
                <a:schemeClr val="tx1">
                  <a:lumMod val="65000"/>
                  <a:lumOff val="35000"/>
                </a:schemeClr>
              </a:buClr>
              <a:buFont typeface="Montserrat"/>
              <a:buChar char="●"/>
            </a:pPr>
            <a:r>
              <a:rPr lang="fr-FR" sz="1500" i="1" dirty="0">
                <a:solidFill>
                  <a:schemeClr val="tx1"/>
                </a:solidFill>
                <a:latin typeface="Montserrat"/>
              </a:rPr>
              <a:t>Rotation insuffisante sur certains produits</a:t>
            </a:r>
          </a:p>
          <a:p>
            <a:pPr lvl="2">
              <a:lnSpc>
                <a:spcPct val="95000"/>
              </a:lnSpc>
              <a:buClr>
                <a:schemeClr val="tx1">
                  <a:lumMod val="65000"/>
                  <a:lumOff val="35000"/>
                </a:schemeClr>
              </a:buClr>
              <a:buFont typeface="Montserrat"/>
              <a:buChar char="●"/>
            </a:pPr>
            <a:r>
              <a:rPr lang="fr-FR" sz="1500" i="1" dirty="0">
                <a:solidFill>
                  <a:schemeClr val="tx1"/>
                </a:solidFill>
                <a:latin typeface="Montserrat"/>
              </a:rPr>
              <a:t>Coût financier et logistique </a:t>
            </a:r>
          </a:p>
          <a:p>
            <a:pPr lvl="2">
              <a:lnSpc>
                <a:spcPct val="95000"/>
              </a:lnSpc>
              <a:buClr>
                <a:schemeClr val="tx1">
                  <a:lumMod val="65000"/>
                  <a:lumOff val="35000"/>
                </a:schemeClr>
              </a:buClr>
              <a:buFont typeface="Montserrat"/>
              <a:buChar char="●"/>
            </a:pPr>
            <a:r>
              <a:rPr lang="fr-FR" sz="1500" i="1" dirty="0">
                <a:solidFill>
                  <a:schemeClr val="tx1"/>
                </a:solidFill>
                <a:latin typeface="Montserrat"/>
              </a:rPr>
              <a:t>Surstockage vs. Rupture</a:t>
            </a:r>
          </a:p>
          <a:p>
            <a:pPr lvl="2">
              <a:lnSpc>
                <a:spcPct val="95000"/>
              </a:lnSpc>
              <a:buClr>
                <a:schemeClr val="tx1">
                  <a:lumMod val="65000"/>
                  <a:lumOff val="35000"/>
                </a:schemeClr>
              </a:buClr>
              <a:buFont typeface="Montserrat"/>
              <a:buChar char="●"/>
            </a:pPr>
            <a:endParaRPr lang="fr-FR" sz="1500" i="1" dirty="0">
              <a:solidFill>
                <a:schemeClr val="tx1"/>
              </a:solidFill>
              <a:latin typeface="Montserrat"/>
            </a:endParaRPr>
          </a:p>
          <a:p>
            <a:pPr marL="114300" lvl="2" indent="0">
              <a:buSzPts val="1800"/>
              <a:buNone/>
            </a:pPr>
            <a:r>
              <a:rPr lang="fr-FR" sz="1200" b="1" i="1" dirty="0">
                <a:solidFill>
                  <a:schemeClr val="tx1"/>
                </a:solidFill>
                <a:latin typeface="Montserrat"/>
              </a:rPr>
              <a:t>Recommandations</a:t>
            </a:r>
          </a:p>
          <a:p>
            <a:pPr marL="1054100" lvl="2" indent="0">
              <a:lnSpc>
                <a:spcPct val="95000"/>
              </a:lnSpc>
              <a:buClr>
                <a:schemeClr val="tx1">
                  <a:lumMod val="65000"/>
                  <a:lumOff val="35000"/>
                </a:schemeClr>
              </a:buClr>
              <a:buNone/>
            </a:pPr>
            <a:r>
              <a:rPr lang="fr-FR" sz="1500" dirty="0">
                <a:solidFill>
                  <a:schemeClr val="tx1"/>
                </a:solidFill>
                <a:latin typeface="Montserrat"/>
              </a:rPr>
              <a:t>🛠</a:t>
            </a:r>
            <a:r>
              <a:rPr lang="fr-FR" sz="1500" i="1" dirty="0">
                <a:solidFill>
                  <a:schemeClr val="tx1"/>
                </a:solidFill>
                <a:latin typeface="Montserrat"/>
              </a:rPr>
              <a:t>  Segmentation du stock</a:t>
            </a:r>
          </a:p>
          <a:p>
            <a:pPr marL="1054100" lvl="2" indent="0">
              <a:lnSpc>
                <a:spcPct val="95000"/>
              </a:lnSpc>
              <a:buClr>
                <a:schemeClr val="tx1">
                  <a:lumMod val="65000"/>
                  <a:lumOff val="35000"/>
                </a:schemeClr>
              </a:buClr>
              <a:buNone/>
            </a:pPr>
            <a:r>
              <a:rPr lang="fr-FR" sz="1500" dirty="0">
                <a:solidFill>
                  <a:schemeClr val="tx1"/>
                </a:solidFill>
                <a:latin typeface="Montserrat"/>
              </a:rPr>
              <a:t>📊</a:t>
            </a:r>
            <a:r>
              <a:rPr lang="fr-FR" sz="1500" i="1" dirty="0">
                <a:solidFill>
                  <a:schemeClr val="tx1"/>
                </a:solidFill>
                <a:latin typeface="Montserrat"/>
              </a:rPr>
              <a:t> Analyse de la demande</a:t>
            </a:r>
          </a:p>
          <a:p>
            <a:pPr marL="1054100" lvl="2" indent="0">
              <a:lnSpc>
                <a:spcPct val="95000"/>
              </a:lnSpc>
              <a:buClr>
                <a:schemeClr val="tx1">
                  <a:lumMod val="65000"/>
                  <a:lumOff val="35000"/>
                </a:schemeClr>
              </a:buClr>
              <a:buNone/>
            </a:pPr>
            <a:r>
              <a:rPr lang="fr-FR" sz="1500" dirty="0">
                <a:solidFill>
                  <a:schemeClr val="tx1"/>
                </a:solidFill>
                <a:latin typeface="Montserrat"/>
              </a:rPr>
              <a:t>⚠️</a:t>
            </a:r>
            <a:r>
              <a:rPr lang="fr-FR" sz="1500" i="1" dirty="0">
                <a:solidFill>
                  <a:schemeClr val="tx1"/>
                </a:solidFill>
                <a:latin typeface="Montserrat"/>
              </a:rPr>
              <a:t> Plan de réduction des stocks dormants</a:t>
            </a:r>
          </a:p>
          <a:p>
            <a:pPr marL="1054100" lvl="2" indent="0">
              <a:lnSpc>
                <a:spcPct val="95000"/>
              </a:lnSpc>
              <a:buClr>
                <a:schemeClr val="tx1">
                  <a:lumMod val="65000"/>
                  <a:lumOff val="35000"/>
                </a:schemeClr>
              </a:buClr>
              <a:buNone/>
            </a:pPr>
            <a:r>
              <a:rPr lang="fr-FR" sz="1500" dirty="0">
                <a:solidFill>
                  <a:schemeClr val="tx1"/>
                </a:solidFill>
                <a:latin typeface="Montserrat"/>
              </a:rPr>
              <a:t>🔄</a:t>
            </a:r>
            <a:r>
              <a:rPr lang="fr-FR" sz="1500" i="1" dirty="0">
                <a:solidFill>
                  <a:schemeClr val="tx1"/>
                </a:solidFill>
                <a:latin typeface="Montserrat"/>
              </a:rPr>
              <a:t> Optimisation des réapprovisionnements</a:t>
            </a:r>
          </a:p>
        </p:txBody>
      </p:sp>
      <p:pic>
        <p:nvPicPr>
          <p:cNvPr id="5124" name="Picture 4">
            <a:extLst>
              <a:ext uri="{FF2B5EF4-FFF2-40B4-BE49-F238E27FC236}">
                <a16:creationId xmlns:a16="http://schemas.microsoft.com/office/drawing/2014/main" id="{0C0B4218-EFA7-2068-22AF-475C9B537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585" y="2028092"/>
            <a:ext cx="3481109" cy="216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34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769DDFFF-12E3-86A4-386F-3F9260903411}"/>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443857B5-D055-5739-CA1F-7750F8872C70}"/>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DF218979-DEB3-587C-A6F9-C40B9E7144CA}"/>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6598E9A8-81AC-9F8F-91B9-8B078577FDF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AutoShape 2" descr="A realistic illustration of a large wine and spirits warehouse with 16,739 bottles in storage. The image features tall metal shelves stacked with neatly organized wine and liquor bottles in labeled boxes. Forklifts and workers are seen handling inventory, ensuring efficient logistics. The warehouse is illuminated with bright industrial lighting, and the atmosphere reflects a well-managed distribution center for high-end wines and spirits. In the foreground, a section showcases premium wines in wooden crates, emphasizing careful storage and handling.">
            <a:extLst>
              <a:ext uri="{FF2B5EF4-FFF2-40B4-BE49-F238E27FC236}">
                <a16:creationId xmlns:a16="http://schemas.microsoft.com/office/drawing/2014/main" id="{A02A3100-50EF-55DA-0C69-8C82AB67FD5A}"/>
              </a:ext>
            </a:extLst>
          </p:cNvPr>
          <p:cNvSpPr>
            <a:spLocks noGrp="1" noChangeAspect="1" noChangeArrowheads="1"/>
          </p:cNvSpPr>
          <p:nvPr>
            <p:ph type="body" idx="1"/>
          </p:nvPr>
        </p:nvSpPr>
        <p:spPr bwMode="auto">
          <a:xfrm>
            <a:off x="-2" y="1473200"/>
            <a:ext cx="6103817" cy="3670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pPr marL="114300" indent="0">
              <a:buNone/>
            </a:pPr>
            <a:r>
              <a:rPr lang="fr-FR" sz="1200" b="1" i="1" dirty="0">
                <a:solidFill>
                  <a:schemeClr val="tx1"/>
                </a:solidFill>
                <a:latin typeface="Montserrat"/>
              </a:rPr>
              <a:t>Taux de Marge et Rentabilité des Produits</a:t>
            </a:r>
          </a:p>
          <a:p>
            <a:pPr lvl="2">
              <a:lnSpc>
                <a:spcPct val="95000"/>
              </a:lnSpc>
              <a:buClr>
                <a:schemeClr val="tx1">
                  <a:lumMod val="65000"/>
                  <a:lumOff val="35000"/>
                </a:schemeClr>
              </a:buClr>
              <a:buFont typeface="Montserrat"/>
              <a:buChar char="●"/>
            </a:pPr>
            <a:r>
              <a:rPr lang="fr-FR" sz="1500" i="1" dirty="0">
                <a:solidFill>
                  <a:schemeClr val="tx1"/>
                </a:solidFill>
                <a:latin typeface="Montserrat"/>
              </a:rPr>
              <a:t>Taux de marge minimum : </a:t>
            </a:r>
            <a:r>
              <a:rPr lang="fr-FR" sz="1500" b="1" i="1" dirty="0">
                <a:solidFill>
                  <a:schemeClr val="tx1"/>
                </a:solidFill>
                <a:latin typeface="Montserrat"/>
              </a:rPr>
              <a:t>-86,39 %</a:t>
            </a:r>
          </a:p>
          <a:p>
            <a:pPr lvl="2">
              <a:lnSpc>
                <a:spcPct val="95000"/>
              </a:lnSpc>
              <a:buClr>
                <a:schemeClr val="tx1">
                  <a:lumMod val="65000"/>
                  <a:lumOff val="35000"/>
                </a:schemeClr>
              </a:buClr>
              <a:buFont typeface="Montserrat"/>
              <a:buChar char="●"/>
            </a:pPr>
            <a:r>
              <a:rPr lang="fr-FR" sz="1500" i="1" dirty="0">
                <a:solidFill>
                  <a:schemeClr val="tx1"/>
                </a:solidFill>
                <a:latin typeface="Montserrat"/>
              </a:rPr>
              <a:t>Taux de marge maximum : </a:t>
            </a:r>
            <a:r>
              <a:rPr lang="fr-FR" sz="1500" b="1" i="1" dirty="0">
                <a:solidFill>
                  <a:schemeClr val="tx1"/>
                </a:solidFill>
                <a:latin typeface="Montserrat"/>
              </a:rPr>
              <a:t>91,41 %</a:t>
            </a:r>
          </a:p>
          <a:p>
            <a:pPr lvl="2">
              <a:lnSpc>
                <a:spcPct val="95000"/>
              </a:lnSpc>
              <a:buClr>
                <a:schemeClr val="tx1">
                  <a:lumMod val="65000"/>
                  <a:lumOff val="35000"/>
                </a:schemeClr>
              </a:buClr>
              <a:buFont typeface="Montserrat"/>
              <a:buChar char="●"/>
            </a:pPr>
            <a:r>
              <a:rPr lang="fr-FR" sz="1500" i="1" dirty="0">
                <a:solidFill>
                  <a:schemeClr val="tx1"/>
                </a:solidFill>
                <a:latin typeface="Montserrat"/>
              </a:rPr>
              <a:t>Taux de marge minimum sur les produits rentables : </a:t>
            </a:r>
            <a:r>
              <a:rPr lang="fr-FR" sz="1500" b="1" i="1" dirty="0">
                <a:solidFill>
                  <a:schemeClr val="tx1"/>
                </a:solidFill>
                <a:latin typeface="Montserrat"/>
              </a:rPr>
              <a:t>30,73 %</a:t>
            </a:r>
          </a:p>
          <a:p>
            <a:pPr lvl="2">
              <a:lnSpc>
                <a:spcPct val="95000"/>
              </a:lnSpc>
              <a:buClr>
                <a:schemeClr val="tx1">
                  <a:lumMod val="65000"/>
                  <a:lumOff val="35000"/>
                </a:schemeClr>
              </a:buClr>
              <a:buFont typeface="Montserrat"/>
              <a:buChar char="●"/>
            </a:pPr>
            <a:r>
              <a:rPr lang="fr-FR" sz="1500" i="1" dirty="0">
                <a:solidFill>
                  <a:schemeClr val="tx1"/>
                </a:solidFill>
                <a:latin typeface="Montserrat"/>
              </a:rPr>
              <a:t>Un produit (Champagne Egly-</a:t>
            </a:r>
            <a:r>
              <a:rPr lang="fr-FR" sz="1500" i="1" dirty="0" err="1">
                <a:solidFill>
                  <a:schemeClr val="tx1"/>
                </a:solidFill>
                <a:latin typeface="Montserrat"/>
              </a:rPr>
              <a:t>Ouriet</a:t>
            </a:r>
            <a:r>
              <a:rPr lang="fr-FR" sz="1500" i="1" dirty="0">
                <a:solidFill>
                  <a:schemeClr val="tx1"/>
                </a:solidFill>
                <a:latin typeface="Montserrat"/>
              </a:rPr>
              <a:t> Grand Cru Blanc de Noirs) affiche un taux de marge négatif </a:t>
            </a:r>
            <a:r>
              <a:rPr lang="fr-FR" sz="1500" b="1" i="1" dirty="0">
                <a:solidFill>
                  <a:schemeClr val="tx1"/>
                </a:solidFill>
                <a:latin typeface="Montserrat"/>
              </a:rPr>
              <a:t>perte potentielle 6 493€</a:t>
            </a:r>
          </a:p>
          <a:p>
            <a:pPr lvl="2">
              <a:lnSpc>
                <a:spcPct val="95000"/>
              </a:lnSpc>
              <a:buClr>
                <a:schemeClr val="tx1">
                  <a:lumMod val="65000"/>
                  <a:lumOff val="35000"/>
                </a:schemeClr>
              </a:buClr>
              <a:buFont typeface="Montserrat"/>
              <a:buChar char="●"/>
            </a:pPr>
            <a:endParaRPr lang="fr-FR" sz="1500" b="1" i="1" dirty="0">
              <a:solidFill>
                <a:schemeClr val="tx1"/>
              </a:solidFill>
              <a:latin typeface="Montserrat"/>
            </a:endParaRPr>
          </a:p>
          <a:p>
            <a:pPr marL="114300" lvl="2" indent="0">
              <a:buSzPts val="1800"/>
              <a:buNone/>
            </a:pPr>
            <a:r>
              <a:rPr lang="fr-FR" sz="1200" b="1" i="1" dirty="0">
                <a:solidFill>
                  <a:schemeClr val="tx1"/>
                </a:solidFill>
                <a:latin typeface="Montserrat"/>
              </a:rPr>
              <a:t>Recommandations</a:t>
            </a: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Optimisation des prix de vente</a:t>
            </a: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Segmentation des produits par rentabilité</a:t>
            </a: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Plan d’action pour la référence déficitaire</a:t>
            </a: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Alignement entre les coûts et la politique tarifaire</a:t>
            </a:r>
          </a:p>
          <a:p>
            <a:pPr marL="1054100" lvl="2" indent="0">
              <a:lnSpc>
                <a:spcPct val="10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L’optimisation des marges est un levier clé pour améliorer la rentabilité globale de </a:t>
            </a:r>
            <a:r>
              <a:rPr lang="fr-FR" sz="1500" i="1" dirty="0" err="1">
                <a:solidFill>
                  <a:schemeClr val="tx1"/>
                </a:solidFill>
                <a:latin typeface="Montserrat"/>
              </a:rPr>
              <a:t>Bottleneck</a:t>
            </a:r>
            <a:r>
              <a:rPr lang="fr-FR" sz="1500" i="1" dirty="0">
                <a:solidFill>
                  <a:schemeClr val="tx1"/>
                </a:solidFill>
                <a:latin typeface="Montserrat"/>
              </a:rPr>
              <a:t> et sécuriser notre trésorerie</a:t>
            </a:r>
          </a:p>
        </p:txBody>
      </p:sp>
      <p:pic>
        <p:nvPicPr>
          <p:cNvPr id="7" name="Image 6">
            <a:extLst>
              <a:ext uri="{FF2B5EF4-FFF2-40B4-BE49-F238E27FC236}">
                <a16:creationId xmlns:a16="http://schemas.microsoft.com/office/drawing/2014/main" id="{E4582DBD-B28F-A2B9-D0A2-3874F85A693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25173" y="1617784"/>
            <a:ext cx="2868735" cy="2868735"/>
          </a:xfrm>
          <a:prstGeom prst="rect">
            <a:avLst/>
          </a:prstGeom>
        </p:spPr>
      </p:pic>
    </p:spTree>
    <p:extLst>
      <p:ext uri="{BB962C8B-B14F-4D97-AF65-F5344CB8AC3E}">
        <p14:creationId xmlns:p14="http://schemas.microsoft.com/office/powerpoint/2010/main" val="1202827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sym typeface="Montserrat"/>
              </a:rPr>
              <a:t>CA, quantités, stocks, taux de marge et </a:t>
            </a:r>
            <a:r>
              <a:rPr lang="fr-FR" sz="2500" dirty="0" err="1">
                <a:solidFill>
                  <a:srgbClr val="F3F3F3"/>
                </a:solidFill>
                <a:latin typeface="Montserrat"/>
                <a:sym typeface="Montserrat"/>
              </a:rPr>
              <a:t>correlations</a:t>
            </a:r>
            <a:endParaRPr lang="fr-FR" sz="2800" dirty="0"/>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AutoShape 2" descr="A realistic illustration of a large wine and spirits warehouse with 16,739 bottles in storage. The image features tall metal shelves stacked with neatly organized wine and liquor bottles in labeled boxes. Forklifts and workers are seen handling inventory, ensuring efficient logistics. The warehouse is illuminated with bright industrial lighting, and the atmosphere reflects a well-managed distribution center for high-end wines and spirits. In the foreground, a section showcases premium wines in wooden crates, emphasizing careful storage and handling.">
            <a:extLst>
              <a:ext uri="{FF2B5EF4-FFF2-40B4-BE49-F238E27FC236}">
                <a16:creationId xmlns:a16="http://schemas.microsoft.com/office/drawing/2014/main" id="{7EC6A510-D09D-08FB-0A2F-822E894BE19A}"/>
              </a:ext>
            </a:extLst>
          </p:cNvPr>
          <p:cNvSpPr>
            <a:spLocks noGrp="1" noChangeAspect="1" noChangeArrowheads="1"/>
          </p:cNvSpPr>
          <p:nvPr>
            <p:ph type="body" idx="1"/>
          </p:nvPr>
        </p:nvSpPr>
        <p:spPr bwMode="auto">
          <a:xfrm>
            <a:off x="-1" y="1473200"/>
            <a:ext cx="4829910" cy="3670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114300" indent="0">
              <a:buNone/>
            </a:pPr>
            <a:r>
              <a:rPr lang="fr-FR" sz="1200" b="1" i="1" dirty="0">
                <a:solidFill>
                  <a:schemeClr val="tx1"/>
                </a:solidFill>
                <a:latin typeface="Montserrat"/>
              </a:rPr>
              <a:t>Analyse des Corrélations</a:t>
            </a:r>
          </a:p>
          <a:p>
            <a:pPr lvl="2">
              <a:lnSpc>
                <a:spcPct val="105000"/>
              </a:lnSpc>
              <a:buClr>
                <a:schemeClr val="tx1">
                  <a:lumMod val="65000"/>
                  <a:lumOff val="35000"/>
                </a:schemeClr>
              </a:buClr>
              <a:buFont typeface="Montserrat"/>
              <a:buChar char="●"/>
            </a:pPr>
            <a:r>
              <a:rPr lang="fr-FR" sz="1500" i="1" dirty="0">
                <a:solidFill>
                  <a:schemeClr val="tx1"/>
                </a:solidFill>
                <a:latin typeface="Montserrat"/>
              </a:rPr>
              <a:t>Corrélation positive entre le stock et les ventes </a:t>
            </a:r>
          </a:p>
          <a:p>
            <a:pPr lvl="2">
              <a:lnSpc>
                <a:spcPct val="105000"/>
              </a:lnSpc>
              <a:buClr>
                <a:schemeClr val="tx1">
                  <a:lumMod val="65000"/>
                  <a:lumOff val="35000"/>
                </a:schemeClr>
              </a:buClr>
              <a:buFont typeface="Montserrat"/>
              <a:buChar char="●"/>
            </a:pPr>
            <a:r>
              <a:rPr lang="fr-FR" sz="1500" i="1" dirty="0">
                <a:solidFill>
                  <a:schemeClr val="tx1"/>
                </a:solidFill>
                <a:latin typeface="Montserrat"/>
              </a:rPr>
              <a:t>Corrélation négative entre le prix et les ventes </a:t>
            </a:r>
          </a:p>
          <a:p>
            <a:pPr lvl="2">
              <a:lnSpc>
                <a:spcPct val="105000"/>
              </a:lnSpc>
              <a:buClr>
                <a:schemeClr val="tx1">
                  <a:lumMod val="65000"/>
                  <a:lumOff val="35000"/>
                </a:schemeClr>
              </a:buClr>
              <a:buFont typeface="Montserrat"/>
              <a:buChar char="●"/>
            </a:pPr>
            <a:r>
              <a:rPr lang="fr-FR" sz="1500" i="1" dirty="0">
                <a:solidFill>
                  <a:schemeClr val="tx1"/>
                </a:solidFill>
                <a:latin typeface="Montserrat"/>
              </a:rPr>
              <a:t>Corrélation légèrement négative entre le prix et le stock</a:t>
            </a:r>
            <a:endParaRPr lang="fr-FR" sz="1500" b="1" i="1" dirty="0">
              <a:solidFill>
                <a:schemeClr val="tx1"/>
              </a:solidFill>
              <a:latin typeface="Montserrat"/>
            </a:endParaRPr>
          </a:p>
          <a:p>
            <a:pPr marL="114300" lvl="2" indent="0">
              <a:buSzPts val="1800"/>
              <a:buNone/>
            </a:pPr>
            <a:r>
              <a:rPr lang="fr-FR" sz="1200" b="1" i="1" dirty="0">
                <a:solidFill>
                  <a:schemeClr val="tx1"/>
                </a:solidFill>
                <a:latin typeface="Montserrat"/>
              </a:rPr>
              <a:t>Recommandations</a:t>
            </a:r>
          </a:p>
          <a:p>
            <a:pPr marL="1054100" lvl="2" indent="0">
              <a:lnSpc>
                <a:spcPct val="95000"/>
              </a:lnSpc>
              <a:buClr>
                <a:schemeClr val="tx1">
                  <a:lumMod val="65000"/>
                  <a:lumOff val="35000"/>
                </a:schemeClr>
              </a:buClr>
              <a:buNone/>
            </a:pPr>
            <a:r>
              <a:rPr lang="fr-FR" sz="1500" dirty="0">
                <a:solidFill>
                  <a:schemeClr val="tx1"/>
                </a:solidFill>
                <a:latin typeface="Montserrat"/>
              </a:rPr>
              <a:t>📊 </a:t>
            </a:r>
            <a:r>
              <a:rPr lang="fr-FR" sz="1500" i="1" dirty="0">
                <a:solidFill>
                  <a:schemeClr val="tx1"/>
                </a:solidFill>
                <a:latin typeface="Montserrat"/>
              </a:rPr>
              <a:t>Optimisation des niveaux de stock</a:t>
            </a:r>
          </a:p>
          <a:p>
            <a:pPr marL="1054100" lvl="2" indent="0">
              <a:lnSpc>
                <a:spcPct val="95000"/>
              </a:lnSpc>
              <a:buClr>
                <a:schemeClr val="tx1">
                  <a:lumMod val="65000"/>
                  <a:lumOff val="35000"/>
                </a:schemeClr>
              </a:buClr>
              <a:buNone/>
            </a:pPr>
            <a:r>
              <a:rPr lang="fr-FR" sz="1500" dirty="0">
                <a:solidFill>
                  <a:schemeClr val="tx1"/>
                </a:solidFill>
                <a:latin typeface="Montserrat"/>
              </a:rPr>
              <a:t>📦</a:t>
            </a:r>
            <a:r>
              <a:rPr lang="fr-FR" sz="1500" i="1" dirty="0">
                <a:solidFill>
                  <a:schemeClr val="tx1"/>
                </a:solidFill>
                <a:latin typeface="Montserrat"/>
              </a:rPr>
              <a:t> Segmentation des stocks et gestion différenciée</a:t>
            </a:r>
          </a:p>
          <a:p>
            <a:pPr marL="1054100" lvl="2" indent="0">
              <a:lnSpc>
                <a:spcPct val="95000"/>
              </a:lnSpc>
              <a:buClr>
                <a:schemeClr val="tx1">
                  <a:lumMod val="65000"/>
                  <a:lumOff val="35000"/>
                </a:schemeClr>
              </a:buClr>
              <a:buNone/>
            </a:pPr>
            <a:r>
              <a:rPr lang="fr-FR" sz="1500" dirty="0">
                <a:solidFill>
                  <a:schemeClr val="tx1"/>
                </a:solidFill>
                <a:latin typeface="Montserrat"/>
              </a:rPr>
              <a:t>💰</a:t>
            </a:r>
            <a:r>
              <a:rPr lang="fr-FR" sz="1500" i="1" dirty="0">
                <a:solidFill>
                  <a:schemeClr val="tx1"/>
                </a:solidFill>
                <a:latin typeface="Montserrat"/>
              </a:rPr>
              <a:t> Stratégie tarifaire dynamique</a:t>
            </a:r>
          </a:p>
          <a:p>
            <a:pPr marL="1054100" lvl="2" indent="0">
              <a:lnSpc>
                <a:spcPct val="95000"/>
              </a:lnSpc>
              <a:buClr>
                <a:schemeClr val="tx1">
                  <a:lumMod val="65000"/>
                  <a:lumOff val="35000"/>
                </a:schemeClr>
              </a:buClr>
              <a:buNone/>
            </a:pPr>
            <a:r>
              <a:rPr lang="fr-FR" sz="1500" dirty="0">
                <a:solidFill>
                  <a:schemeClr val="tx1"/>
                </a:solidFill>
                <a:latin typeface="Montserrat"/>
              </a:rPr>
              <a:t>🎯</a:t>
            </a:r>
            <a:r>
              <a:rPr lang="fr-FR" sz="1500" i="1" dirty="0">
                <a:solidFill>
                  <a:schemeClr val="tx1"/>
                </a:solidFill>
                <a:latin typeface="Montserrat"/>
              </a:rPr>
              <a:t> Analyse plus fine des produits premium</a:t>
            </a:r>
          </a:p>
        </p:txBody>
      </p:sp>
      <p:pic>
        <p:nvPicPr>
          <p:cNvPr id="1028" name="Picture 4">
            <a:extLst>
              <a:ext uri="{FF2B5EF4-FFF2-40B4-BE49-F238E27FC236}">
                <a16:creationId xmlns:a16="http://schemas.microsoft.com/office/drawing/2014/main" id="{6FFF667F-5DEF-79E0-6769-CD43E2215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4106" y="1868831"/>
            <a:ext cx="3399172" cy="2937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B410A8AF-60D1-3E3E-0B37-94160C7E44F2}"/>
            </a:ext>
          </a:extLst>
        </p:cNvPr>
        <p:cNvGrpSpPr/>
        <p:nvPr/>
      </p:nvGrpSpPr>
      <p:grpSpPr>
        <a:xfrm>
          <a:off x="0" y="0"/>
          <a:ext cx="0" cy="0"/>
          <a:chOff x="0" y="0"/>
          <a:chExt cx="0" cy="0"/>
        </a:xfrm>
      </p:grpSpPr>
      <p:sp>
        <p:nvSpPr>
          <p:cNvPr id="95" name="Google Shape;95;g13f9e8f1567_0_0">
            <a:extLst>
              <a:ext uri="{FF2B5EF4-FFF2-40B4-BE49-F238E27FC236}">
                <a16:creationId xmlns:a16="http://schemas.microsoft.com/office/drawing/2014/main" id="{6EAC9512-0FBC-FC16-6FBB-86E8EFD7221F}"/>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a:extLst>
              <a:ext uri="{FF2B5EF4-FFF2-40B4-BE49-F238E27FC236}">
                <a16:creationId xmlns:a16="http://schemas.microsoft.com/office/drawing/2014/main" id="{44A8E1B8-F73C-9AD1-0C2E-AD4EAD7186E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Actions pour la suite</a:t>
            </a:r>
            <a:endParaRPr dirty="0"/>
          </a:p>
        </p:txBody>
      </p:sp>
      <p:sp>
        <p:nvSpPr>
          <p:cNvPr id="97" name="Google Shape;97;g13f9e8f1567_0_0">
            <a:extLst>
              <a:ext uri="{FF2B5EF4-FFF2-40B4-BE49-F238E27FC236}">
                <a16:creationId xmlns:a16="http://schemas.microsoft.com/office/drawing/2014/main" id="{815F28D1-CB77-E4BC-BB8C-97FB39234E28}"/>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a:extLst>
              <a:ext uri="{FF2B5EF4-FFF2-40B4-BE49-F238E27FC236}">
                <a16:creationId xmlns:a16="http://schemas.microsoft.com/office/drawing/2014/main" id="{88ED61AB-822D-9B5F-A493-EFBC6829EF9D}"/>
              </a:ext>
            </a:extLst>
          </p:cNvPr>
          <p:cNvSpPr txBox="1">
            <a:spLocks noGrp="1"/>
          </p:cNvSpPr>
          <p:nvPr>
            <p:ph type="body" idx="1"/>
          </p:nvPr>
        </p:nvSpPr>
        <p:spPr>
          <a:xfrm>
            <a:off x="-1" y="1528600"/>
            <a:ext cx="9143999" cy="3614900"/>
          </a:xfrm>
          <a:prstGeom prst="rect">
            <a:avLst/>
          </a:prstGeom>
          <a:noFill/>
          <a:ln>
            <a:noFill/>
          </a:ln>
        </p:spPr>
        <p:txBody>
          <a:bodyPr spcFirstLastPara="1" wrap="square" lIns="91425" tIns="91425" rIns="91425" bIns="91425" anchor="t" anchorCtr="0">
            <a:normAutofit/>
          </a:bodyPr>
          <a:lstStyle/>
          <a:p>
            <a:pPr marL="114300" indent="0">
              <a:buNone/>
            </a:pPr>
            <a:r>
              <a:rPr lang="fr-FR" sz="1200" dirty="0"/>
              <a:t>🎯</a:t>
            </a:r>
            <a:r>
              <a:rPr lang="fr-FR" sz="1200" b="1" i="1" dirty="0">
                <a:solidFill>
                  <a:schemeClr val="tx1"/>
                </a:solidFill>
                <a:latin typeface="Montserrat"/>
              </a:rPr>
              <a:t> Court terme (0-3 mois) :</a:t>
            </a:r>
          </a:p>
          <a:p>
            <a:pPr marL="1054100" lvl="2" indent="0">
              <a:lnSpc>
                <a:spcPct val="105000"/>
              </a:lnSpc>
              <a:buClr>
                <a:schemeClr val="tx1">
                  <a:lumMod val="65000"/>
                  <a:lumOff val="35000"/>
                </a:schemeClr>
              </a:buClr>
              <a:buNone/>
            </a:pPr>
            <a:r>
              <a:rPr lang="fr-FR" sz="1500" dirty="0">
                <a:solidFill>
                  <a:schemeClr val="tx1"/>
                </a:solidFill>
                <a:latin typeface="Montserrat"/>
              </a:rPr>
              <a:t>📉 </a:t>
            </a:r>
            <a:r>
              <a:rPr lang="fr-FR" sz="1500" b="1" i="1" dirty="0">
                <a:solidFill>
                  <a:schemeClr val="tx1"/>
                </a:solidFill>
                <a:latin typeface="Montserrat"/>
              </a:rPr>
              <a:t>Plan d’écoulement des stocks dormants </a:t>
            </a:r>
            <a:r>
              <a:rPr lang="fr-FR" sz="1500" i="1" dirty="0">
                <a:solidFill>
                  <a:schemeClr val="tx1"/>
                </a:solidFill>
                <a:latin typeface="Montserrat"/>
              </a:rPr>
              <a:t>→ Accélération de la rotation des stocks immobilisés</a:t>
            </a:r>
          </a:p>
          <a:p>
            <a:pPr marL="1054100" lvl="2" indent="0">
              <a:lnSpc>
                <a:spcPct val="105000"/>
              </a:lnSpc>
              <a:buClr>
                <a:schemeClr val="tx1">
                  <a:lumMod val="65000"/>
                  <a:lumOff val="35000"/>
                </a:schemeClr>
              </a:buClr>
              <a:buNone/>
            </a:pPr>
            <a:r>
              <a:rPr lang="fr-FR" sz="1500" dirty="0">
                <a:solidFill>
                  <a:schemeClr val="tx1"/>
                </a:solidFill>
                <a:latin typeface="Montserrat"/>
              </a:rPr>
              <a:t>💰 </a:t>
            </a:r>
            <a:r>
              <a:rPr lang="fr-FR" sz="1500" b="1" i="1" dirty="0">
                <a:solidFill>
                  <a:schemeClr val="tx1"/>
                </a:solidFill>
                <a:latin typeface="Montserrat"/>
              </a:rPr>
              <a:t>Ajustement de prix </a:t>
            </a:r>
            <a:r>
              <a:rPr lang="fr-FR" sz="1500" i="1" dirty="0">
                <a:solidFill>
                  <a:schemeClr val="tx1"/>
                </a:solidFill>
                <a:latin typeface="Montserrat"/>
              </a:rPr>
              <a:t>de la référence déficitaire</a:t>
            </a:r>
          </a:p>
          <a:p>
            <a:pPr marL="1054100" lvl="2" indent="0">
              <a:lnSpc>
                <a:spcPct val="105000"/>
              </a:lnSpc>
              <a:buClr>
                <a:schemeClr val="tx1">
                  <a:lumMod val="65000"/>
                  <a:lumOff val="35000"/>
                </a:schemeClr>
              </a:buClr>
              <a:buNone/>
            </a:pPr>
            <a:r>
              <a:rPr lang="fr-FR" sz="1500" dirty="0">
                <a:solidFill>
                  <a:schemeClr val="tx1"/>
                </a:solidFill>
                <a:latin typeface="Montserrat"/>
              </a:rPr>
              <a:t>📢 </a:t>
            </a:r>
            <a:r>
              <a:rPr lang="fr-FR" sz="1500" b="1" i="1" dirty="0">
                <a:solidFill>
                  <a:schemeClr val="tx1"/>
                </a:solidFill>
                <a:latin typeface="Montserrat"/>
              </a:rPr>
              <a:t>Lancement d’actions marketing </a:t>
            </a:r>
            <a:r>
              <a:rPr lang="fr-FR" sz="1500" i="1" dirty="0">
                <a:solidFill>
                  <a:schemeClr val="tx1"/>
                </a:solidFill>
                <a:latin typeface="Montserrat"/>
              </a:rPr>
              <a:t>sur les produits stratégiques</a:t>
            </a:r>
          </a:p>
          <a:p>
            <a:pPr marL="1054100" lvl="2" indent="0">
              <a:lnSpc>
                <a:spcPct val="105000"/>
              </a:lnSpc>
              <a:buClr>
                <a:schemeClr val="tx1">
                  <a:lumMod val="65000"/>
                  <a:lumOff val="35000"/>
                </a:schemeClr>
              </a:buClr>
              <a:buNone/>
            </a:pPr>
            <a:r>
              <a:rPr lang="fr-FR" sz="1500" dirty="0">
                <a:solidFill>
                  <a:schemeClr val="tx1"/>
                </a:solidFill>
                <a:latin typeface="Montserrat"/>
              </a:rPr>
              <a:t>📊 </a:t>
            </a:r>
            <a:r>
              <a:rPr lang="fr-FR" sz="1500" b="1" i="1" dirty="0">
                <a:solidFill>
                  <a:schemeClr val="tx1"/>
                </a:solidFill>
                <a:latin typeface="Montserrat"/>
              </a:rPr>
              <a:t>Tableau de bord &amp; KPI clés </a:t>
            </a:r>
            <a:r>
              <a:rPr lang="fr-FR" sz="1500" i="1" dirty="0">
                <a:solidFill>
                  <a:schemeClr val="tx1"/>
                </a:solidFill>
                <a:latin typeface="Montserrat"/>
              </a:rPr>
              <a:t>(taux de rotation, marge, stock immobilisé)</a:t>
            </a:r>
          </a:p>
          <a:p>
            <a:pPr marL="114300" indent="0">
              <a:spcBef>
                <a:spcPts val="600"/>
              </a:spcBef>
              <a:buNone/>
            </a:pPr>
            <a:r>
              <a:rPr lang="fr-FR" sz="1200" dirty="0"/>
              <a:t>📈</a:t>
            </a:r>
            <a:r>
              <a:rPr lang="fr-FR" sz="1200" b="1" i="1" dirty="0">
                <a:solidFill>
                  <a:schemeClr val="tx1"/>
                </a:solidFill>
                <a:latin typeface="Montserrat"/>
              </a:rPr>
              <a:t> Moyen terme (3-6 mois) :</a:t>
            </a:r>
          </a:p>
          <a:p>
            <a:pPr marL="1054100" lvl="2" indent="0">
              <a:lnSpc>
                <a:spcPct val="105000"/>
              </a:lnSpc>
              <a:buClr>
                <a:schemeClr val="tx1">
                  <a:lumMod val="65000"/>
                  <a:lumOff val="35000"/>
                </a:schemeClr>
              </a:buClr>
              <a:buNone/>
            </a:pPr>
            <a:r>
              <a:rPr lang="fr-FR" sz="1500" dirty="0">
                <a:solidFill>
                  <a:schemeClr val="tx1"/>
                </a:solidFill>
                <a:latin typeface="Montserrat"/>
              </a:rPr>
              <a:t>💰 </a:t>
            </a:r>
            <a:r>
              <a:rPr lang="fr-FR" sz="1500" b="1" i="1" dirty="0">
                <a:solidFill>
                  <a:schemeClr val="tx1"/>
                </a:solidFill>
                <a:latin typeface="Montserrat"/>
              </a:rPr>
              <a:t>Stratégie de </a:t>
            </a:r>
            <a:r>
              <a:rPr lang="fr-FR" sz="1500" b="1" i="1" dirty="0" err="1">
                <a:solidFill>
                  <a:schemeClr val="tx1"/>
                </a:solidFill>
                <a:latin typeface="Montserrat"/>
              </a:rPr>
              <a:t>pricing</a:t>
            </a:r>
            <a:r>
              <a:rPr lang="fr-FR" sz="1500" b="1" i="1" dirty="0">
                <a:solidFill>
                  <a:schemeClr val="tx1"/>
                </a:solidFill>
                <a:latin typeface="Montserrat"/>
              </a:rPr>
              <a:t> dynamique </a:t>
            </a:r>
            <a:r>
              <a:rPr lang="fr-FR" sz="1500" i="1" dirty="0">
                <a:solidFill>
                  <a:schemeClr val="tx1"/>
                </a:solidFill>
                <a:latin typeface="Montserrat"/>
              </a:rPr>
              <a:t>&amp; ajustement des réapprovisionnements</a:t>
            </a:r>
          </a:p>
          <a:p>
            <a:pPr marL="1054100" lvl="2" indent="0">
              <a:lnSpc>
                <a:spcPct val="105000"/>
              </a:lnSpc>
              <a:buClr>
                <a:schemeClr val="tx1">
                  <a:lumMod val="65000"/>
                  <a:lumOff val="35000"/>
                </a:schemeClr>
              </a:buClr>
              <a:buNone/>
            </a:pPr>
            <a:r>
              <a:rPr lang="fr-FR" sz="1500" dirty="0">
                <a:solidFill>
                  <a:schemeClr val="tx1"/>
                </a:solidFill>
                <a:latin typeface="Montserrat"/>
              </a:rPr>
              <a:t>🔍 </a:t>
            </a:r>
            <a:r>
              <a:rPr lang="fr-FR" sz="1500" b="1" i="1" dirty="0">
                <a:solidFill>
                  <a:schemeClr val="tx1"/>
                </a:solidFill>
                <a:latin typeface="Montserrat"/>
              </a:rPr>
              <a:t>Segmentation des produits </a:t>
            </a:r>
            <a:r>
              <a:rPr lang="fr-FR" sz="1500" i="1" dirty="0">
                <a:solidFill>
                  <a:schemeClr val="tx1"/>
                </a:solidFill>
                <a:latin typeface="Montserrat"/>
              </a:rPr>
              <a:t>selon la rentabilité</a:t>
            </a:r>
          </a:p>
          <a:p>
            <a:pPr marL="1054100" lvl="2" indent="0">
              <a:lnSpc>
                <a:spcPct val="105000"/>
              </a:lnSpc>
              <a:buClr>
                <a:schemeClr val="tx1">
                  <a:lumMod val="65000"/>
                  <a:lumOff val="35000"/>
                </a:schemeClr>
              </a:buClr>
              <a:buNone/>
            </a:pPr>
            <a:r>
              <a:rPr lang="fr-FR" sz="1500" dirty="0">
                <a:solidFill>
                  <a:schemeClr val="tx1"/>
                </a:solidFill>
                <a:latin typeface="Montserrat"/>
              </a:rPr>
              <a:t>📊 </a:t>
            </a:r>
            <a:r>
              <a:rPr lang="fr-FR" sz="1500" b="1" i="1" dirty="0">
                <a:solidFill>
                  <a:schemeClr val="tx1"/>
                </a:solidFill>
                <a:latin typeface="Montserrat"/>
              </a:rPr>
              <a:t>Suivi des ventes &amp; ajustement des stratégies marketing</a:t>
            </a:r>
            <a:endParaRPr lang="fr-FR" sz="1500" i="1" dirty="0">
              <a:solidFill>
                <a:schemeClr val="tx1"/>
              </a:solidFill>
              <a:latin typeface="Montserrat"/>
            </a:endParaRPr>
          </a:p>
          <a:p>
            <a:pPr marL="114300" indent="0">
              <a:spcBef>
                <a:spcPts val="600"/>
              </a:spcBef>
              <a:buNone/>
            </a:pPr>
            <a:r>
              <a:rPr lang="fr-FR" sz="1200" dirty="0"/>
              <a:t>🤖</a:t>
            </a:r>
            <a:r>
              <a:rPr lang="fr-FR" sz="1200" b="1" i="1" dirty="0">
                <a:solidFill>
                  <a:schemeClr val="tx1"/>
                </a:solidFill>
                <a:latin typeface="Montserrat"/>
              </a:rPr>
              <a:t> Long terme (6-12 mois) :</a:t>
            </a:r>
          </a:p>
          <a:p>
            <a:pPr marL="1054100" lvl="2" indent="0">
              <a:lnSpc>
                <a:spcPct val="105000"/>
              </a:lnSpc>
              <a:buClr>
                <a:schemeClr val="tx1">
                  <a:lumMod val="65000"/>
                  <a:lumOff val="35000"/>
                </a:schemeClr>
              </a:buClr>
              <a:buNone/>
            </a:pPr>
            <a:r>
              <a:rPr lang="fr-FR" sz="1500" dirty="0">
                <a:solidFill>
                  <a:schemeClr val="tx1"/>
                </a:solidFill>
                <a:latin typeface="Montserrat"/>
                <a:sym typeface="Montserrat"/>
              </a:rPr>
              <a:t>🚀 </a:t>
            </a:r>
            <a:r>
              <a:rPr lang="fr-FR" sz="1500" b="1" i="1" dirty="0">
                <a:solidFill>
                  <a:schemeClr val="tx1"/>
                </a:solidFill>
                <a:latin typeface="Montserrat"/>
                <a:sym typeface="Montserrat"/>
              </a:rPr>
              <a:t>Automatisation des processus </a:t>
            </a:r>
            <a:r>
              <a:rPr lang="fr-FR" sz="1500" i="1" dirty="0">
                <a:solidFill>
                  <a:schemeClr val="tx1"/>
                </a:solidFill>
                <a:latin typeface="Montserrat"/>
                <a:sym typeface="Montserrat"/>
              </a:rPr>
              <a:t>pour la gestion des stocks</a:t>
            </a:r>
          </a:p>
          <a:p>
            <a:pPr marL="1054100" lvl="2" indent="0">
              <a:lnSpc>
                <a:spcPct val="105000"/>
              </a:lnSpc>
              <a:buClr>
                <a:schemeClr val="tx1">
                  <a:lumMod val="65000"/>
                  <a:lumOff val="35000"/>
                </a:schemeClr>
              </a:buClr>
              <a:buNone/>
            </a:pPr>
            <a:r>
              <a:rPr lang="fr-FR" sz="1500" dirty="0">
                <a:solidFill>
                  <a:schemeClr val="tx1"/>
                </a:solidFill>
                <a:latin typeface="Montserrat"/>
                <a:sym typeface="Montserrat"/>
              </a:rPr>
              <a:t>⏳ </a:t>
            </a:r>
            <a:r>
              <a:rPr lang="fr-FR" sz="1500" b="1" i="1" dirty="0">
                <a:solidFill>
                  <a:schemeClr val="tx1"/>
                </a:solidFill>
                <a:latin typeface="Montserrat"/>
                <a:sym typeface="Montserrat"/>
              </a:rPr>
              <a:t>Définition des seuils critiques </a:t>
            </a:r>
            <a:r>
              <a:rPr lang="fr-FR" sz="1500" i="1" dirty="0">
                <a:solidFill>
                  <a:schemeClr val="tx1"/>
                </a:solidFill>
                <a:latin typeface="Montserrat"/>
                <a:sym typeface="Montserrat"/>
              </a:rPr>
              <a:t>(ex. +12 mois sans vente = action immédiate)</a:t>
            </a:r>
          </a:p>
          <a:p>
            <a:pPr marL="1054100" lvl="2" indent="0">
              <a:lnSpc>
                <a:spcPct val="105000"/>
              </a:lnSpc>
              <a:buClr>
                <a:schemeClr val="tx1">
                  <a:lumMod val="65000"/>
                  <a:lumOff val="35000"/>
                </a:schemeClr>
              </a:buClr>
              <a:buNone/>
            </a:pPr>
            <a:r>
              <a:rPr lang="fr-FR" sz="1500" dirty="0">
                <a:solidFill>
                  <a:schemeClr val="tx1"/>
                </a:solidFill>
                <a:latin typeface="Montserrat"/>
                <a:sym typeface="Montserrat"/>
              </a:rPr>
              <a:t>🤝 </a:t>
            </a:r>
            <a:r>
              <a:rPr lang="fr-FR" sz="1500" b="1" i="1" dirty="0">
                <a:solidFill>
                  <a:schemeClr val="tx1"/>
                </a:solidFill>
                <a:latin typeface="Montserrat"/>
                <a:sym typeface="Montserrat"/>
              </a:rPr>
              <a:t>Optimisation des relations fournisseurs</a:t>
            </a:r>
            <a:endParaRPr lang="fr-FR" sz="1500" i="1" dirty="0">
              <a:solidFill>
                <a:schemeClr val="tx1"/>
              </a:solidFill>
              <a:latin typeface="Montserrat"/>
              <a:sym typeface="Montserrat"/>
            </a:endParaRPr>
          </a:p>
        </p:txBody>
      </p:sp>
    </p:spTree>
    <p:extLst>
      <p:ext uri="{BB962C8B-B14F-4D97-AF65-F5344CB8AC3E}">
        <p14:creationId xmlns:p14="http://schemas.microsoft.com/office/powerpoint/2010/main" val="2339720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3f9e8f1567_0_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3f9e8f1567_0_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Point sur les compétences apprises</a:t>
            </a:r>
            <a:endParaRPr dirty="0"/>
          </a:p>
        </p:txBody>
      </p:sp>
      <p:sp>
        <p:nvSpPr>
          <p:cNvPr id="105" name="Google Shape;105;g13f9e8f1567_0_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3f9e8f1567_0_7"/>
          <p:cNvSpPr txBox="1">
            <a:spLocks noGrp="1"/>
          </p:cNvSpPr>
          <p:nvPr>
            <p:ph type="body" idx="1"/>
          </p:nvPr>
        </p:nvSpPr>
        <p:spPr>
          <a:xfrm>
            <a:off x="0" y="1528600"/>
            <a:ext cx="9144000" cy="3614900"/>
          </a:xfrm>
          <a:prstGeom prst="rect">
            <a:avLst/>
          </a:prstGeom>
          <a:noFill/>
          <a:ln>
            <a:noFill/>
          </a:ln>
        </p:spPr>
        <p:txBody>
          <a:bodyPr spcFirstLastPara="1" wrap="square" lIns="91425" tIns="91425" rIns="91425" bIns="91425" anchor="t" anchorCtr="0">
            <a:normAutofit fontScale="92500" lnSpcReduction="10000"/>
          </a:bodyPr>
          <a:lstStyle/>
          <a:p>
            <a:pPr marL="114300" lvl="0" indent="0">
              <a:lnSpc>
                <a:spcPct val="135000"/>
              </a:lnSpc>
              <a:buNone/>
            </a:pPr>
            <a:r>
              <a:rPr lang="fr-FR" sz="1300" b="1" i="1" dirty="0">
                <a:solidFill>
                  <a:schemeClr val="tx1"/>
                </a:solidFill>
                <a:latin typeface="Montserrat"/>
                <a:sym typeface="Montserrat"/>
              </a:rPr>
              <a:t>Points positifs : Ce qui s’est bien passé</a:t>
            </a:r>
          </a:p>
          <a:p>
            <a:pPr marL="1054100" lvl="2" indent="0">
              <a:lnSpc>
                <a:spcPct val="125000"/>
              </a:lnSpc>
              <a:buClr>
                <a:schemeClr val="tx1">
                  <a:lumMod val="65000"/>
                  <a:lumOff val="35000"/>
                </a:schemeClr>
              </a:buClr>
              <a:buNone/>
            </a:pPr>
            <a:r>
              <a:rPr lang="fr-FR" sz="2000" dirty="0"/>
              <a:t>✅ </a:t>
            </a:r>
            <a:r>
              <a:rPr lang="fr-FR" sz="1600" b="1" i="1" dirty="0">
                <a:solidFill>
                  <a:schemeClr val="tx1"/>
                </a:solidFill>
                <a:latin typeface="Montserrat"/>
              </a:rPr>
              <a:t>Analyses</a:t>
            </a:r>
            <a:r>
              <a:rPr lang="fr-FR" sz="1600" i="1" dirty="0">
                <a:solidFill>
                  <a:schemeClr val="tx1"/>
                </a:solidFill>
                <a:latin typeface="Montserrat"/>
              </a:rPr>
              <a:t> </a:t>
            </a:r>
            <a:r>
              <a:rPr lang="fr-FR" sz="1600" b="1" i="1" dirty="0">
                <a:solidFill>
                  <a:schemeClr val="tx1"/>
                </a:solidFill>
                <a:latin typeface="Montserrat"/>
              </a:rPr>
              <a:t>fluides</a:t>
            </a:r>
            <a:r>
              <a:rPr lang="fr-FR" sz="1600" i="1" dirty="0">
                <a:solidFill>
                  <a:schemeClr val="tx1"/>
                </a:solidFill>
                <a:latin typeface="Montserrat"/>
              </a:rPr>
              <a:t> et </a:t>
            </a:r>
            <a:r>
              <a:rPr lang="fr-FR" sz="1600" b="1" i="1" dirty="0">
                <a:solidFill>
                  <a:schemeClr val="tx1"/>
                </a:solidFill>
                <a:latin typeface="Montserrat"/>
              </a:rPr>
              <a:t>structurées</a:t>
            </a:r>
            <a:endParaRPr lang="fr-FR" sz="1600" b="1" i="1" dirty="0">
              <a:solidFill>
                <a:schemeClr val="tx1"/>
              </a:solidFill>
              <a:latin typeface="Montserrat"/>
              <a:sym typeface="Montserrat"/>
            </a:endParaRPr>
          </a:p>
          <a:p>
            <a:pPr marL="1054100" lvl="2" indent="0">
              <a:lnSpc>
                <a:spcPct val="135000"/>
              </a:lnSpc>
              <a:buClr>
                <a:schemeClr val="tx1">
                  <a:lumMod val="65000"/>
                  <a:lumOff val="35000"/>
                </a:schemeClr>
              </a:buClr>
              <a:buNone/>
            </a:pPr>
            <a:r>
              <a:rPr lang="fr-FR" sz="2000" dirty="0"/>
              <a:t>✅ </a:t>
            </a:r>
            <a:r>
              <a:rPr lang="fr-FR" sz="1600" b="1" i="1" dirty="0">
                <a:solidFill>
                  <a:schemeClr val="tx1"/>
                </a:solidFill>
                <a:latin typeface="Montserrat"/>
              </a:rPr>
              <a:t>Détection</a:t>
            </a:r>
            <a:r>
              <a:rPr lang="fr-FR" sz="1600" i="1" dirty="0">
                <a:solidFill>
                  <a:schemeClr val="tx1"/>
                </a:solidFill>
                <a:latin typeface="Montserrat"/>
              </a:rPr>
              <a:t> </a:t>
            </a:r>
            <a:r>
              <a:rPr lang="fr-FR" sz="1600" b="1" i="1" dirty="0">
                <a:solidFill>
                  <a:schemeClr val="tx1"/>
                </a:solidFill>
                <a:latin typeface="Montserrat"/>
              </a:rPr>
              <a:t>intuitive</a:t>
            </a:r>
            <a:r>
              <a:rPr lang="fr-FR" sz="1600" i="1" dirty="0">
                <a:solidFill>
                  <a:schemeClr val="tx1"/>
                </a:solidFill>
                <a:latin typeface="Montserrat"/>
              </a:rPr>
              <a:t> </a:t>
            </a:r>
            <a:r>
              <a:rPr lang="fr-FR" sz="1600" b="1" i="1" dirty="0">
                <a:solidFill>
                  <a:schemeClr val="tx1"/>
                </a:solidFill>
                <a:latin typeface="Montserrat"/>
              </a:rPr>
              <a:t>des erreurs </a:t>
            </a:r>
            <a:r>
              <a:rPr lang="fr-FR" sz="1600" i="1" dirty="0">
                <a:solidFill>
                  <a:schemeClr val="tx1"/>
                </a:solidFill>
                <a:latin typeface="Montserrat"/>
              </a:rPr>
              <a:t>dans un </a:t>
            </a:r>
            <a:r>
              <a:rPr lang="fr-FR" sz="1600" i="1" dirty="0" err="1">
                <a:solidFill>
                  <a:schemeClr val="tx1"/>
                </a:solidFill>
                <a:latin typeface="Montserrat"/>
              </a:rPr>
              <a:t>DataFrame</a:t>
            </a:r>
            <a:r>
              <a:rPr lang="fr-FR" sz="1600" i="1" dirty="0">
                <a:solidFill>
                  <a:schemeClr val="tx1"/>
                </a:solidFill>
                <a:latin typeface="Montserrat"/>
              </a:rPr>
              <a:t> (df.info(), </a:t>
            </a:r>
            <a:r>
              <a:rPr lang="fr-FR" sz="1600" i="1" dirty="0" err="1">
                <a:solidFill>
                  <a:schemeClr val="tx1"/>
                </a:solidFill>
                <a:latin typeface="Montserrat"/>
              </a:rPr>
              <a:t>df.isnull</a:t>
            </a:r>
            <a:r>
              <a:rPr lang="fr-FR" sz="1600" i="1" dirty="0">
                <a:solidFill>
                  <a:schemeClr val="tx1"/>
                </a:solidFill>
                <a:latin typeface="Montserrat"/>
              </a:rPr>
              <a:t>().</a:t>
            </a:r>
            <a:r>
              <a:rPr lang="fr-FR" sz="1600" i="1" dirty="0" err="1">
                <a:solidFill>
                  <a:schemeClr val="tx1"/>
                </a:solidFill>
                <a:latin typeface="Montserrat"/>
              </a:rPr>
              <a:t>sum</a:t>
            </a:r>
            <a:r>
              <a:rPr lang="fr-FR" sz="1600" i="1" dirty="0">
                <a:solidFill>
                  <a:schemeClr val="tx1"/>
                </a:solidFill>
                <a:latin typeface="Montserrat"/>
              </a:rPr>
              <a:t>(), </a:t>
            </a:r>
            <a:r>
              <a:rPr lang="fr-FR" sz="1600" i="1" dirty="0" err="1">
                <a:solidFill>
                  <a:schemeClr val="tx1"/>
                </a:solidFill>
                <a:latin typeface="Montserrat"/>
              </a:rPr>
              <a:t>describe</a:t>
            </a:r>
            <a:r>
              <a:rPr lang="fr-FR" sz="1600" i="1" dirty="0">
                <a:solidFill>
                  <a:schemeClr val="tx1"/>
                </a:solidFill>
                <a:latin typeface="Montserrat"/>
              </a:rPr>
              <a:t>())</a:t>
            </a:r>
          </a:p>
          <a:p>
            <a:pPr marL="1054100" lvl="2" indent="0">
              <a:lnSpc>
                <a:spcPct val="135000"/>
              </a:lnSpc>
              <a:buClr>
                <a:schemeClr val="tx1">
                  <a:lumMod val="65000"/>
                  <a:lumOff val="35000"/>
                </a:schemeClr>
              </a:buClr>
              <a:buNone/>
            </a:pPr>
            <a:r>
              <a:rPr lang="fr-FR" sz="2000" dirty="0"/>
              <a:t>✅ </a:t>
            </a:r>
            <a:r>
              <a:rPr lang="fr-FR" sz="1600" b="1" i="1" dirty="0">
                <a:solidFill>
                  <a:schemeClr val="tx1"/>
                </a:solidFill>
                <a:latin typeface="Montserrat"/>
              </a:rPr>
              <a:t>Recherche de solutions </a:t>
            </a:r>
            <a:r>
              <a:rPr lang="fr-FR" sz="1600" i="1" dirty="0">
                <a:solidFill>
                  <a:schemeClr val="tx1"/>
                </a:solidFill>
                <a:latin typeface="Montserrat"/>
              </a:rPr>
              <a:t>stimulante malgré sa complexité</a:t>
            </a:r>
          </a:p>
          <a:p>
            <a:pPr marL="1054100" lvl="2" indent="0">
              <a:lnSpc>
                <a:spcPct val="135000"/>
              </a:lnSpc>
              <a:buClr>
                <a:schemeClr val="tx1">
                  <a:lumMod val="65000"/>
                  <a:lumOff val="35000"/>
                </a:schemeClr>
              </a:buClr>
              <a:buNone/>
            </a:pPr>
            <a:endParaRPr lang="fr-FR" sz="1600" b="1" i="1" dirty="0">
              <a:solidFill>
                <a:schemeClr val="tx1"/>
              </a:solidFill>
              <a:latin typeface="Montserrat"/>
              <a:sym typeface="Montserrat"/>
            </a:endParaRPr>
          </a:p>
          <a:p>
            <a:pPr marL="114300" indent="0">
              <a:lnSpc>
                <a:spcPct val="135000"/>
              </a:lnSpc>
              <a:buNone/>
            </a:pPr>
            <a:r>
              <a:rPr lang="fr-FR" sz="1300" b="1" i="1" dirty="0">
                <a:solidFill>
                  <a:schemeClr val="tx1"/>
                </a:solidFill>
                <a:latin typeface="Montserrat"/>
                <a:sym typeface="Montserrat"/>
              </a:rPr>
              <a:t>Défis rencontrés : Ce qui a été le plus difficile</a:t>
            </a:r>
          </a:p>
          <a:p>
            <a:pPr marL="1054100" lvl="2" indent="0">
              <a:lnSpc>
                <a:spcPct val="125000"/>
              </a:lnSpc>
              <a:buClr>
                <a:schemeClr val="tx1">
                  <a:lumMod val="65000"/>
                  <a:lumOff val="35000"/>
                </a:schemeClr>
              </a:buClr>
              <a:buNone/>
            </a:pPr>
            <a:r>
              <a:rPr lang="fr-FR" sz="1600" dirty="0">
                <a:sym typeface="Montserrat"/>
              </a:rPr>
              <a:t>🔴 </a:t>
            </a:r>
            <a:r>
              <a:rPr lang="fr-FR" sz="1600" i="1" dirty="0">
                <a:solidFill>
                  <a:schemeClr val="tx1"/>
                </a:solidFill>
                <a:latin typeface="Montserrat"/>
                <a:sym typeface="Montserrat"/>
              </a:rPr>
              <a:t>L’intégration des </a:t>
            </a:r>
            <a:r>
              <a:rPr lang="fr-FR" sz="1600" b="1" i="1" dirty="0">
                <a:solidFill>
                  <a:schemeClr val="tx1"/>
                </a:solidFill>
                <a:latin typeface="Montserrat"/>
                <a:sym typeface="Montserrat"/>
              </a:rPr>
              <a:t>notions de jointures</a:t>
            </a:r>
            <a:r>
              <a:rPr lang="fr-FR" sz="1600" i="1" dirty="0">
                <a:solidFill>
                  <a:schemeClr val="tx1"/>
                </a:solidFill>
                <a:latin typeface="Montserrat"/>
                <a:sym typeface="Montserrat"/>
              </a:rPr>
              <a:t> et leur impact sur la </a:t>
            </a:r>
            <a:r>
              <a:rPr lang="fr-FR" sz="1600" b="1" i="1" dirty="0">
                <a:solidFill>
                  <a:schemeClr val="tx1"/>
                </a:solidFill>
                <a:latin typeface="Montserrat"/>
                <a:sym typeface="Montserrat"/>
              </a:rPr>
              <a:t>perte</a:t>
            </a:r>
            <a:r>
              <a:rPr lang="fr-FR" sz="1600" i="1" dirty="0">
                <a:solidFill>
                  <a:schemeClr val="tx1"/>
                </a:solidFill>
                <a:latin typeface="Montserrat"/>
                <a:sym typeface="Montserrat"/>
              </a:rPr>
              <a:t> </a:t>
            </a:r>
            <a:r>
              <a:rPr lang="fr-FR" sz="1600" b="1" i="1" dirty="0">
                <a:solidFill>
                  <a:schemeClr val="tx1"/>
                </a:solidFill>
                <a:latin typeface="Montserrat"/>
                <a:sym typeface="Montserrat"/>
              </a:rPr>
              <a:t>de</a:t>
            </a:r>
            <a:r>
              <a:rPr lang="fr-FR" sz="1600" i="1" dirty="0">
                <a:solidFill>
                  <a:schemeClr val="tx1"/>
                </a:solidFill>
                <a:latin typeface="Montserrat"/>
                <a:sym typeface="Montserrat"/>
              </a:rPr>
              <a:t> </a:t>
            </a:r>
            <a:r>
              <a:rPr lang="fr-FR" sz="1600" b="1" i="1" dirty="0">
                <a:solidFill>
                  <a:schemeClr val="tx1"/>
                </a:solidFill>
                <a:latin typeface="Montserrat"/>
                <a:sym typeface="Montserrat"/>
              </a:rPr>
              <a:t>données</a:t>
            </a:r>
            <a:r>
              <a:rPr lang="fr-FR" sz="1600" i="1" dirty="0">
                <a:solidFill>
                  <a:schemeClr val="tx1"/>
                </a:solidFill>
                <a:latin typeface="Montserrat"/>
                <a:sym typeface="Montserrat"/>
              </a:rPr>
              <a:t> (qu'elle soit voulue ou subie) a été un point particulièrement complexe à appréhender. (Fusion de </a:t>
            </a:r>
            <a:r>
              <a:rPr lang="fr-FR" sz="1600" b="1" i="1" dirty="0" err="1">
                <a:solidFill>
                  <a:schemeClr val="tx1"/>
                </a:solidFill>
                <a:latin typeface="Montserrat"/>
                <a:sym typeface="Montserrat"/>
              </a:rPr>
              <a:t>df_merge</a:t>
            </a:r>
            <a:r>
              <a:rPr lang="fr-FR" sz="1600" b="1" i="1" dirty="0">
                <a:solidFill>
                  <a:schemeClr val="tx1"/>
                </a:solidFill>
                <a:latin typeface="Montserrat"/>
                <a:sym typeface="Montserrat"/>
              </a:rPr>
              <a:t> </a:t>
            </a:r>
            <a:r>
              <a:rPr lang="fr-FR" sz="1600" i="1" dirty="0">
                <a:solidFill>
                  <a:schemeClr val="tx1"/>
                </a:solidFill>
                <a:latin typeface="Montserrat"/>
                <a:sym typeface="Montserrat"/>
              </a:rPr>
              <a:t>avec </a:t>
            </a:r>
            <a:r>
              <a:rPr lang="fr-FR" sz="1600" b="1" i="1" dirty="0" err="1">
                <a:solidFill>
                  <a:schemeClr val="tx1"/>
                </a:solidFill>
                <a:latin typeface="Montserrat"/>
                <a:sym typeface="Montserrat"/>
              </a:rPr>
              <a:t>df_web</a:t>
            </a:r>
            <a:r>
              <a:rPr lang="fr-FR" sz="1600" i="1" dirty="0">
                <a:solidFill>
                  <a:schemeClr val="tx1"/>
                </a:solidFill>
                <a:latin typeface="Montserrat"/>
                <a:sym typeface="Montserrat"/>
              </a:rPr>
              <a:t>)</a:t>
            </a:r>
          </a:p>
          <a:p>
            <a:pPr marL="1054100" lvl="2" indent="0">
              <a:lnSpc>
                <a:spcPct val="125000"/>
              </a:lnSpc>
              <a:buClr>
                <a:schemeClr val="tx1">
                  <a:lumMod val="65000"/>
                  <a:lumOff val="35000"/>
                </a:schemeClr>
              </a:buClr>
              <a:buNone/>
            </a:pPr>
            <a:r>
              <a:rPr lang="fr-FR" sz="1600" dirty="0">
                <a:sym typeface="Montserrat"/>
              </a:rPr>
              <a:t>🔴 </a:t>
            </a:r>
            <a:r>
              <a:rPr lang="fr-FR" sz="1600" i="1" dirty="0">
                <a:solidFill>
                  <a:schemeClr val="tx1"/>
                </a:solidFill>
                <a:latin typeface="Montserrat"/>
                <a:sym typeface="Montserrat"/>
              </a:rPr>
              <a:t>Comprendre comment minimiser</a:t>
            </a:r>
            <a:r>
              <a:rPr lang="fr-FR" sz="1600" b="1" i="1" dirty="0">
                <a:solidFill>
                  <a:schemeClr val="tx1"/>
                </a:solidFill>
                <a:latin typeface="Montserrat"/>
                <a:sym typeface="Montserrat"/>
              </a:rPr>
              <a:t> </a:t>
            </a:r>
            <a:r>
              <a:rPr lang="fr-FR" sz="1600" i="1" dirty="0">
                <a:solidFill>
                  <a:schemeClr val="tx1"/>
                </a:solidFill>
                <a:latin typeface="Montserrat"/>
                <a:sym typeface="Montserrat"/>
              </a:rPr>
              <a:t>la</a:t>
            </a:r>
            <a:r>
              <a:rPr lang="fr-FR" sz="1600" b="1" i="1" dirty="0">
                <a:solidFill>
                  <a:schemeClr val="tx1"/>
                </a:solidFill>
                <a:latin typeface="Montserrat"/>
                <a:sym typeface="Montserrat"/>
              </a:rPr>
              <a:t> </a:t>
            </a:r>
            <a:r>
              <a:rPr lang="fr-FR" sz="1600" i="1" dirty="0">
                <a:solidFill>
                  <a:schemeClr val="tx1"/>
                </a:solidFill>
                <a:latin typeface="Montserrat"/>
                <a:sym typeface="Montserrat"/>
              </a:rPr>
              <a:t>perte</a:t>
            </a:r>
            <a:r>
              <a:rPr lang="fr-FR" sz="1600" b="1" i="1" dirty="0">
                <a:solidFill>
                  <a:schemeClr val="tx1"/>
                </a:solidFill>
                <a:latin typeface="Montserrat"/>
                <a:sym typeface="Montserrat"/>
              </a:rPr>
              <a:t> </a:t>
            </a:r>
            <a:r>
              <a:rPr lang="fr-FR" sz="1600" i="1" dirty="0">
                <a:solidFill>
                  <a:schemeClr val="tx1"/>
                </a:solidFill>
                <a:latin typeface="Montserrat"/>
                <a:sym typeface="Montserrat"/>
              </a:rPr>
              <a:t>d’information</a:t>
            </a:r>
            <a:r>
              <a:rPr lang="fr-FR" sz="1600" b="1" i="1" dirty="0">
                <a:solidFill>
                  <a:schemeClr val="tx1"/>
                </a:solidFill>
                <a:latin typeface="Montserrat"/>
                <a:sym typeface="Montserrat"/>
              </a:rPr>
              <a:t> </a:t>
            </a:r>
            <a:r>
              <a:rPr lang="fr-FR" sz="1600" i="1" dirty="0">
                <a:solidFill>
                  <a:schemeClr val="tx1"/>
                </a:solidFill>
                <a:latin typeface="Montserrat"/>
                <a:sym typeface="Montserrat"/>
              </a:rPr>
              <a:t>lors</a:t>
            </a:r>
            <a:r>
              <a:rPr lang="fr-FR" sz="1600" b="1" i="1" dirty="0">
                <a:solidFill>
                  <a:schemeClr val="tx1"/>
                </a:solidFill>
                <a:latin typeface="Montserrat"/>
                <a:sym typeface="Montserrat"/>
              </a:rPr>
              <a:t> </a:t>
            </a:r>
            <a:r>
              <a:rPr lang="fr-FR" sz="1600" i="1" dirty="0">
                <a:solidFill>
                  <a:schemeClr val="tx1"/>
                </a:solidFill>
                <a:latin typeface="Montserrat"/>
                <a:sym typeface="Montserrat"/>
              </a:rPr>
              <a:t>des</a:t>
            </a:r>
            <a:r>
              <a:rPr lang="fr-FR" sz="1600" b="1" i="1" dirty="0">
                <a:solidFill>
                  <a:schemeClr val="tx1"/>
                </a:solidFill>
                <a:latin typeface="Montserrat"/>
                <a:sym typeface="Montserrat"/>
              </a:rPr>
              <a:t> fusions de</a:t>
            </a:r>
            <a:r>
              <a:rPr lang="fr-FR" sz="1600" i="1" dirty="0">
                <a:solidFill>
                  <a:schemeClr val="tx1"/>
                </a:solidFill>
                <a:latin typeface="Montserrat"/>
                <a:sym typeface="Montserrat"/>
              </a:rPr>
              <a:t> </a:t>
            </a:r>
            <a:r>
              <a:rPr lang="fr-FR" sz="1600" b="1" i="1" dirty="0">
                <a:solidFill>
                  <a:schemeClr val="tx1"/>
                </a:solidFill>
                <a:latin typeface="Montserrat"/>
                <a:sym typeface="Montserrat"/>
              </a:rPr>
              <a:t>tables</a:t>
            </a:r>
            <a:r>
              <a:rPr lang="fr-FR" sz="1600" i="1" dirty="0">
                <a:solidFill>
                  <a:schemeClr val="tx1"/>
                </a:solidFill>
                <a:latin typeface="Montserrat"/>
                <a:sym typeface="Montserrat"/>
              </a:rPr>
              <a:t> reste un </a:t>
            </a:r>
            <a:r>
              <a:rPr lang="fr-FR" sz="1600" b="1" i="1" dirty="0">
                <a:solidFill>
                  <a:schemeClr val="tx1"/>
                </a:solidFill>
                <a:latin typeface="Montserrat"/>
                <a:sym typeface="Montserrat"/>
              </a:rPr>
              <a:t>défi</a:t>
            </a:r>
            <a:r>
              <a:rPr lang="fr-FR" sz="1600" i="1" dirty="0">
                <a:solidFill>
                  <a:schemeClr val="tx1"/>
                </a:solidFill>
                <a:latin typeface="Montserrat"/>
                <a:sym typeface="Montserrat"/>
              </a:rPr>
              <a:t> </a:t>
            </a:r>
            <a:r>
              <a:rPr lang="fr-FR" sz="1600" b="1" i="1" dirty="0">
                <a:solidFill>
                  <a:schemeClr val="tx1"/>
                </a:solidFill>
                <a:latin typeface="Montserrat"/>
                <a:sym typeface="Montserrat"/>
              </a:rPr>
              <a:t>technique</a:t>
            </a:r>
            <a:r>
              <a:rPr lang="fr-FR" sz="1600" i="1" dirty="0">
                <a:solidFill>
                  <a:schemeClr val="tx1"/>
                </a:solidFill>
                <a:latin typeface="Montserrat"/>
                <a:sym typeface="Montserrat"/>
              </a:rPr>
              <a:t> à surmonter.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F4A94F1F-B2BC-744E-F683-25A6F340E3A4}"/>
              </a:ext>
            </a:extLst>
          </p:cNvPr>
          <p:cNvGraphicFramePr/>
          <p:nvPr>
            <p:extLst>
              <p:ext uri="{D42A27DB-BD31-4B8C-83A1-F6EECF244321}">
                <p14:modId xmlns:p14="http://schemas.microsoft.com/office/powerpoint/2010/main" val="1156172827"/>
              </p:ext>
            </p:extLst>
          </p:nvPr>
        </p:nvGraphicFramePr>
        <p:xfrm>
          <a:off x="6127261" y="2008805"/>
          <a:ext cx="2930770" cy="2594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3" name="Google Shape;63;p4"/>
          <p:cNvSpPr txBox="1">
            <a:spLocks noGrp="1"/>
          </p:cNvSpPr>
          <p:nvPr>
            <p:ph type="body" idx="1"/>
          </p:nvPr>
        </p:nvSpPr>
        <p:spPr>
          <a:xfrm>
            <a:off x="0" y="1705050"/>
            <a:ext cx="8520600" cy="3416400"/>
          </a:xfrm>
          <a:prstGeom prst="rect">
            <a:avLst/>
          </a:prstGeom>
          <a:noFill/>
          <a:ln>
            <a:noFill/>
          </a:ln>
        </p:spPr>
        <p:txBody>
          <a:bodyPr spcFirstLastPara="1" wrap="square" lIns="91425" tIns="91425" rIns="91425" bIns="91425" anchor="t" anchorCtr="0">
            <a:normAutofit/>
          </a:bodyPr>
          <a:lstStyle/>
          <a:p>
            <a:pPr marL="114300" indent="0">
              <a:lnSpc>
                <a:spcPct val="100000"/>
              </a:lnSpc>
              <a:buClr>
                <a:srgbClr val="999999"/>
              </a:buClr>
              <a:buNone/>
            </a:pPr>
            <a:r>
              <a:rPr lang="fr" b="1" i="1" dirty="0">
                <a:solidFill>
                  <a:schemeClr val="tx1"/>
                </a:solidFill>
                <a:latin typeface="Montserrat"/>
                <a:ea typeface="Montserrat"/>
                <a:cs typeface="Montserrat"/>
                <a:sym typeface="Montserrat"/>
              </a:rPr>
              <a:t>Elements disponibles :</a:t>
            </a:r>
          </a:p>
          <a:p>
            <a:pPr>
              <a:lnSpc>
                <a:spcPct val="100000"/>
              </a:lnSpc>
              <a:buClr>
                <a:schemeClr val="tx1">
                  <a:lumMod val="65000"/>
                  <a:lumOff val="35000"/>
                </a:schemeClr>
              </a:buClr>
              <a:buFont typeface="Montserrat"/>
              <a:buChar char="●"/>
            </a:pPr>
            <a:r>
              <a:rPr lang="fr" i="1" dirty="0">
                <a:solidFill>
                  <a:schemeClr val="tx1"/>
                </a:solidFill>
                <a:latin typeface="Montserrat"/>
                <a:sym typeface="Montserrat"/>
              </a:rPr>
              <a:t>3 Datasets : (ERP,Web et Liaison)</a:t>
            </a:r>
            <a:endParaRPr i="1" dirty="0">
              <a:solidFill>
                <a:schemeClr val="tx1"/>
              </a:solidFill>
              <a:latin typeface="Montserrat"/>
              <a:sym typeface="Montserrat"/>
            </a:endParaRPr>
          </a:p>
          <a:p>
            <a:pPr>
              <a:lnSpc>
                <a:spcPct val="100000"/>
              </a:lnSpc>
              <a:buClr>
                <a:schemeClr val="tx1">
                  <a:lumMod val="65000"/>
                  <a:lumOff val="35000"/>
                </a:schemeClr>
              </a:buClr>
              <a:buFont typeface="Montserrat"/>
              <a:buChar char="●"/>
            </a:pPr>
            <a:r>
              <a:rPr lang="fr" i="1" dirty="0">
                <a:solidFill>
                  <a:schemeClr val="tx1"/>
                </a:solidFill>
                <a:latin typeface="Montserrat"/>
                <a:sym typeface="Montserrat"/>
              </a:rPr>
              <a:t>Caractéristiques :</a:t>
            </a:r>
          </a:p>
          <a:p>
            <a:pPr lvl="1">
              <a:lnSpc>
                <a:spcPct val="100000"/>
              </a:lnSpc>
              <a:buClr>
                <a:schemeClr val="tx1">
                  <a:lumMod val="65000"/>
                  <a:lumOff val="35000"/>
                </a:schemeClr>
              </a:buClr>
              <a:buFont typeface="Montserrat"/>
              <a:buChar char="●"/>
            </a:pPr>
            <a:r>
              <a:rPr lang="fr-FR" i="1" dirty="0">
                <a:solidFill>
                  <a:schemeClr val="tx1"/>
                </a:solidFill>
                <a:latin typeface="Montserrat"/>
                <a:sym typeface="Montserrat"/>
              </a:rPr>
              <a:t>ERP : 825 observations, 6 colonnes</a:t>
            </a:r>
          </a:p>
          <a:p>
            <a:pPr lvl="1">
              <a:lnSpc>
                <a:spcPct val="100000"/>
              </a:lnSpc>
              <a:buClr>
                <a:schemeClr val="tx1">
                  <a:lumMod val="65000"/>
                  <a:lumOff val="35000"/>
                </a:schemeClr>
              </a:buClr>
              <a:buFont typeface="Montserrat"/>
              <a:buChar char="●"/>
            </a:pPr>
            <a:r>
              <a:rPr lang="fr-FR" i="1" dirty="0">
                <a:solidFill>
                  <a:schemeClr val="tx1"/>
                </a:solidFill>
                <a:latin typeface="Montserrat"/>
                <a:sym typeface="Montserrat"/>
              </a:rPr>
              <a:t>Web : 1513 observations, 29 colonnes</a:t>
            </a:r>
          </a:p>
          <a:p>
            <a:pPr lvl="1">
              <a:lnSpc>
                <a:spcPct val="100000"/>
              </a:lnSpc>
              <a:buClr>
                <a:schemeClr val="tx1">
                  <a:lumMod val="65000"/>
                  <a:lumOff val="35000"/>
                </a:schemeClr>
              </a:buClr>
              <a:buFont typeface="Montserrat"/>
              <a:buChar char="●"/>
            </a:pPr>
            <a:r>
              <a:rPr lang="fr-FR" i="1" dirty="0">
                <a:solidFill>
                  <a:schemeClr val="tx1"/>
                </a:solidFill>
                <a:latin typeface="Montserrat"/>
                <a:sym typeface="Montserrat"/>
              </a:rPr>
              <a:t>Liaison : 825 observations, 2 colonnes</a:t>
            </a:r>
          </a:p>
          <a:p>
            <a:pPr>
              <a:lnSpc>
                <a:spcPct val="100000"/>
              </a:lnSpc>
              <a:buClr>
                <a:srgbClr val="999999"/>
              </a:buClr>
              <a:buFont typeface="Montserrat"/>
              <a:buChar char="●"/>
            </a:pPr>
            <a:endParaRPr lang="fr" i="1" dirty="0">
              <a:solidFill>
                <a:schemeClr val="tx1"/>
              </a:solidFill>
              <a:latin typeface="Montserrat"/>
              <a:ea typeface="Montserrat"/>
              <a:cs typeface="Montserrat"/>
              <a:sym typeface="Montserrat"/>
            </a:endParaRPr>
          </a:p>
          <a:p>
            <a:pPr marL="114300" indent="0">
              <a:lnSpc>
                <a:spcPct val="100000"/>
              </a:lnSpc>
              <a:buClr>
                <a:srgbClr val="999999"/>
              </a:buClr>
              <a:buNone/>
            </a:pPr>
            <a:r>
              <a:rPr lang="fr" b="1" i="1" dirty="0">
                <a:solidFill>
                  <a:schemeClr val="tx1"/>
                </a:solidFill>
                <a:latin typeface="Montserrat"/>
                <a:sym typeface="Montserrat"/>
              </a:rPr>
              <a:t>Finalité - </a:t>
            </a:r>
            <a:r>
              <a:rPr lang="fr-FR" b="1" i="1" dirty="0">
                <a:solidFill>
                  <a:schemeClr val="tx1"/>
                </a:solidFill>
                <a:latin typeface="Montserrat"/>
                <a:sym typeface="Montserrat"/>
              </a:rPr>
              <a:t>Harmonisation des données</a:t>
            </a:r>
            <a:endParaRPr lang="fr" b="1" i="1" dirty="0">
              <a:solidFill>
                <a:schemeClr val="tx1"/>
              </a:solidFill>
              <a:latin typeface="Montserrat"/>
              <a:sym typeface="Montserrat"/>
            </a:endParaRPr>
          </a:p>
          <a:p>
            <a:pPr>
              <a:lnSpc>
                <a:spcPct val="100000"/>
              </a:lnSpc>
              <a:buClr>
                <a:schemeClr val="tx1">
                  <a:lumMod val="65000"/>
                  <a:lumOff val="35000"/>
                </a:schemeClr>
              </a:buClr>
              <a:buFont typeface="Montserrat"/>
              <a:buChar char="●"/>
            </a:pPr>
            <a:r>
              <a:rPr lang="fr" i="1" dirty="0">
                <a:solidFill>
                  <a:schemeClr val="tx1"/>
                </a:solidFill>
                <a:latin typeface="Montserrat"/>
                <a:ea typeface="Montserrat"/>
                <a:cs typeface="Montserrat"/>
                <a:sym typeface="Montserrat"/>
              </a:rPr>
              <a:t>1 Dataset : Merge (</a:t>
            </a:r>
            <a:r>
              <a:rPr lang="fr-FR" i="1" dirty="0" err="1">
                <a:solidFill>
                  <a:schemeClr val="tx1"/>
                </a:solidFill>
                <a:latin typeface="Montserrat"/>
                <a:ea typeface="Montserrat"/>
                <a:cs typeface="Montserrat"/>
                <a:sym typeface="Montserrat"/>
              </a:rPr>
              <a:t>dataset</a:t>
            </a:r>
            <a:r>
              <a:rPr lang="fr-FR" i="1" dirty="0">
                <a:solidFill>
                  <a:schemeClr val="tx1"/>
                </a:solidFill>
                <a:latin typeface="Montserrat"/>
                <a:ea typeface="Montserrat"/>
                <a:cs typeface="Montserrat"/>
                <a:sym typeface="Montserrat"/>
              </a:rPr>
              <a:t> consolidé et prêt pour analyse)</a:t>
            </a:r>
            <a:endParaRPr lang="fr" i="1" dirty="0">
              <a:solidFill>
                <a:schemeClr val="tx1"/>
              </a:solidFill>
              <a:latin typeface="Montserrat"/>
              <a:ea typeface="Montserrat"/>
              <a:cs typeface="Montserrat"/>
              <a:sym typeface="Montserrat"/>
            </a:endParaRPr>
          </a:p>
          <a:p>
            <a:pPr>
              <a:lnSpc>
                <a:spcPct val="100000"/>
              </a:lnSpc>
              <a:buClr>
                <a:schemeClr val="tx1">
                  <a:lumMod val="65000"/>
                  <a:lumOff val="35000"/>
                </a:schemeClr>
              </a:buClr>
              <a:buFont typeface="Montserrat"/>
              <a:buChar char="●"/>
            </a:pPr>
            <a:r>
              <a:rPr lang="fr" i="1" dirty="0">
                <a:solidFill>
                  <a:schemeClr val="tx1"/>
                </a:solidFill>
                <a:latin typeface="Montserrat"/>
                <a:ea typeface="Montserrat"/>
                <a:cs typeface="Montserrat"/>
                <a:sym typeface="Montserrat"/>
              </a:rPr>
              <a:t>Caractéristiques :</a:t>
            </a:r>
          </a:p>
          <a:p>
            <a:pPr lvl="1">
              <a:lnSpc>
                <a:spcPct val="100000"/>
              </a:lnSpc>
              <a:buClr>
                <a:schemeClr val="tx1">
                  <a:lumMod val="65000"/>
                  <a:lumOff val="35000"/>
                </a:schemeClr>
              </a:buClr>
              <a:buFont typeface="Montserrat"/>
              <a:buChar char="●"/>
            </a:pPr>
            <a:r>
              <a:rPr lang="fr" i="1" dirty="0">
                <a:solidFill>
                  <a:schemeClr val="tx1"/>
                </a:solidFill>
                <a:latin typeface="Montserrat"/>
                <a:ea typeface="Montserrat"/>
                <a:cs typeface="Montserrat"/>
                <a:sym typeface="Montserrat"/>
              </a:rPr>
              <a:t>Merge : </a:t>
            </a:r>
            <a:r>
              <a:rPr lang="fr-FR" i="1" dirty="0">
                <a:solidFill>
                  <a:schemeClr val="tx1"/>
                </a:solidFill>
                <a:latin typeface="Montserrat"/>
                <a:ea typeface="Montserrat"/>
                <a:cs typeface="Montserrat"/>
                <a:sym typeface="Montserrat"/>
              </a:rPr>
              <a:t>714 observations, 18 colonnes</a:t>
            </a:r>
          </a:p>
          <a:p>
            <a:pPr lvl="1">
              <a:lnSpc>
                <a:spcPct val="100000"/>
              </a:lnSpc>
              <a:buClr>
                <a:schemeClr val="tx1">
                  <a:lumMod val="65000"/>
                  <a:lumOff val="35000"/>
                </a:schemeClr>
              </a:buClr>
              <a:buFont typeface="Montserrat"/>
              <a:buChar char="●"/>
            </a:pPr>
            <a:r>
              <a:rPr lang="fr-FR" i="1" dirty="0">
                <a:solidFill>
                  <a:schemeClr val="tx1"/>
                </a:solidFill>
                <a:latin typeface="Montserrat"/>
                <a:ea typeface="Montserrat"/>
                <a:cs typeface="Montserrat"/>
                <a:sym typeface="Montserrat"/>
              </a:rPr>
              <a:t>Conformité à la réglementation RGPD</a:t>
            </a:r>
            <a:endParaRPr lang="fr-FR" i="1" dirty="0">
              <a:solidFill>
                <a:srgbClr val="999999"/>
              </a:solidFill>
              <a:latin typeface="Montserrat"/>
              <a:ea typeface="Montserrat"/>
              <a:cs typeface="Montserrat"/>
              <a:sym typeface="Montserrat"/>
            </a:endParaRP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Flèche : courbe vers la gauche 3">
            <a:extLst>
              <a:ext uri="{FF2B5EF4-FFF2-40B4-BE49-F238E27FC236}">
                <a16:creationId xmlns:a16="http://schemas.microsoft.com/office/drawing/2014/main" id="{B50E82FB-B09C-16A0-F572-E1945D7F0A1B}"/>
              </a:ext>
            </a:extLst>
          </p:cNvPr>
          <p:cNvSpPr/>
          <p:nvPr/>
        </p:nvSpPr>
        <p:spPr>
          <a:xfrm rot="1793336">
            <a:off x="8602422" y="2468927"/>
            <a:ext cx="452007" cy="890953"/>
          </a:xfrm>
          <a:prstGeom prst="curvedLeftArrow">
            <a:avLst/>
          </a:prstGeom>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6" name="Flèche : courbe vers la gauche 5">
            <a:extLst>
              <a:ext uri="{FF2B5EF4-FFF2-40B4-BE49-F238E27FC236}">
                <a16:creationId xmlns:a16="http://schemas.microsoft.com/office/drawing/2014/main" id="{3390028B-2020-C1E4-ABA4-AD8C1BA5FA98}"/>
              </a:ext>
            </a:extLst>
          </p:cNvPr>
          <p:cNvSpPr/>
          <p:nvPr/>
        </p:nvSpPr>
        <p:spPr>
          <a:xfrm rot="1793336">
            <a:off x="8090326" y="3466621"/>
            <a:ext cx="452007" cy="890953"/>
          </a:xfrm>
          <a:prstGeom prst="curvedLeftArrow">
            <a:avLst/>
          </a:prstGeom>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62339A32-38BD-AB6F-2CDB-D704E400E063}"/>
            </a:ext>
          </a:extLst>
        </p:cNvPr>
        <p:cNvGrpSpPr/>
        <p:nvPr/>
      </p:nvGrpSpPr>
      <p:grpSpPr>
        <a:xfrm>
          <a:off x="0" y="0"/>
          <a:ext cx="0" cy="0"/>
          <a:chOff x="0" y="0"/>
          <a:chExt cx="0" cy="0"/>
        </a:xfrm>
      </p:grpSpPr>
      <p:sp>
        <p:nvSpPr>
          <p:cNvPr id="103" name="Google Shape;103;g13f9e8f1567_0_7">
            <a:extLst>
              <a:ext uri="{FF2B5EF4-FFF2-40B4-BE49-F238E27FC236}">
                <a16:creationId xmlns:a16="http://schemas.microsoft.com/office/drawing/2014/main" id="{0DFFEE32-AAFB-FA70-7AE5-9C869B214A35}"/>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3f9e8f1567_0_7">
            <a:extLst>
              <a:ext uri="{FF2B5EF4-FFF2-40B4-BE49-F238E27FC236}">
                <a16:creationId xmlns:a16="http://schemas.microsoft.com/office/drawing/2014/main" id="{B64BFDC8-0142-5B32-26E4-C1DA1DADF9C4}"/>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Point sur les compétences apprises</a:t>
            </a:r>
            <a:endParaRPr dirty="0"/>
          </a:p>
        </p:txBody>
      </p:sp>
      <p:sp>
        <p:nvSpPr>
          <p:cNvPr id="105" name="Google Shape;105;g13f9e8f1567_0_7">
            <a:extLst>
              <a:ext uri="{FF2B5EF4-FFF2-40B4-BE49-F238E27FC236}">
                <a16:creationId xmlns:a16="http://schemas.microsoft.com/office/drawing/2014/main" id="{D536E0D1-83E5-8C67-2398-A0924E5D03FD}"/>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3f9e8f1567_0_7">
            <a:extLst>
              <a:ext uri="{FF2B5EF4-FFF2-40B4-BE49-F238E27FC236}">
                <a16:creationId xmlns:a16="http://schemas.microsoft.com/office/drawing/2014/main" id="{5AC76C9B-55AD-7367-E683-3BAC5531F6BE}"/>
              </a:ext>
            </a:extLst>
          </p:cNvPr>
          <p:cNvSpPr txBox="1">
            <a:spLocks noGrp="1"/>
          </p:cNvSpPr>
          <p:nvPr>
            <p:ph type="body" idx="1"/>
          </p:nvPr>
        </p:nvSpPr>
        <p:spPr>
          <a:xfrm>
            <a:off x="-1" y="1528600"/>
            <a:ext cx="9143999" cy="36149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Clr>
                <a:srgbClr val="999999"/>
              </a:buClr>
              <a:buSzPts val="1800"/>
              <a:buNone/>
            </a:pPr>
            <a:r>
              <a:rPr lang="fr-FR" sz="1100" b="1" i="1" dirty="0">
                <a:solidFill>
                  <a:schemeClr val="tx1"/>
                </a:solidFill>
                <a:latin typeface="Montserrat"/>
                <a:sym typeface="Montserrat"/>
              </a:rPr>
              <a:t>Axes d’amélioration : Points à approfondir</a:t>
            </a:r>
          </a:p>
          <a:p>
            <a:pPr marL="1054100" lvl="2" indent="0">
              <a:lnSpc>
                <a:spcPct val="125000"/>
              </a:lnSpc>
              <a:buClr>
                <a:schemeClr val="tx1">
                  <a:lumMod val="65000"/>
                  <a:lumOff val="35000"/>
                </a:schemeClr>
              </a:buClr>
              <a:buNone/>
            </a:pPr>
            <a:r>
              <a:rPr lang="fr-FR" dirty="0">
                <a:solidFill>
                  <a:schemeClr val="tx1"/>
                </a:solidFill>
                <a:latin typeface="Montserrat"/>
              </a:rPr>
              <a:t>📚</a:t>
            </a:r>
            <a:r>
              <a:rPr lang="fr-FR" sz="1400" dirty="0"/>
              <a:t> </a:t>
            </a:r>
            <a:r>
              <a:rPr lang="fr-FR" sz="1400" b="1" i="1" dirty="0">
                <a:solidFill>
                  <a:schemeClr val="tx1"/>
                </a:solidFill>
                <a:latin typeface="Montserrat"/>
                <a:sym typeface="Montserrat"/>
              </a:rPr>
              <a:t>Compréhension des jointures </a:t>
            </a:r>
            <a:r>
              <a:rPr lang="fr-FR" sz="1400" i="1" dirty="0">
                <a:solidFill>
                  <a:schemeClr val="tx1"/>
                </a:solidFill>
                <a:latin typeface="Montserrat"/>
                <a:sym typeface="Montserrat"/>
              </a:rPr>
              <a:t>(</a:t>
            </a:r>
            <a:r>
              <a:rPr lang="fr-FR" i="1" dirty="0">
                <a:solidFill>
                  <a:schemeClr val="tx1"/>
                </a:solidFill>
                <a:latin typeface="Montserrat"/>
              </a:rPr>
              <a:t>tester différents types de merge et observer leur impact sur les données)</a:t>
            </a:r>
            <a:endParaRPr lang="fr-FR" i="1" dirty="0">
              <a:solidFill>
                <a:schemeClr val="tx1"/>
              </a:solidFill>
              <a:latin typeface="Montserrat"/>
              <a:sym typeface="Montserrat"/>
            </a:endParaRPr>
          </a:p>
          <a:p>
            <a:pPr marL="1054100" lvl="2" indent="0">
              <a:lnSpc>
                <a:spcPct val="125000"/>
              </a:lnSpc>
              <a:buClr>
                <a:schemeClr val="tx1">
                  <a:lumMod val="65000"/>
                  <a:lumOff val="35000"/>
                </a:schemeClr>
              </a:buClr>
              <a:buNone/>
            </a:pPr>
            <a:r>
              <a:rPr lang="fr-FR" dirty="0">
                <a:solidFill>
                  <a:schemeClr val="tx1"/>
                </a:solidFill>
                <a:latin typeface="Montserrat"/>
              </a:rPr>
              <a:t>📚</a:t>
            </a:r>
            <a:r>
              <a:rPr lang="fr-FR" sz="1400" dirty="0"/>
              <a:t> </a:t>
            </a:r>
            <a:r>
              <a:rPr lang="fr-FR" sz="1400" b="1" i="1" dirty="0">
                <a:solidFill>
                  <a:schemeClr val="tx1"/>
                </a:solidFill>
                <a:latin typeface="Montserrat"/>
                <a:sym typeface="Montserrat"/>
              </a:rPr>
              <a:t>Gestion des pertes de données </a:t>
            </a:r>
            <a:r>
              <a:rPr lang="fr-FR" i="1" dirty="0">
                <a:solidFill>
                  <a:schemeClr val="tx1"/>
                </a:solidFill>
                <a:latin typeface="Montserrat"/>
              </a:rPr>
              <a:t>utiliser .</a:t>
            </a:r>
            <a:r>
              <a:rPr lang="fr-FR" b="1" i="1" dirty="0" err="1">
                <a:solidFill>
                  <a:schemeClr val="tx1"/>
                </a:solidFill>
                <a:latin typeface="Montserrat"/>
              </a:rPr>
              <a:t>shape</a:t>
            </a:r>
            <a:r>
              <a:rPr lang="fr-FR" i="1" dirty="0">
                <a:solidFill>
                  <a:schemeClr val="tx1"/>
                </a:solidFill>
                <a:latin typeface="Montserrat"/>
              </a:rPr>
              <a:t> avant et après une jointure pour quantifier les pertes</a:t>
            </a:r>
            <a:endParaRPr lang="fr-FR" i="1" dirty="0">
              <a:solidFill>
                <a:schemeClr val="tx1"/>
              </a:solidFill>
              <a:latin typeface="Montserrat"/>
              <a:sym typeface="Montserrat"/>
            </a:endParaRPr>
          </a:p>
          <a:p>
            <a:pPr marL="1054100" lvl="2" indent="0">
              <a:lnSpc>
                <a:spcPct val="125000"/>
              </a:lnSpc>
              <a:buClr>
                <a:schemeClr val="tx1">
                  <a:lumMod val="65000"/>
                  <a:lumOff val="35000"/>
                </a:schemeClr>
              </a:buClr>
              <a:buNone/>
            </a:pPr>
            <a:r>
              <a:rPr lang="fr-FR" dirty="0">
                <a:solidFill>
                  <a:schemeClr val="tx1"/>
                </a:solidFill>
                <a:latin typeface="Montserrat"/>
              </a:rPr>
              <a:t>📚</a:t>
            </a:r>
            <a:r>
              <a:rPr lang="fr-FR" sz="1400" dirty="0"/>
              <a:t> </a:t>
            </a:r>
            <a:r>
              <a:rPr lang="fr-FR" sz="1400" b="1" i="1" dirty="0">
                <a:solidFill>
                  <a:schemeClr val="tx1"/>
                </a:solidFill>
                <a:latin typeface="Montserrat"/>
                <a:sym typeface="Montserrat"/>
              </a:rPr>
              <a:t>Anticipation des impacts</a:t>
            </a:r>
          </a:p>
          <a:p>
            <a:pPr marL="1054100" lvl="2" indent="0">
              <a:lnSpc>
                <a:spcPct val="125000"/>
              </a:lnSpc>
              <a:buClr>
                <a:schemeClr val="tx1">
                  <a:lumMod val="65000"/>
                  <a:lumOff val="35000"/>
                </a:schemeClr>
              </a:buClr>
              <a:buNone/>
            </a:pPr>
            <a:r>
              <a:rPr lang="fr-FR" dirty="0">
                <a:solidFill>
                  <a:schemeClr val="tx1"/>
                </a:solidFill>
                <a:latin typeface="Montserrat"/>
              </a:rPr>
              <a:t>📚</a:t>
            </a:r>
            <a:r>
              <a:rPr lang="fr-FR" dirty="0">
                <a:sym typeface="Montserrat"/>
              </a:rPr>
              <a:t> </a:t>
            </a:r>
            <a:r>
              <a:rPr lang="fr-FR" b="1" i="1" dirty="0">
                <a:solidFill>
                  <a:schemeClr val="tx1"/>
                </a:solidFill>
                <a:latin typeface="Montserrat"/>
                <a:sym typeface="Montserrat"/>
              </a:rPr>
              <a:t>Formation continue </a:t>
            </a:r>
            <a:r>
              <a:rPr lang="fr-FR" i="1" dirty="0">
                <a:solidFill>
                  <a:schemeClr val="tx1"/>
                </a:solidFill>
                <a:latin typeface="Montserrat"/>
              </a:rPr>
              <a:t>(ex : documentation Pandas, cours SQL, etc.)</a:t>
            </a:r>
            <a:endParaRPr lang="fr-FR" i="1" dirty="0">
              <a:solidFill>
                <a:schemeClr val="tx1"/>
              </a:solidFill>
              <a:latin typeface="Montserrat"/>
              <a:sym typeface="Montserrat"/>
            </a:endParaRPr>
          </a:p>
          <a:p>
            <a:pPr marL="1054100" lvl="2" indent="0">
              <a:lnSpc>
                <a:spcPct val="125000"/>
              </a:lnSpc>
              <a:buClr>
                <a:schemeClr val="tx1">
                  <a:lumMod val="65000"/>
                  <a:lumOff val="35000"/>
                </a:schemeClr>
              </a:buClr>
              <a:buNone/>
            </a:pPr>
            <a:endParaRPr lang="fr-FR" i="1" dirty="0">
              <a:solidFill>
                <a:schemeClr val="tx1"/>
              </a:solidFill>
              <a:latin typeface="Montserrat"/>
              <a:sym typeface="Montserrat"/>
            </a:endParaRPr>
          </a:p>
          <a:p>
            <a:pPr marL="1054100" lvl="2" indent="0">
              <a:lnSpc>
                <a:spcPct val="125000"/>
              </a:lnSpc>
              <a:buClr>
                <a:schemeClr val="tx1">
                  <a:lumMod val="65000"/>
                  <a:lumOff val="35000"/>
                </a:schemeClr>
              </a:buClr>
              <a:buNone/>
            </a:pPr>
            <a:endParaRPr lang="fr-FR" i="1" dirty="0">
              <a:solidFill>
                <a:schemeClr val="tx1"/>
              </a:solidFill>
              <a:latin typeface="Montserrat"/>
              <a:sym typeface="Montserrat"/>
            </a:endParaRPr>
          </a:p>
          <a:p>
            <a:pPr marL="0" lvl="2" indent="0" algn="ctr">
              <a:lnSpc>
                <a:spcPct val="125000"/>
              </a:lnSpc>
              <a:buClr>
                <a:schemeClr val="tx1">
                  <a:lumMod val="65000"/>
                  <a:lumOff val="35000"/>
                </a:schemeClr>
              </a:buClr>
              <a:buNone/>
            </a:pPr>
            <a:r>
              <a:rPr lang="fr-FR" i="1" dirty="0">
                <a:solidFill>
                  <a:schemeClr val="tx1"/>
                </a:solidFill>
                <a:latin typeface="Montserrat"/>
                <a:sym typeface="Montserrat"/>
              </a:rPr>
              <a:t>Ces axes d'amélioration guideront mes prochaines analyses pour fiabiliser la consolidation des données et optimiser leur exploitation dans la prise de décision.</a:t>
            </a:r>
          </a:p>
        </p:txBody>
      </p:sp>
    </p:spTree>
    <p:extLst>
      <p:ext uri="{BB962C8B-B14F-4D97-AF65-F5344CB8AC3E}">
        <p14:creationId xmlns:p14="http://schemas.microsoft.com/office/powerpoint/2010/main" val="369077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855C3035-4200-AC8C-18FB-BD67233EC93E}"/>
            </a:ext>
          </a:extLst>
        </p:cNvPr>
        <p:cNvGrpSpPr/>
        <p:nvPr/>
      </p:nvGrpSpPr>
      <p:grpSpPr>
        <a:xfrm>
          <a:off x="0" y="0"/>
          <a:ext cx="0" cy="0"/>
          <a:chOff x="0" y="0"/>
          <a:chExt cx="0" cy="0"/>
        </a:xfrm>
      </p:grpSpPr>
      <p:pic>
        <p:nvPicPr>
          <p:cNvPr id="7" name="Image 6" descr="Une image contenant texte, capture d’écran, diagramme, Tracé">
            <a:extLst>
              <a:ext uri="{FF2B5EF4-FFF2-40B4-BE49-F238E27FC236}">
                <a16:creationId xmlns:a16="http://schemas.microsoft.com/office/drawing/2014/main" id="{33EDBD52-7D77-F8E5-8E6E-D8E5A6A5B2AD}"/>
              </a:ext>
            </a:extLst>
          </p:cNvPr>
          <p:cNvPicPr>
            <a:picLocks noChangeAspect="1"/>
          </p:cNvPicPr>
          <p:nvPr/>
        </p:nvPicPr>
        <p:blipFill>
          <a:blip r:embed="rId3"/>
          <a:srcRect r="8695" b="6899"/>
          <a:stretch/>
        </p:blipFill>
        <p:spPr>
          <a:xfrm>
            <a:off x="5865290" y="1567104"/>
            <a:ext cx="3186435" cy="2030699"/>
          </a:xfrm>
          <a:prstGeom prst="rect">
            <a:avLst/>
          </a:prstGeom>
          <a:ln>
            <a:noFill/>
          </a:ln>
        </p:spPr>
      </p:pic>
      <p:sp>
        <p:nvSpPr>
          <p:cNvPr id="63" name="Google Shape;63;p4">
            <a:extLst>
              <a:ext uri="{FF2B5EF4-FFF2-40B4-BE49-F238E27FC236}">
                <a16:creationId xmlns:a16="http://schemas.microsoft.com/office/drawing/2014/main" id="{F15B957D-F7AB-0C70-6BBB-CD7128ECA023}"/>
              </a:ext>
            </a:extLst>
          </p:cNvPr>
          <p:cNvSpPr txBox="1">
            <a:spLocks noGrp="1"/>
          </p:cNvSpPr>
          <p:nvPr>
            <p:ph type="body" idx="1"/>
          </p:nvPr>
        </p:nvSpPr>
        <p:spPr>
          <a:xfrm>
            <a:off x="0" y="1544086"/>
            <a:ext cx="6002215" cy="3416400"/>
          </a:xfrm>
          <a:prstGeom prst="rect">
            <a:avLst/>
          </a:prstGeom>
          <a:noFill/>
          <a:ln>
            <a:noFill/>
          </a:ln>
        </p:spPr>
        <p:txBody>
          <a:bodyPr spcFirstLastPara="1" wrap="square" lIns="91425" tIns="91425" rIns="91425" bIns="91425" anchor="t" anchorCtr="0">
            <a:normAutofit/>
          </a:bodyPr>
          <a:lstStyle/>
          <a:p>
            <a:pPr marL="114300" lvl="0" indent="0">
              <a:buClr>
                <a:srgbClr val="999999"/>
              </a:buClr>
              <a:buSzPts val="1800"/>
              <a:buNone/>
            </a:pPr>
            <a:r>
              <a:rPr lang="fr-FR" b="1" i="1" dirty="0">
                <a:solidFill>
                  <a:schemeClr val="tx1"/>
                </a:solidFill>
                <a:latin typeface="Montserrat"/>
                <a:sym typeface="Montserrat"/>
              </a:rPr>
              <a:t>Identification des incohérences et préparation des données pour une analyse fiable</a:t>
            </a:r>
          </a:p>
          <a:p>
            <a:pPr lvl="0">
              <a:lnSpc>
                <a:spcPct val="110000"/>
              </a:lnSpc>
              <a:spcBef>
                <a:spcPts val="600"/>
              </a:spcBef>
              <a:buClr>
                <a:schemeClr val="tx1">
                  <a:lumMod val="65000"/>
                  <a:lumOff val="35000"/>
                </a:schemeClr>
              </a:buClr>
              <a:buFont typeface="Montserrat"/>
              <a:buChar char="●"/>
            </a:pPr>
            <a:r>
              <a:rPr lang="fr-FR" i="1" dirty="0">
                <a:solidFill>
                  <a:schemeClr val="tx1"/>
                </a:solidFill>
                <a:latin typeface="Montserrat"/>
                <a:sym typeface="Montserrat"/>
              </a:rPr>
              <a:t>Inspection et validation des variables</a:t>
            </a:r>
          </a:p>
          <a:p>
            <a:pPr lvl="1">
              <a:buClr>
                <a:schemeClr val="tx1">
                  <a:lumMod val="65000"/>
                  <a:lumOff val="35000"/>
                </a:schemeClr>
              </a:buClr>
              <a:buFont typeface="Montserrat"/>
              <a:buChar char="●"/>
            </a:pPr>
            <a:r>
              <a:rPr lang="fr-FR" i="1" dirty="0">
                <a:solidFill>
                  <a:schemeClr val="tx1"/>
                </a:solidFill>
                <a:latin typeface="Montserrat"/>
                <a:sym typeface="Montserrat"/>
              </a:rPr>
              <a:t>Vérification de la répartition des prix et des stocks</a:t>
            </a:r>
          </a:p>
          <a:p>
            <a:pPr lvl="1">
              <a:buClr>
                <a:schemeClr val="tx1">
                  <a:lumMod val="65000"/>
                  <a:lumOff val="35000"/>
                </a:schemeClr>
              </a:buClr>
              <a:buFont typeface="Montserrat"/>
              <a:buChar char="●"/>
            </a:pPr>
            <a:r>
              <a:rPr lang="fr-FR" i="1" dirty="0">
                <a:solidFill>
                  <a:schemeClr val="tx1"/>
                </a:solidFill>
                <a:latin typeface="Montserrat"/>
                <a:sym typeface="Montserrat"/>
              </a:rPr>
              <a:t>Détection des liens de corrélation entre les colonnes </a:t>
            </a:r>
          </a:p>
          <a:p>
            <a:pPr>
              <a:lnSpc>
                <a:spcPct val="110000"/>
              </a:lnSpc>
              <a:spcBef>
                <a:spcPts val="600"/>
              </a:spcBef>
              <a:buClr>
                <a:schemeClr val="tx1">
                  <a:lumMod val="65000"/>
                  <a:lumOff val="35000"/>
                </a:schemeClr>
              </a:buClr>
              <a:buFont typeface="Montserrat"/>
              <a:buChar char="●"/>
            </a:pPr>
            <a:r>
              <a:rPr lang="fr-FR" i="1" dirty="0">
                <a:solidFill>
                  <a:schemeClr val="tx1"/>
                </a:solidFill>
                <a:latin typeface="Montserrat"/>
                <a:sym typeface="Montserrat"/>
              </a:rPr>
              <a:t>Correction des valeurs aberrantes et incohérences</a:t>
            </a:r>
          </a:p>
          <a:p>
            <a:pPr lvl="1">
              <a:buClr>
                <a:schemeClr val="tx1">
                  <a:lumMod val="65000"/>
                  <a:lumOff val="35000"/>
                </a:schemeClr>
              </a:buClr>
              <a:buFont typeface="Montserrat"/>
              <a:buChar char="●"/>
            </a:pPr>
            <a:r>
              <a:rPr lang="fr-FR" b="1" i="1" dirty="0">
                <a:solidFill>
                  <a:schemeClr val="tx1"/>
                </a:solidFill>
                <a:latin typeface="Montserrat"/>
                <a:sym typeface="Montserrat"/>
              </a:rPr>
              <a:t>Stock et prix négatifs</a:t>
            </a:r>
          </a:p>
          <a:p>
            <a:pPr lvl="1">
              <a:buClr>
                <a:schemeClr val="tx1">
                  <a:lumMod val="65000"/>
                  <a:lumOff val="35000"/>
                </a:schemeClr>
              </a:buClr>
              <a:buFont typeface="Montserrat"/>
              <a:buChar char="●"/>
            </a:pPr>
            <a:r>
              <a:rPr lang="fr-FR" b="1" i="1" dirty="0">
                <a:solidFill>
                  <a:schemeClr val="tx1"/>
                </a:solidFill>
                <a:latin typeface="Montserrat"/>
                <a:sym typeface="Montserrat"/>
              </a:rPr>
              <a:t>Valeurs manquantes </a:t>
            </a:r>
            <a:r>
              <a:rPr lang="fr-FR" i="1" dirty="0">
                <a:solidFill>
                  <a:schemeClr val="tx1"/>
                </a:solidFill>
                <a:latin typeface="Montserrat"/>
                <a:sym typeface="Montserrat"/>
              </a:rPr>
              <a:t>(</a:t>
            </a:r>
            <a:r>
              <a:rPr lang="fr-FR" i="1" dirty="0" err="1">
                <a:solidFill>
                  <a:schemeClr val="tx1"/>
                </a:solidFill>
                <a:latin typeface="Montserrat"/>
                <a:sym typeface="Montserrat"/>
              </a:rPr>
              <a:t>product_type</a:t>
            </a:r>
            <a:r>
              <a:rPr lang="fr-FR" i="1" dirty="0">
                <a:solidFill>
                  <a:schemeClr val="tx1"/>
                </a:solidFill>
                <a:latin typeface="Montserrat"/>
                <a:sym typeface="Montserrat"/>
              </a:rPr>
              <a:t>, SKU)</a:t>
            </a:r>
          </a:p>
        </p:txBody>
      </p:sp>
      <p:sp>
        <p:nvSpPr>
          <p:cNvPr id="64" name="Google Shape;64;p4">
            <a:extLst>
              <a:ext uri="{FF2B5EF4-FFF2-40B4-BE49-F238E27FC236}">
                <a16:creationId xmlns:a16="http://schemas.microsoft.com/office/drawing/2014/main" id="{BC5861C7-2652-F328-E93F-2AC47D0B7157}"/>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20F3CECC-3420-7286-B6A0-D966E9F04A10}"/>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D8F11690-8071-2F82-8539-5CD2816F0C6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ZoneTexte 7">
            <a:extLst>
              <a:ext uri="{FF2B5EF4-FFF2-40B4-BE49-F238E27FC236}">
                <a16:creationId xmlns:a16="http://schemas.microsoft.com/office/drawing/2014/main" id="{907D2C85-11EA-F10B-89AB-9B93BCAC969B}"/>
              </a:ext>
            </a:extLst>
          </p:cNvPr>
          <p:cNvSpPr txBox="1"/>
          <p:nvPr/>
        </p:nvSpPr>
        <p:spPr>
          <a:xfrm>
            <a:off x="4974157" y="4801714"/>
            <a:ext cx="1600423" cy="369332"/>
          </a:xfrm>
          <a:prstGeom prst="rect">
            <a:avLst/>
          </a:prstGeom>
          <a:noFill/>
        </p:spPr>
        <p:txBody>
          <a:bodyPr wrap="square" rtlCol="0">
            <a:spAutoFit/>
          </a:bodyPr>
          <a:lstStyle/>
          <a:p>
            <a:r>
              <a:rPr lang="fr-FR" sz="900" i="1" dirty="0">
                <a:solidFill>
                  <a:schemeClr val="tx1"/>
                </a:solidFill>
                <a:latin typeface="Montserrat"/>
              </a:rPr>
              <a:t>Exemple d'incohérences de prix</a:t>
            </a:r>
          </a:p>
        </p:txBody>
      </p:sp>
      <p:sp>
        <p:nvSpPr>
          <p:cNvPr id="9" name="ZoneTexte 8">
            <a:extLst>
              <a:ext uri="{FF2B5EF4-FFF2-40B4-BE49-F238E27FC236}">
                <a16:creationId xmlns:a16="http://schemas.microsoft.com/office/drawing/2014/main" id="{46CC947C-F31A-1309-F229-05FAF644430B}"/>
              </a:ext>
            </a:extLst>
          </p:cNvPr>
          <p:cNvSpPr txBox="1"/>
          <p:nvPr/>
        </p:nvSpPr>
        <p:spPr>
          <a:xfrm>
            <a:off x="6839645" y="4788924"/>
            <a:ext cx="2119491" cy="230832"/>
          </a:xfrm>
          <a:prstGeom prst="rect">
            <a:avLst/>
          </a:prstGeom>
          <a:noFill/>
        </p:spPr>
        <p:txBody>
          <a:bodyPr wrap="square" rtlCol="0">
            <a:spAutoFit/>
          </a:bodyPr>
          <a:lstStyle/>
          <a:p>
            <a:r>
              <a:rPr lang="fr-FR" sz="900" i="1" dirty="0">
                <a:solidFill>
                  <a:schemeClr val="tx1"/>
                </a:solidFill>
                <a:latin typeface="Montserrat"/>
              </a:rPr>
              <a:t>Exemple d'incohérences de stock</a:t>
            </a:r>
          </a:p>
        </p:txBody>
      </p:sp>
      <p:pic>
        <p:nvPicPr>
          <p:cNvPr id="4" name="Image 3">
            <a:extLst>
              <a:ext uri="{FF2B5EF4-FFF2-40B4-BE49-F238E27FC236}">
                <a16:creationId xmlns:a16="http://schemas.microsoft.com/office/drawing/2014/main" id="{E33F59A7-70EE-9578-DCA3-CDF2D9475D57}"/>
              </a:ext>
            </a:extLst>
          </p:cNvPr>
          <p:cNvPicPr>
            <a:picLocks noChangeAspect="1"/>
          </p:cNvPicPr>
          <p:nvPr/>
        </p:nvPicPr>
        <p:blipFill>
          <a:blip r:embed="rId4"/>
          <a:stretch>
            <a:fillRect/>
          </a:stretch>
        </p:blipFill>
        <p:spPr>
          <a:xfrm>
            <a:off x="4974157" y="3948880"/>
            <a:ext cx="1600423" cy="857370"/>
          </a:xfrm>
          <a:prstGeom prst="rect">
            <a:avLst/>
          </a:prstGeom>
          <a:ln>
            <a:solidFill>
              <a:schemeClr val="tx1"/>
            </a:solidFill>
          </a:ln>
        </p:spPr>
      </p:pic>
      <p:grpSp>
        <p:nvGrpSpPr>
          <p:cNvPr id="18" name="Groupe 17">
            <a:extLst>
              <a:ext uri="{FF2B5EF4-FFF2-40B4-BE49-F238E27FC236}">
                <a16:creationId xmlns:a16="http://schemas.microsoft.com/office/drawing/2014/main" id="{70A8C5C8-404F-C330-301B-52E637CDC5FB}"/>
              </a:ext>
            </a:extLst>
          </p:cNvPr>
          <p:cNvGrpSpPr/>
          <p:nvPr/>
        </p:nvGrpSpPr>
        <p:grpSpPr>
          <a:xfrm>
            <a:off x="6710922" y="3988986"/>
            <a:ext cx="2248214" cy="821172"/>
            <a:chOff x="6584526" y="2882086"/>
            <a:chExt cx="2248214" cy="870359"/>
          </a:xfrm>
        </p:grpSpPr>
        <p:pic>
          <p:nvPicPr>
            <p:cNvPr id="15" name="Image 14">
              <a:extLst>
                <a:ext uri="{FF2B5EF4-FFF2-40B4-BE49-F238E27FC236}">
                  <a16:creationId xmlns:a16="http://schemas.microsoft.com/office/drawing/2014/main" id="{A494A849-DF15-AA5D-A4E0-1ADD3DCBADC5}"/>
                </a:ext>
              </a:extLst>
            </p:cNvPr>
            <p:cNvPicPr>
              <a:picLocks noChangeAspect="1"/>
            </p:cNvPicPr>
            <p:nvPr/>
          </p:nvPicPr>
          <p:blipFill>
            <a:blip r:embed="rId5"/>
            <a:stretch>
              <a:fillRect/>
            </a:stretch>
          </p:blipFill>
          <p:spPr>
            <a:xfrm>
              <a:off x="6584526" y="2882086"/>
              <a:ext cx="2248214" cy="647790"/>
            </a:xfrm>
            <a:prstGeom prst="rect">
              <a:avLst/>
            </a:prstGeom>
          </p:spPr>
        </p:pic>
        <p:pic>
          <p:nvPicPr>
            <p:cNvPr id="17" name="Image 16">
              <a:extLst>
                <a:ext uri="{FF2B5EF4-FFF2-40B4-BE49-F238E27FC236}">
                  <a16:creationId xmlns:a16="http://schemas.microsoft.com/office/drawing/2014/main" id="{F4E83CC5-45C8-C63B-075F-10F524253B82}"/>
                </a:ext>
              </a:extLst>
            </p:cNvPr>
            <p:cNvPicPr>
              <a:picLocks noChangeAspect="1"/>
            </p:cNvPicPr>
            <p:nvPr/>
          </p:nvPicPr>
          <p:blipFill>
            <a:blip r:embed="rId6"/>
            <a:stretch>
              <a:fillRect/>
            </a:stretch>
          </p:blipFill>
          <p:spPr>
            <a:xfrm>
              <a:off x="6908421" y="3504760"/>
              <a:ext cx="1924319" cy="247685"/>
            </a:xfrm>
            <a:prstGeom prst="rect">
              <a:avLst/>
            </a:prstGeom>
          </p:spPr>
        </p:pic>
      </p:grpSp>
      <p:sp>
        <p:nvSpPr>
          <p:cNvPr id="2" name="Rectangle 1">
            <a:extLst>
              <a:ext uri="{FF2B5EF4-FFF2-40B4-BE49-F238E27FC236}">
                <a16:creationId xmlns:a16="http://schemas.microsoft.com/office/drawing/2014/main" id="{E7EEC041-686F-5B49-3349-C944CBCD6520}"/>
              </a:ext>
            </a:extLst>
          </p:cNvPr>
          <p:cNvSpPr/>
          <p:nvPr/>
        </p:nvSpPr>
        <p:spPr>
          <a:xfrm>
            <a:off x="6672166" y="3942749"/>
            <a:ext cx="2325725" cy="846175"/>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a:extLst>
              <a:ext uri="{FF2B5EF4-FFF2-40B4-BE49-F238E27FC236}">
                <a16:creationId xmlns:a16="http://schemas.microsoft.com/office/drawing/2014/main" id="{A910AADA-0EB0-D5E2-BB94-57F5726EB274}"/>
              </a:ext>
            </a:extLst>
          </p:cNvPr>
          <p:cNvSpPr txBox="1"/>
          <p:nvPr/>
        </p:nvSpPr>
        <p:spPr>
          <a:xfrm>
            <a:off x="6002215" y="3543183"/>
            <a:ext cx="2956921" cy="369332"/>
          </a:xfrm>
          <a:prstGeom prst="rect">
            <a:avLst/>
          </a:prstGeom>
          <a:noFill/>
        </p:spPr>
        <p:txBody>
          <a:bodyPr wrap="square" rtlCol="0">
            <a:spAutoFit/>
          </a:bodyPr>
          <a:lstStyle/>
          <a:p>
            <a:r>
              <a:rPr lang="fr-FR" sz="900" i="1" dirty="0">
                <a:solidFill>
                  <a:schemeClr val="tx1"/>
                </a:solidFill>
                <a:latin typeface="Montserrat"/>
              </a:rPr>
              <a:t>Boite à moustache montrant la relation entre la quantité de stock et son statut</a:t>
            </a:r>
          </a:p>
        </p:txBody>
      </p:sp>
    </p:spTree>
    <p:extLst>
      <p:ext uri="{BB962C8B-B14F-4D97-AF65-F5344CB8AC3E}">
        <p14:creationId xmlns:p14="http://schemas.microsoft.com/office/powerpoint/2010/main" val="259692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C4E6324-0044-C3B3-8ACE-AB217EEB3DB7}"/>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59AB2717-AD2A-37FF-23EB-7F270FB9E231}"/>
              </a:ext>
            </a:extLst>
          </p:cNvPr>
          <p:cNvSpPr txBox="1">
            <a:spLocks noGrp="1"/>
          </p:cNvSpPr>
          <p:nvPr>
            <p:ph type="body" idx="1"/>
          </p:nvPr>
        </p:nvSpPr>
        <p:spPr>
          <a:xfrm>
            <a:off x="0" y="1544086"/>
            <a:ext cx="6002215" cy="3416400"/>
          </a:xfrm>
          <a:prstGeom prst="rect">
            <a:avLst/>
          </a:prstGeom>
          <a:noFill/>
          <a:ln>
            <a:noFill/>
          </a:ln>
        </p:spPr>
        <p:txBody>
          <a:bodyPr spcFirstLastPara="1" wrap="square" lIns="91425" tIns="91425" rIns="91425" bIns="91425" anchor="t" anchorCtr="0">
            <a:normAutofit/>
          </a:bodyPr>
          <a:lstStyle/>
          <a:p>
            <a:pPr marL="114300" lvl="0" indent="0">
              <a:buClr>
                <a:srgbClr val="999999"/>
              </a:buClr>
              <a:buSzPts val="1800"/>
              <a:buNone/>
            </a:pPr>
            <a:r>
              <a:rPr lang="fr" b="1" i="1" dirty="0">
                <a:solidFill>
                  <a:schemeClr val="tx1"/>
                </a:solidFill>
                <a:latin typeface="Montserrat"/>
                <a:sym typeface="Montserrat"/>
              </a:rPr>
              <a:t>Traitement réalisés</a:t>
            </a:r>
            <a:endParaRPr b="1" i="1" dirty="0">
              <a:solidFill>
                <a:schemeClr val="tx1"/>
              </a:solidFill>
              <a:latin typeface="Montserrat"/>
              <a:sym typeface="Montserrat"/>
            </a:endParaRPr>
          </a:p>
          <a:p>
            <a:pPr>
              <a:lnSpc>
                <a:spcPct val="110000"/>
              </a:lnSpc>
              <a:spcBef>
                <a:spcPts val="600"/>
              </a:spcBef>
              <a:buClr>
                <a:schemeClr val="tx1">
                  <a:lumMod val="65000"/>
                  <a:lumOff val="35000"/>
                </a:schemeClr>
              </a:buClr>
              <a:buFont typeface="Montserrat"/>
              <a:buChar char="●"/>
            </a:pPr>
            <a:r>
              <a:rPr lang="fr-FR" i="1" dirty="0">
                <a:solidFill>
                  <a:schemeClr val="tx1"/>
                </a:solidFill>
                <a:latin typeface="Montserrat"/>
                <a:sym typeface="Montserrat"/>
              </a:rPr>
              <a:t>Traitement des doublons et uniformisation</a:t>
            </a:r>
          </a:p>
          <a:p>
            <a:pPr lvl="1">
              <a:buClr>
                <a:schemeClr val="tx1">
                  <a:lumMod val="65000"/>
                  <a:lumOff val="35000"/>
                </a:schemeClr>
              </a:buClr>
              <a:buFont typeface="Montserrat"/>
              <a:buChar char="●"/>
            </a:pPr>
            <a:r>
              <a:rPr lang="fr-FR" b="1" i="1" dirty="0">
                <a:solidFill>
                  <a:schemeClr val="tx1"/>
                </a:solidFill>
                <a:latin typeface="Montserrat"/>
                <a:sym typeface="Montserrat"/>
              </a:rPr>
              <a:t>Suppression des SKU en doublons </a:t>
            </a:r>
          </a:p>
          <a:p>
            <a:pPr lvl="1">
              <a:buClr>
                <a:schemeClr val="tx1">
                  <a:lumMod val="65000"/>
                  <a:lumOff val="35000"/>
                </a:schemeClr>
              </a:buClr>
              <a:buFont typeface="Montserrat"/>
              <a:buChar char="●"/>
            </a:pPr>
            <a:r>
              <a:rPr lang="fr-FR" b="1" i="1" dirty="0">
                <a:solidFill>
                  <a:schemeClr val="tx1"/>
                </a:solidFill>
                <a:latin typeface="Montserrat"/>
                <a:sym typeface="Montserrat"/>
              </a:rPr>
              <a:t>Consolidation des informations </a:t>
            </a:r>
            <a:r>
              <a:rPr lang="fr-FR" i="1" dirty="0">
                <a:solidFill>
                  <a:schemeClr val="tx1"/>
                </a:solidFill>
                <a:latin typeface="Montserrat"/>
                <a:sym typeface="Montserrat"/>
              </a:rPr>
              <a:t>pour éviter les biais</a:t>
            </a:r>
          </a:p>
          <a:p>
            <a:pPr marL="596900" lvl="1" indent="0">
              <a:buClr>
                <a:schemeClr val="tx1">
                  <a:lumMod val="65000"/>
                  <a:lumOff val="35000"/>
                </a:schemeClr>
              </a:buClr>
              <a:buNone/>
            </a:pPr>
            <a:endParaRPr lang="fr-FR" i="1" dirty="0">
              <a:solidFill>
                <a:schemeClr val="tx1"/>
              </a:solidFill>
              <a:latin typeface="Montserrat"/>
              <a:sym typeface="Montserrat"/>
            </a:endParaRPr>
          </a:p>
          <a:p>
            <a:pPr>
              <a:lnSpc>
                <a:spcPct val="110000"/>
              </a:lnSpc>
              <a:spcBef>
                <a:spcPts val="600"/>
              </a:spcBef>
              <a:buClr>
                <a:schemeClr val="tx1">
                  <a:lumMod val="65000"/>
                  <a:lumOff val="35000"/>
                </a:schemeClr>
              </a:buClr>
              <a:buFont typeface="Montserrat"/>
              <a:buChar char="●"/>
            </a:pPr>
            <a:r>
              <a:rPr lang="fr-FR" i="1" dirty="0">
                <a:solidFill>
                  <a:schemeClr val="tx1"/>
                </a:solidFill>
                <a:latin typeface="Montserrat"/>
                <a:sym typeface="Montserrat"/>
              </a:rPr>
              <a:t>Normalisation des données</a:t>
            </a:r>
          </a:p>
          <a:p>
            <a:pPr lvl="1">
              <a:buClr>
                <a:schemeClr val="tx1">
                  <a:lumMod val="65000"/>
                  <a:lumOff val="35000"/>
                </a:schemeClr>
              </a:buClr>
              <a:buFont typeface="Montserrat"/>
              <a:buChar char="●"/>
            </a:pPr>
            <a:r>
              <a:rPr lang="fr-FR" b="1" i="1" dirty="0">
                <a:solidFill>
                  <a:schemeClr val="tx1"/>
                </a:solidFill>
                <a:latin typeface="Montserrat"/>
                <a:sym typeface="Montserrat"/>
              </a:rPr>
              <a:t>Correction des statuts incohérents </a:t>
            </a:r>
            <a:r>
              <a:rPr lang="fr-FR" i="1" dirty="0">
                <a:solidFill>
                  <a:schemeClr val="tx1"/>
                </a:solidFill>
                <a:latin typeface="Montserrat"/>
                <a:sym typeface="Montserrat"/>
              </a:rPr>
              <a:t>entre quantité de stock et statut affiché</a:t>
            </a:r>
          </a:p>
        </p:txBody>
      </p:sp>
      <p:sp>
        <p:nvSpPr>
          <p:cNvPr id="64" name="Google Shape;64;p4">
            <a:extLst>
              <a:ext uri="{FF2B5EF4-FFF2-40B4-BE49-F238E27FC236}">
                <a16:creationId xmlns:a16="http://schemas.microsoft.com/office/drawing/2014/main" id="{6897272C-A523-20BD-50A8-68BF98151ED0}"/>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5BED595-930B-CF29-6EAD-C077C10F12F4}"/>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5EE8D7B4-83FB-1636-568B-D54E9C590C8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ZoneTexte 9">
            <a:extLst>
              <a:ext uri="{FF2B5EF4-FFF2-40B4-BE49-F238E27FC236}">
                <a16:creationId xmlns:a16="http://schemas.microsoft.com/office/drawing/2014/main" id="{0AAF25F1-364F-30F0-1DA2-F45898728E4D}"/>
              </a:ext>
            </a:extLst>
          </p:cNvPr>
          <p:cNvSpPr txBox="1"/>
          <p:nvPr/>
        </p:nvSpPr>
        <p:spPr>
          <a:xfrm>
            <a:off x="6504353" y="2875601"/>
            <a:ext cx="2438740" cy="369332"/>
          </a:xfrm>
          <a:prstGeom prst="rect">
            <a:avLst/>
          </a:prstGeom>
          <a:noFill/>
        </p:spPr>
        <p:txBody>
          <a:bodyPr wrap="square" rtlCol="0">
            <a:spAutoFit/>
          </a:bodyPr>
          <a:lstStyle/>
          <a:p>
            <a:r>
              <a:rPr lang="fr-FR" sz="900" i="1" dirty="0">
                <a:solidFill>
                  <a:schemeClr val="tx1"/>
                </a:solidFill>
                <a:latin typeface="Montserrat"/>
              </a:rPr>
              <a:t>Exemple de type de produit manquant et de doublon</a:t>
            </a:r>
          </a:p>
        </p:txBody>
      </p:sp>
      <p:pic>
        <p:nvPicPr>
          <p:cNvPr id="20" name="Image 19">
            <a:extLst>
              <a:ext uri="{FF2B5EF4-FFF2-40B4-BE49-F238E27FC236}">
                <a16:creationId xmlns:a16="http://schemas.microsoft.com/office/drawing/2014/main" id="{B9732F8F-2AD6-7769-7FC1-A036A9EF2247}"/>
              </a:ext>
            </a:extLst>
          </p:cNvPr>
          <p:cNvPicPr>
            <a:picLocks noChangeAspect="1"/>
          </p:cNvPicPr>
          <p:nvPr/>
        </p:nvPicPr>
        <p:blipFill>
          <a:blip r:embed="rId3"/>
          <a:stretch>
            <a:fillRect/>
          </a:stretch>
        </p:blipFill>
        <p:spPr>
          <a:xfrm>
            <a:off x="6504353" y="1727450"/>
            <a:ext cx="2438740" cy="1076475"/>
          </a:xfrm>
          <a:prstGeom prst="rect">
            <a:avLst/>
          </a:prstGeom>
          <a:solidFill>
            <a:schemeClr val="accent2"/>
          </a:solidFill>
          <a:ln>
            <a:solidFill>
              <a:schemeClr val="tx1"/>
            </a:solidFill>
          </a:ln>
        </p:spPr>
      </p:pic>
      <p:pic>
        <p:nvPicPr>
          <p:cNvPr id="3" name="Image 2">
            <a:extLst>
              <a:ext uri="{FF2B5EF4-FFF2-40B4-BE49-F238E27FC236}">
                <a16:creationId xmlns:a16="http://schemas.microsoft.com/office/drawing/2014/main" id="{2A3E2F90-D618-6ED2-C37F-CE5DEC225052}"/>
              </a:ext>
            </a:extLst>
          </p:cNvPr>
          <p:cNvPicPr>
            <a:picLocks noChangeAspect="1"/>
          </p:cNvPicPr>
          <p:nvPr/>
        </p:nvPicPr>
        <p:blipFill>
          <a:blip r:embed="rId4"/>
          <a:srcRect b="46844"/>
          <a:stretch/>
        </p:blipFill>
        <p:spPr>
          <a:xfrm>
            <a:off x="6323352" y="3315309"/>
            <a:ext cx="2619741" cy="1311538"/>
          </a:xfrm>
          <a:prstGeom prst="rect">
            <a:avLst/>
          </a:prstGeom>
          <a:solidFill>
            <a:schemeClr val="accent2"/>
          </a:solidFill>
          <a:ln>
            <a:solidFill>
              <a:schemeClr val="tx1"/>
            </a:solidFill>
          </a:ln>
        </p:spPr>
      </p:pic>
      <p:sp>
        <p:nvSpPr>
          <p:cNvPr id="4" name="ZoneTexte 3">
            <a:extLst>
              <a:ext uri="{FF2B5EF4-FFF2-40B4-BE49-F238E27FC236}">
                <a16:creationId xmlns:a16="http://schemas.microsoft.com/office/drawing/2014/main" id="{8E0F661B-4017-FB43-1F16-2637CE3940DE}"/>
              </a:ext>
            </a:extLst>
          </p:cNvPr>
          <p:cNvSpPr txBox="1"/>
          <p:nvPr/>
        </p:nvSpPr>
        <p:spPr>
          <a:xfrm>
            <a:off x="6323351" y="4697224"/>
            <a:ext cx="2619742" cy="369332"/>
          </a:xfrm>
          <a:prstGeom prst="rect">
            <a:avLst/>
          </a:prstGeom>
          <a:noFill/>
        </p:spPr>
        <p:txBody>
          <a:bodyPr wrap="square" rtlCol="0">
            <a:spAutoFit/>
          </a:bodyPr>
          <a:lstStyle/>
          <a:p>
            <a:r>
              <a:rPr lang="fr-FR" sz="900" i="1" dirty="0">
                <a:solidFill>
                  <a:schemeClr val="tx1"/>
                </a:solidFill>
                <a:latin typeface="Montserrat"/>
              </a:rPr>
              <a:t>Extraction à la suite de la correction des incohérences de statut de stock</a:t>
            </a:r>
          </a:p>
        </p:txBody>
      </p:sp>
    </p:spTree>
    <p:extLst>
      <p:ext uri="{BB962C8B-B14F-4D97-AF65-F5344CB8AC3E}">
        <p14:creationId xmlns:p14="http://schemas.microsoft.com/office/powerpoint/2010/main" val="2888729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E7E33C1D-06E1-8BA4-B0C9-5074EF9B0513}"/>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76235386-DA4C-5669-66B4-B3B2FA361BF8}"/>
              </a:ext>
            </a:extLst>
          </p:cNvPr>
          <p:cNvSpPr txBox="1">
            <a:spLocks noGrp="1"/>
          </p:cNvSpPr>
          <p:nvPr>
            <p:ph type="body" idx="1"/>
          </p:nvPr>
        </p:nvSpPr>
        <p:spPr>
          <a:xfrm>
            <a:off x="0" y="1473600"/>
            <a:ext cx="6010031" cy="3416400"/>
          </a:xfrm>
          <a:prstGeom prst="rect">
            <a:avLst/>
          </a:prstGeom>
          <a:noFill/>
          <a:ln>
            <a:noFill/>
          </a:ln>
        </p:spPr>
        <p:txBody>
          <a:bodyPr spcFirstLastPara="1" wrap="square" lIns="91425" tIns="91425" rIns="91425" bIns="91425" anchor="t" anchorCtr="0">
            <a:normAutofit/>
          </a:bodyPr>
          <a:lstStyle/>
          <a:p>
            <a:pPr marL="114300" indent="0">
              <a:lnSpc>
                <a:spcPct val="110000"/>
              </a:lnSpc>
              <a:spcBef>
                <a:spcPts val="600"/>
              </a:spcBef>
              <a:buClr>
                <a:schemeClr val="tx1">
                  <a:lumMod val="65000"/>
                  <a:lumOff val="35000"/>
                </a:schemeClr>
              </a:buClr>
              <a:buNone/>
            </a:pPr>
            <a:r>
              <a:rPr lang="fr-FR" b="1" dirty="0">
                <a:solidFill>
                  <a:schemeClr val="tx1"/>
                </a:solidFill>
                <a:latin typeface="Montserrat"/>
                <a:sym typeface="Montserrat"/>
              </a:rPr>
              <a:t>🛠 </a:t>
            </a:r>
            <a:r>
              <a:rPr lang="fr-FR" i="1" dirty="0">
                <a:solidFill>
                  <a:schemeClr val="tx1"/>
                </a:solidFill>
                <a:latin typeface="Montserrat"/>
                <a:sym typeface="Montserrat"/>
              </a:rPr>
              <a:t>Création de nouvelles variables pour une meilleure analyse :</a:t>
            </a:r>
          </a:p>
          <a:p>
            <a:pPr marL="114300" indent="0">
              <a:lnSpc>
                <a:spcPct val="110000"/>
              </a:lnSpc>
              <a:spcBef>
                <a:spcPts val="600"/>
              </a:spcBef>
              <a:buClr>
                <a:schemeClr val="tx1">
                  <a:lumMod val="65000"/>
                  <a:lumOff val="35000"/>
                </a:schemeClr>
              </a:buClr>
              <a:buNone/>
            </a:pPr>
            <a:endParaRPr lang="fr-FR" i="1" dirty="0">
              <a:solidFill>
                <a:schemeClr val="tx1"/>
              </a:solidFill>
              <a:latin typeface="Montserrat"/>
              <a:sym typeface="Montserrat"/>
            </a:endParaRPr>
          </a:p>
          <a:p>
            <a:pPr marL="596900" lvl="1" indent="0">
              <a:lnSpc>
                <a:spcPct val="110000"/>
              </a:lnSpc>
              <a:spcBef>
                <a:spcPts val="600"/>
              </a:spcBef>
              <a:buClr>
                <a:schemeClr val="tx1">
                  <a:lumMod val="65000"/>
                  <a:lumOff val="35000"/>
                </a:schemeClr>
              </a:buClr>
              <a:buNone/>
            </a:pPr>
            <a:r>
              <a:rPr lang="fr-FR" dirty="0">
                <a:solidFill>
                  <a:schemeClr val="tx1"/>
                </a:solidFill>
                <a:latin typeface="Montserrat"/>
                <a:sym typeface="Montserrat"/>
              </a:rPr>
              <a:t>📊 </a:t>
            </a:r>
            <a:r>
              <a:rPr lang="fr-FR" b="1" i="1" dirty="0">
                <a:solidFill>
                  <a:schemeClr val="tx1"/>
                </a:solidFill>
                <a:latin typeface="Montserrat"/>
                <a:sym typeface="Montserrat"/>
              </a:rPr>
              <a:t>Taux de marge</a:t>
            </a:r>
          </a:p>
          <a:p>
            <a:pPr marL="596900" lvl="1" indent="0">
              <a:buClr>
                <a:schemeClr val="tx1">
                  <a:lumMod val="65000"/>
                  <a:lumOff val="35000"/>
                </a:schemeClr>
              </a:buClr>
              <a:buNone/>
            </a:pPr>
            <a:r>
              <a:rPr lang="fr-FR" dirty="0">
                <a:solidFill>
                  <a:schemeClr val="tx1"/>
                </a:solidFill>
                <a:latin typeface="Montserrat"/>
                <a:sym typeface="Montserrat"/>
              </a:rPr>
              <a:t>⏳ </a:t>
            </a:r>
            <a:r>
              <a:rPr lang="fr-FR" b="1" i="1" dirty="0">
                <a:solidFill>
                  <a:schemeClr val="tx1"/>
                </a:solidFill>
                <a:latin typeface="Montserrat"/>
                <a:sym typeface="Montserrat"/>
              </a:rPr>
              <a:t>Mois de stock</a:t>
            </a:r>
          </a:p>
          <a:p>
            <a:pPr marL="596900" lvl="1" indent="0">
              <a:buClr>
                <a:schemeClr val="tx1">
                  <a:lumMod val="65000"/>
                  <a:lumOff val="35000"/>
                </a:schemeClr>
              </a:buClr>
              <a:buNone/>
            </a:pPr>
            <a:r>
              <a:rPr lang="fr-FR" dirty="0">
                <a:solidFill>
                  <a:schemeClr val="tx1"/>
                </a:solidFill>
                <a:latin typeface="Montserrat"/>
                <a:sym typeface="Montserrat"/>
              </a:rPr>
              <a:t>📦 </a:t>
            </a:r>
            <a:r>
              <a:rPr lang="fr-FR" b="1" i="1" dirty="0">
                <a:solidFill>
                  <a:schemeClr val="tx1"/>
                </a:solidFill>
                <a:latin typeface="Montserrat"/>
                <a:sym typeface="Montserrat"/>
              </a:rPr>
              <a:t>Rotation des stocks</a:t>
            </a:r>
          </a:p>
          <a:p>
            <a:pPr marL="596900" lvl="1" indent="0">
              <a:buClr>
                <a:schemeClr val="tx1">
                  <a:lumMod val="65000"/>
                  <a:lumOff val="35000"/>
                </a:schemeClr>
              </a:buClr>
              <a:buNone/>
            </a:pPr>
            <a:r>
              <a:rPr lang="fr-FR" dirty="0">
                <a:solidFill>
                  <a:schemeClr val="tx1"/>
                </a:solidFill>
                <a:latin typeface="Montserrat"/>
                <a:sym typeface="Montserrat"/>
              </a:rPr>
              <a:t>💰 </a:t>
            </a:r>
            <a:r>
              <a:rPr lang="fr-FR" b="1" i="1" dirty="0">
                <a:solidFill>
                  <a:schemeClr val="tx1"/>
                </a:solidFill>
                <a:latin typeface="Montserrat"/>
                <a:sym typeface="Montserrat"/>
              </a:rPr>
              <a:t>Prix HT</a:t>
            </a:r>
          </a:p>
          <a:p>
            <a:pPr lvl="1">
              <a:buClr>
                <a:schemeClr val="tx1">
                  <a:lumMod val="65000"/>
                  <a:lumOff val="35000"/>
                </a:schemeClr>
              </a:buClr>
              <a:buFont typeface="Montserrat"/>
              <a:buChar char="●"/>
            </a:pPr>
            <a:endParaRPr lang="fr-FR" b="1" i="1" dirty="0">
              <a:solidFill>
                <a:schemeClr val="tx1"/>
              </a:solidFill>
              <a:latin typeface="Montserrat"/>
              <a:sym typeface="Montserrat"/>
            </a:endParaRPr>
          </a:p>
        </p:txBody>
      </p:sp>
      <p:sp>
        <p:nvSpPr>
          <p:cNvPr id="64" name="Google Shape;64;p4">
            <a:extLst>
              <a:ext uri="{FF2B5EF4-FFF2-40B4-BE49-F238E27FC236}">
                <a16:creationId xmlns:a16="http://schemas.microsoft.com/office/drawing/2014/main" id="{6BADF0AF-E630-8A6D-586F-180D4F38FB73}"/>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47EB194A-F21A-A928-8E84-AFA5084C05F7}"/>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3FA02BC8-212C-5E3A-38D8-B78001ADA431}"/>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Image 15">
            <a:extLst>
              <a:ext uri="{FF2B5EF4-FFF2-40B4-BE49-F238E27FC236}">
                <a16:creationId xmlns:a16="http://schemas.microsoft.com/office/drawing/2014/main" id="{EDB45B9A-0A20-E877-FEDD-DD5FD27D843C}"/>
              </a:ext>
            </a:extLst>
          </p:cNvPr>
          <p:cNvPicPr>
            <a:picLocks noChangeAspect="1"/>
          </p:cNvPicPr>
          <p:nvPr/>
        </p:nvPicPr>
        <p:blipFill>
          <a:blip r:embed="rId3"/>
          <a:stretch>
            <a:fillRect/>
          </a:stretch>
        </p:blipFill>
        <p:spPr>
          <a:xfrm>
            <a:off x="6718083" y="2036146"/>
            <a:ext cx="1019317" cy="857370"/>
          </a:xfrm>
          <a:prstGeom prst="rect">
            <a:avLst/>
          </a:prstGeom>
          <a:ln w="9525">
            <a:solidFill>
              <a:schemeClr val="tx1"/>
            </a:solidFill>
            <a:prstDash val="solid"/>
          </a:ln>
        </p:spPr>
      </p:pic>
      <p:pic>
        <p:nvPicPr>
          <p:cNvPr id="3" name="Image 2">
            <a:extLst>
              <a:ext uri="{FF2B5EF4-FFF2-40B4-BE49-F238E27FC236}">
                <a16:creationId xmlns:a16="http://schemas.microsoft.com/office/drawing/2014/main" id="{CD3FF135-D575-0898-AAC0-4F189A39EDFB}"/>
              </a:ext>
            </a:extLst>
          </p:cNvPr>
          <p:cNvPicPr>
            <a:picLocks noChangeAspect="1"/>
          </p:cNvPicPr>
          <p:nvPr/>
        </p:nvPicPr>
        <p:blipFill>
          <a:blip r:embed="rId4"/>
          <a:srcRect b="34832"/>
          <a:stretch/>
        </p:blipFill>
        <p:spPr>
          <a:xfrm>
            <a:off x="6718083" y="2938374"/>
            <a:ext cx="1857634" cy="844300"/>
          </a:xfrm>
          <a:prstGeom prst="rect">
            <a:avLst/>
          </a:prstGeom>
          <a:ln w="9525">
            <a:solidFill>
              <a:schemeClr val="tx1"/>
            </a:solidFill>
            <a:prstDash val="solid"/>
          </a:ln>
        </p:spPr>
      </p:pic>
      <p:pic>
        <p:nvPicPr>
          <p:cNvPr id="12" name="Image 11">
            <a:extLst>
              <a:ext uri="{FF2B5EF4-FFF2-40B4-BE49-F238E27FC236}">
                <a16:creationId xmlns:a16="http://schemas.microsoft.com/office/drawing/2014/main" id="{B6B9F340-FCD7-A2EF-846F-9D16CBA14BD0}"/>
              </a:ext>
            </a:extLst>
          </p:cNvPr>
          <p:cNvPicPr>
            <a:picLocks noChangeAspect="1"/>
          </p:cNvPicPr>
          <p:nvPr/>
        </p:nvPicPr>
        <p:blipFill>
          <a:blip r:embed="rId5"/>
          <a:stretch>
            <a:fillRect/>
          </a:stretch>
        </p:blipFill>
        <p:spPr>
          <a:xfrm>
            <a:off x="6718083" y="3827533"/>
            <a:ext cx="962159" cy="828791"/>
          </a:xfrm>
          <a:prstGeom prst="rect">
            <a:avLst/>
          </a:prstGeom>
          <a:ln w="9525">
            <a:solidFill>
              <a:schemeClr val="tx1"/>
            </a:solidFill>
            <a:prstDash val="solid"/>
          </a:ln>
        </p:spPr>
      </p:pic>
      <p:sp>
        <p:nvSpPr>
          <p:cNvPr id="17" name="ZoneTexte 16">
            <a:extLst>
              <a:ext uri="{FF2B5EF4-FFF2-40B4-BE49-F238E27FC236}">
                <a16:creationId xmlns:a16="http://schemas.microsoft.com/office/drawing/2014/main" id="{19AB4585-F971-6A6F-9ADF-6748CC48EEC2}"/>
              </a:ext>
            </a:extLst>
          </p:cNvPr>
          <p:cNvSpPr txBox="1"/>
          <p:nvPr/>
        </p:nvSpPr>
        <p:spPr>
          <a:xfrm>
            <a:off x="6718083" y="4683231"/>
            <a:ext cx="1857634" cy="230832"/>
          </a:xfrm>
          <a:prstGeom prst="rect">
            <a:avLst/>
          </a:prstGeom>
          <a:noFill/>
        </p:spPr>
        <p:txBody>
          <a:bodyPr wrap="square" rtlCol="0">
            <a:spAutoFit/>
          </a:bodyPr>
          <a:lstStyle/>
          <a:p>
            <a:r>
              <a:rPr lang="fr-FR" sz="900" i="1" dirty="0">
                <a:solidFill>
                  <a:schemeClr val="tx1"/>
                </a:solidFill>
                <a:latin typeface="Montserrat"/>
              </a:rPr>
              <a:t>Extrait de données enrichies</a:t>
            </a:r>
          </a:p>
        </p:txBody>
      </p:sp>
    </p:spTree>
    <p:extLst>
      <p:ext uri="{BB962C8B-B14F-4D97-AF65-F5344CB8AC3E}">
        <p14:creationId xmlns:p14="http://schemas.microsoft.com/office/powerpoint/2010/main" val="1909601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3EEBDB84-D828-730B-0D86-991A705DC259}"/>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249BE5E0-D9C6-6DF1-B74F-E6F656318FFF}"/>
              </a:ext>
            </a:extLst>
          </p:cNvPr>
          <p:cNvSpPr txBox="1">
            <a:spLocks noGrp="1"/>
          </p:cNvSpPr>
          <p:nvPr>
            <p:ph type="body" idx="1"/>
          </p:nvPr>
        </p:nvSpPr>
        <p:spPr>
          <a:xfrm>
            <a:off x="0" y="1933074"/>
            <a:ext cx="9144000" cy="3210426"/>
          </a:xfrm>
          <a:prstGeom prst="rect">
            <a:avLst/>
          </a:prstGeom>
          <a:noFill/>
          <a:ln>
            <a:noFill/>
          </a:ln>
        </p:spPr>
        <p:txBody>
          <a:bodyPr spcFirstLastPara="1" wrap="square" lIns="91425" tIns="91425" rIns="91425" bIns="91425" numCol="2" anchor="t" anchorCtr="0">
            <a:normAutofit fontScale="92500" lnSpcReduction="20000"/>
          </a:bodyPr>
          <a:lstStyle/>
          <a:p>
            <a:pPr marL="114300" indent="0" defTabSz="941388">
              <a:lnSpc>
                <a:spcPct val="110000"/>
              </a:lnSpc>
              <a:spcBef>
                <a:spcPts val="600"/>
              </a:spcBef>
              <a:spcAft>
                <a:spcPts val="600"/>
              </a:spcAft>
              <a:buClr>
                <a:schemeClr val="tx1">
                  <a:lumMod val="65000"/>
                  <a:lumOff val="35000"/>
                </a:schemeClr>
              </a:buClr>
              <a:buNone/>
            </a:pPr>
            <a:r>
              <a:rPr lang="fr-FR" b="1" i="1" dirty="0">
                <a:solidFill>
                  <a:schemeClr val="tx1"/>
                </a:solidFill>
                <a:latin typeface="Montserrat"/>
                <a:sym typeface="Montserrat"/>
              </a:rPr>
              <a:t>Erreurs de saisie :</a:t>
            </a:r>
          </a:p>
          <a:p>
            <a:pPr defTabSz="941388">
              <a:lnSpc>
                <a:spcPct val="110000"/>
              </a:lnSpc>
              <a:spcBef>
                <a:spcPts val="600"/>
              </a:spcBef>
              <a:spcAft>
                <a:spcPts val="600"/>
              </a:spcAft>
              <a:buClr>
                <a:schemeClr val="tx1">
                  <a:lumMod val="65000"/>
                  <a:lumOff val="35000"/>
                </a:schemeClr>
              </a:buClr>
            </a:pPr>
            <a:r>
              <a:rPr lang="fr-FR" sz="1500" b="1" i="1" dirty="0">
                <a:solidFill>
                  <a:schemeClr val="tx1"/>
                </a:solidFill>
                <a:latin typeface="Montserrat"/>
                <a:sym typeface="Montserrat"/>
              </a:rPr>
              <a:t>Prix de vente négatifs (ERP)</a:t>
            </a:r>
          </a:p>
          <a:p>
            <a:pPr defTabSz="941388">
              <a:lnSpc>
                <a:spcPct val="110000"/>
              </a:lnSpc>
              <a:spcBef>
                <a:spcPts val="600"/>
              </a:spcBef>
              <a:spcAft>
                <a:spcPts val="600"/>
              </a:spcAft>
              <a:buClr>
                <a:schemeClr val="tx1">
                  <a:lumMod val="65000"/>
                  <a:lumOff val="35000"/>
                </a:schemeClr>
              </a:buClr>
            </a:pPr>
            <a:r>
              <a:rPr lang="fr-FR" sz="1500" b="1" i="1" dirty="0">
                <a:solidFill>
                  <a:schemeClr val="tx1"/>
                </a:solidFill>
                <a:latin typeface="Montserrat"/>
                <a:sym typeface="Montserrat"/>
              </a:rPr>
              <a:t>Incohérence de statut (ERP)</a:t>
            </a:r>
          </a:p>
          <a:p>
            <a:pPr defTabSz="941388">
              <a:lnSpc>
                <a:spcPct val="110000"/>
              </a:lnSpc>
              <a:spcBef>
                <a:spcPts val="600"/>
              </a:spcBef>
              <a:spcAft>
                <a:spcPts val="600"/>
              </a:spcAft>
              <a:buClr>
                <a:schemeClr val="tx1">
                  <a:lumMod val="65000"/>
                  <a:lumOff val="35000"/>
                </a:schemeClr>
              </a:buClr>
            </a:pPr>
            <a:r>
              <a:rPr lang="fr-FR" sz="1500" b="1" i="1" dirty="0">
                <a:solidFill>
                  <a:schemeClr val="tx1"/>
                </a:solidFill>
                <a:latin typeface="Montserrat"/>
                <a:sym typeface="Montserrat"/>
              </a:rPr>
              <a:t>Stock négatif (ERP)</a:t>
            </a:r>
          </a:p>
          <a:p>
            <a:pPr defTabSz="941388">
              <a:lnSpc>
                <a:spcPct val="110000"/>
              </a:lnSpc>
              <a:spcBef>
                <a:spcPts val="600"/>
              </a:spcBef>
              <a:spcAft>
                <a:spcPts val="600"/>
              </a:spcAft>
              <a:buClr>
                <a:schemeClr val="tx1">
                  <a:lumMod val="65000"/>
                  <a:lumOff val="35000"/>
                </a:schemeClr>
              </a:buClr>
            </a:pPr>
            <a:r>
              <a:rPr lang="fr-FR" sz="1500" b="1" i="1" dirty="0">
                <a:solidFill>
                  <a:schemeClr val="tx1"/>
                </a:solidFill>
                <a:latin typeface="Montserrat"/>
                <a:sym typeface="Montserrat"/>
              </a:rPr>
              <a:t>SKU manquante (Web)</a:t>
            </a:r>
          </a:p>
          <a:p>
            <a:pPr marL="114300" indent="0" defTabSz="941388">
              <a:lnSpc>
                <a:spcPct val="110000"/>
              </a:lnSpc>
              <a:spcBef>
                <a:spcPts val="600"/>
              </a:spcBef>
              <a:spcAft>
                <a:spcPts val="600"/>
              </a:spcAft>
              <a:buClr>
                <a:schemeClr val="tx1">
                  <a:lumMod val="65000"/>
                  <a:lumOff val="35000"/>
                </a:schemeClr>
              </a:buClr>
              <a:buNone/>
            </a:pPr>
            <a:r>
              <a:rPr lang="fr-FR" b="1" i="1" dirty="0">
                <a:solidFill>
                  <a:schemeClr val="tx1"/>
                </a:solidFill>
                <a:latin typeface="Montserrat"/>
                <a:sym typeface="Montserrat"/>
              </a:rPr>
              <a:t>De calcul : </a:t>
            </a:r>
          </a:p>
          <a:p>
            <a:pPr defTabSz="941388">
              <a:lnSpc>
                <a:spcPct val="110000"/>
              </a:lnSpc>
              <a:spcBef>
                <a:spcPts val="600"/>
              </a:spcBef>
              <a:spcAft>
                <a:spcPts val="600"/>
              </a:spcAft>
              <a:buClr>
                <a:schemeClr val="tx1">
                  <a:lumMod val="65000"/>
                  <a:lumOff val="35000"/>
                </a:schemeClr>
              </a:buClr>
            </a:pPr>
            <a:r>
              <a:rPr lang="fr-FR" sz="1400" b="1" i="1" dirty="0">
                <a:solidFill>
                  <a:schemeClr val="tx1"/>
                </a:solidFill>
                <a:latin typeface="Montserrat"/>
                <a:sym typeface="Montserrat"/>
              </a:rPr>
              <a:t>Marge négative</a:t>
            </a:r>
          </a:p>
          <a:p>
            <a:pPr marL="114300" indent="0" defTabSz="941388">
              <a:lnSpc>
                <a:spcPct val="110000"/>
              </a:lnSpc>
              <a:spcBef>
                <a:spcPts val="600"/>
              </a:spcBef>
              <a:spcAft>
                <a:spcPts val="600"/>
              </a:spcAft>
              <a:buClr>
                <a:schemeClr val="tx1">
                  <a:lumMod val="65000"/>
                  <a:lumOff val="35000"/>
                </a:schemeClr>
              </a:buClr>
              <a:buNone/>
            </a:pPr>
            <a:endParaRPr lang="fr-FR" b="1" i="1" dirty="0">
              <a:solidFill>
                <a:schemeClr val="tx1"/>
              </a:solidFill>
              <a:latin typeface="Montserrat"/>
              <a:sym typeface="Montserrat"/>
            </a:endParaRPr>
          </a:p>
          <a:p>
            <a:pPr marL="114300" indent="0" defTabSz="941388">
              <a:lnSpc>
                <a:spcPct val="110000"/>
              </a:lnSpc>
              <a:spcBef>
                <a:spcPts val="600"/>
              </a:spcBef>
              <a:spcAft>
                <a:spcPts val="600"/>
              </a:spcAft>
              <a:buClr>
                <a:schemeClr val="tx1">
                  <a:lumMod val="65000"/>
                  <a:lumOff val="35000"/>
                </a:schemeClr>
              </a:buClr>
              <a:buNone/>
            </a:pPr>
            <a:r>
              <a:rPr lang="fr-FR" b="1" i="1" dirty="0">
                <a:solidFill>
                  <a:schemeClr val="tx1"/>
                </a:solidFill>
                <a:latin typeface="Montserrat"/>
                <a:sym typeface="Montserrat"/>
              </a:rPr>
              <a:t>De jointure : </a:t>
            </a:r>
          </a:p>
          <a:p>
            <a:pPr defTabSz="941388">
              <a:lnSpc>
                <a:spcPct val="110000"/>
              </a:lnSpc>
              <a:spcBef>
                <a:spcPts val="600"/>
              </a:spcBef>
              <a:spcAft>
                <a:spcPts val="600"/>
              </a:spcAft>
              <a:buClr>
                <a:schemeClr val="tx1">
                  <a:lumMod val="65000"/>
                  <a:lumOff val="35000"/>
                </a:schemeClr>
              </a:buClr>
            </a:pPr>
            <a:r>
              <a:rPr lang="fr-FR" sz="1400" b="1" i="1" dirty="0">
                <a:solidFill>
                  <a:schemeClr val="tx1"/>
                </a:solidFill>
                <a:latin typeface="Montserrat"/>
                <a:sym typeface="Montserrat"/>
              </a:rPr>
              <a:t>‘</a:t>
            </a:r>
            <a:r>
              <a:rPr lang="fr-FR" sz="1400" b="1" i="1" dirty="0" err="1">
                <a:solidFill>
                  <a:schemeClr val="tx1"/>
                </a:solidFill>
                <a:latin typeface="Montserrat"/>
                <a:sym typeface="Montserrat"/>
              </a:rPr>
              <a:t>product_id</a:t>
            </a:r>
            <a:r>
              <a:rPr lang="fr-FR" sz="1400" b="1" i="1" dirty="0">
                <a:solidFill>
                  <a:schemeClr val="tx1"/>
                </a:solidFill>
                <a:latin typeface="Montserrat"/>
                <a:sym typeface="Montserrat"/>
              </a:rPr>
              <a:t>’ sans correspondance ‘</a:t>
            </a:r>
            <a:r>
              <a:rPr lang="fr-FR" sz="1400" b="1" i="1" dirty="0" err="1">
                <a:solidFill>
                  <a:schemeClr val="tx1"/>
                </a:solidFill>
                <a:latin typeface="Montserrat"/>
                <a:sym typeface="Montserrat"/>
              </a:rPr>
              <a:t>web_id</a:t>
            </a:r>
            <a:r>
              <a:rPr lang="fr-FR" sz="1400" b="1" i="1" dirty="0">
                <a:solidFill>
                  <a:schemeClr val="tx1"/>
                </a:solidFill>
                <a:latin typeface="Montserrat"/>
                <a:sym typeface="Montserrat"/>
              </a:rPr>
              <a:t>’ (liaison)</a:t>
            </a:r>
          </a:p>
          <a:p>
            <a:pPr marL="114300" indent="0" defTabSz="941388">
              <a:lnSpc>
                <a:spcPct val="120000"/>
              </a:lnSpc>
              <a:spcBef>
                <a:spcPts val="600"/>
              </a:spcBef>
              <a:spcAft>
                <a:spcPts val="600"/>
              </a:spcAft>
              <a:buClr>
                <a:schemeClr val="tx1">
                  <a:lumMod val="65000"/>
                  <a:lumOff val="35000"/>
                </a:schemeClr>
              </a:buClr>
              <a:buNone/>
            </a:pPr>
            <a:r>
              <a:rPr lang="fr-FR" b="1" i="1" dirty="0">
                <a:solidFill>
                  <a:schemeClr val="tx1"/>
                </a:solidFill>
                <a:latin typeface="Montserrat"/>
                <a:sym typeface="Montserrat"/>
              </a:rPr>
              <a:t>De doublons :</a:t>
            </a:r>
          </a:p>
          <a:p>
            <a:pPr defTabSz="941388">
              <a:lnSpc>
                <a:spcPct val="110000"/>
              </a:lnSpc>
              <a:spcBef>
                <a:spcPts val="600"/>
              </a:spcBef>
              <a:spcAft>
                <a:spcPts val="600"/>
              </a:spcAft>
              <a:buClr>
                <a:schemeClr val="tx1">
                  <a:lumMod val="65000"/>
                  <a:lumOff val="35000"/>
                </a:schemeClr>
              </a:buClr>
            </a:pPr>
            <a:r>
              <a:rPr lang="fr-FR" sz="1400" b="1" i="1" dirty="0">
                <a:solidFill>
                  <a:schemeClr val="tx1"/>
                </a:solidFill>
                <a:latin typeface="Montserrat"/>
                <a:sym typeface="Montserrat"/>
              </a:rPr>
              <a:t>Colonne ‘</a:t>
            </a:r>
            <a:r>
              <a:rPr lang="fr-FR" sz="1400" b="1" i="1" dirty="0" err="1">
                <a:solidFill>
                  <a:schemeClr val="tx1"/>
                </a:solidFill>
                <a:latin typeface="Montserrat"/>
                <a:sym typeface="Montserrat"/>
              </a:rPr>
              <a:t>post_type</a:t>
            </a:r>
            <a:r>
              <a:rPr lang="fr-FR" sz="1400" b="1" i="1" dirty="0">
                <a:solidFill>
                  <a:schemeClr val="tx1"/>
                </a:solidFill>
                <a:latin typeface="Montserrat"/>
                <a:sym typeface="Montserrat"/>
              </a:rPr>
              <a:t>’ ayant ‘</a:t>
            </a:r>
            <a:r>
              <a:rPr lang="fr-FR" sz="1400" b="1" i="1" dirty="0" err="1">
                <a:solidFill>
                  <a:schemeClr val="tx1"/>
                </a:solidFill>
                <a:latin typeface="Montserrat"/>
                <a:sym typeface="Montserrat"/>
              </a:rPr>
              <a:t>attachment</a:t>
            </a:r>
            <a:r>
              <a:rPr lang="fr-FR" sz="1400" b="1" i="1" dirty="0">
                <a:solidFill>
                  <a:schemeClr val="tx1"/>
                </a:solidFill>
                <a:latin typeface="Montserrat"/>
                <a:sym typeface="Montserrat"/>
              </a:rPr>
              <a:t>’ est un doublon inutile de ‘</a:t>
            </a:r>
            <a:r>
              <a:rPr lang="fr-FR" sz="1400" b="1" i="1" dirty="0" err="1">
                <a:solidFill>
                  <a:schemeClr val="tx1"/>
                </a:solidFill>
                <a:latin typeface="Montserrat"/>
                <a:sym typeface="Montserrat"/>
              </a:rPr>
              <a:t>product</a:t>
            </a:r>
            <a:r>
              <a:rPr lang="fr-FR" sz="1400" b="1" i="1" dirty="0">
                <a:solidFill>
                  <a:schemeClr val="tx1"/>
                </a:solidFill>
                <a:latin typeface="Montserrat"/>
                <a:sym typeface="Montserrat"/>
              </a:rPr>
              <a:t>’</a:t>
            </a:r>
          </a:p>
          <a:p>
            <a:pPr marL="114300" indent="0" defTabSz="941388">
              <a:lnSpc>
                <a:spcPct val="130000"/>
              </a:lnSpc>
              <a:spcBef>
                <a:spcPts val="600"/>
              </a:spcBef>
              <a:spcAft>
                <a:spcPts val="600"/>
              </a:spcAft>
              <a:buClr>
                <a:schemeClr val="tx1">
                  <a:lumMod val="65000"/>
                  <a:lumOff val="35000"/>
                </a:schemeClr>
              </a:buClr>
              <a:buNone/>
            </a:pPr>
            <a:r>
              <a:rPr lang="fr-FR" b="1" i="1" dirty="0">
                <a:solidFill>
                  <a:schemeClr val="tx1"/>
                </a:solidFill>
                <a:latin typeface="Montserrat"/>
                <a:sym typeface="Montserrat"/>
              </a:rPr>
              <a:t>De type : </a:t>
            </a:r>
          </a:p>
          <a:p>
            <a:pPr defTabSz="941388">
              <a:lnSpc>
                <a:spcPct val="110000"/>
              </a:lnSpc>
              <a:spcBef>
                <a:spcPts val="600"/>
              </a:spcBef>
              <a:spcAft>
                <a:spcPts val="600"/>
              </a:spcAft>
              <a:buClr>
                <a:schemeClr val="tx1">
                  <a:lumMod val="65000"/>
                  <a:lumOff val="35000"/>
                </a:schemeClr>
              </a:buClr>
            </a:pPr>
            <a:r>
              <a:rPr lang="fr-FR" sz="1400" b="1" i="1" dirty="0">
                <a:solidFill>
                  <a:schemeClr val="tx1"/>
                </a:solidFill>
                <a:latin typeface="Montserrat"/>
                <a:sym typeface="Montserrat"/>
              </a:rPr>
              <a:t>Type de produit NaN pour « bon-cadeau-25-euros »</a:t>
            </a:r>
            <a:endParaRPr lang="fr-FR" sz="1400" i="1" dirty="0">
              <a:solidFill>
                <a:schemeClr val="tx1"/>
              </a:solidFill>
              <a:latin typeface="Montserrat"/>
              <a:sym typeface="Montserrat"/>
            </a:endParaRPr>
          </a:p>
        </p:txBody>
      </p:sp>
      <p:sp>
        <p:nvSpPr>
          <p:cNvPr id="64" name="Google Shape;64;p4">
            <a:extLst>
              <a:ext uri="{FF2B5EF4-FFF2-40B4-BE49-F238E27FC236}">
                <a16:creationId xmlns:a16="http://schemas.microsoft.com/office/drawing/2014/main" id="{7958C801-2299-0DC1-0741-11430BB9DEED}"/>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A89DCB3E-7A74-6259-9E9C-7E04F1655808}"/>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9F40BFD0-5D1B-8423-49F0-4FBC4DB822B1}"/>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ZoneTexte 1">
            <a:extLst>
              <a:ext uri="{FF2B5EF4-FFF2-40B4-BE49-F238E27FC236}">
                <a16:creationId xmlns:a16="http://schemas.microsoft.com/office/drawing/2014/main" id="{3DC14D55-2014-BBB3-9551-7377575A7BF8}"/>
              </a:ext>
            </a:extLst>
          </p:cNvPr>
          <p:cNvSpPr txBox="1"/>
          <p:nvPr/>
        </p:nvSpPr>
        <p:spPr>
          <a:xfrm>
            <a:off x="3020934" y="1487832"/>
            <a:ext cx="3102131" cy="584775"/>
          </a:xfrm>
          <a:prstGeom prst="rect">
            <a:avLst/>
          </a:prstGeom>
          <a:noFill/>
        </p:spPr>
        <p:txBody>
          <a:bodyPr wrap="none" rtlCol="0">
            <a:spAutoFit/>
          </a:bodyPr>
          <a:lstStyle/>
          <a:p>
            <a:r>
              <a:rPr lang="fr-FR" sz="1800" dirty="0">
                <a:solidFill>
                  <a:schemeClr val="tx1"/>
                </a:solidFill>
                <a:latin typeface="Montserrat"/>
                <a:sym typeface="Montserrat"/>
              </a:rPr>
              <a:t>⚠️</a:t>
            </a:r>
            <a:r>
              <a:rPr lang="fr-FR" sz="1800" b="1" i="1" dirty="0">
                <a:solidFill>
                  <a:schemeClr val="tx1"/>
                </a:solidFill>
                <a:latin typeface="Montserrat"/>
                <a:sym typeface="Montserrat"/>
              </a:rPr>
              <a:t> Problèmes détectés :</a:t>
            </a:r>
          </a:p>
          <a:p>
            <a:endParaRPr lang="fr-FR" dirty="0"/>
          </a:p>
        </p:txBody>
      </p:sp>
    </p:spTree>
    <p:extLst>
      <p:ext uri="{BB962C8B-B14F-4D97-AF65-F5344CB8AC3E}">
        <p14:creationId xmlns:p14="http://schemas.microsoft.com/office/powerpoint/2010/main" val="222159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0" y="1473600"/>
            <a:ext cx="5654855" cy="3416400"/>
          </a:xfrm>
          <a:prstGeom prst="rect">
            <a:avLst/>
          </a:prstGeom>
          <a:noFill/>
          <a:ln>
            <a:noFill/>
          </a:ln>
        </p:spPr>
        <p:txBody>
          <a:bodyPr spcFirstLastPara="1" wrap="square" lIns="91425" tIns="91425" rIns="91425" bIns="91425" anchor="t" anchorCtr="0">
            <a:normAutofit/>
          </a:bodyPr>
          <a:lstStyle/>
          <a:p>
            <a:pPr marL="114300" indent="0">
              <a:buClr>
                <a:srgbClr val="999999"/>
              </a:buClr>
              <a:buNone/>
            </a:pPr>
            <a:r>
              <a:rPr lang="fr" b="1" i="1" dirty="0">
                <a:solidFill>
                  <a:schemeClr val="tx1"/>
                </a:solidFill>
                <a:latin typeface="Montserrat"/>
                <a:sym typeface="Montserrat"/>
              </a:rPr>
              <a:t>Choix des attributs</a:t>
            </a:r>
          </a:p>
          <a:p>
            <a:pPr lvl="1">
              <a:buClr>
                <a:schemeClr val="tx1">
                  <a:lumMod val="65000"/>
                  <a:lumOff val="35000"/>
                </a:schemeClr>
              </a:buClr>
              <a:buFont typeface="Montserrat"/>
              <a:buChar char="●"/>
            </a:pPr>
            <a:r>
              <a:rPr lang="fr-FR" sz="1900" i="1" dirty="0">
                <a:solidFill>
                  <a:schemeClr val="tx1"/>
                </a:solidFill>
                <a:latin typeface="Montserrat"/>
              </a:rPr>
              <a:t>Seules les colonnes et lignes nous permettant d’effectuer nos analyses seront gardés</a:t>
            </a:r>
          </a:p>
          <a:p>
            <a:pPr marL="114300" indent="0">
              <a:buClr>
                <a:srgbClr val="999999"/>
              </a:buClr>
              <a:buNone/>
            </a:pPr>
            <a:endParaRPr lang="fr-FR" b="1" i="1" dirty="0">
              <a:solidFill>
                <a:schemeClr val="tx1"/>
              </a:solidFill>
              <a:latin typeface="Montserrat"/>
            </a:endParaRPr>
          </a:p>
          <a:p>
            <a:pPr marL="114300" indent="0">
              <a:buClr>
                <a:srgbClr val="999999"/>
              </a:buClr>
              <a:buNone/>
            </a:pPr>
            <a:r>
              <a:rPr lang="fr-FR" b="1" i="1" dirty="0">
                <a:solidFill>
                  <a:schemeClr val="tx1"/>
                </a:solidFill>
                <a:latin typeface="Montserrat"/>
              </a:rPr>
              <a:t>Clés utilisées</a:t>
            </a:r>
          </a:p>
          <a:p>
            <a:pPr lvl="1">
              <a:buClr>
                <a:schemeClr val="tx1">
                  <a:lumMod val="65000"/>
                  <a:lumOff val="35000"/>
                </a:schemeClr>
              </a:buClr>
              <a:buFont typeface="Montserrat"/>
              <a:buChar char="●"/>
            </a:pPr>
            <a:r>
              <a:rPr lang="fr-FR" sz="1900" i="1" dirty="0" err="1">
                <a:solidFill>
                  <a:schemeClr val="tx1"/>
                </a:solidFill>
                <a:latin typeface="Montserrat"/>
                <a:sym typeface="Montserrat"/>
              </a:rPr>
              <a:t>id_web</a:t>
            </a:r>
            <a:r>
              <a:rPr lang="fr-FR" sz="1900" i="1" dirty="0">
                <a:solidFill>
                  <a:schemeClr val="tx1"/>
                </a:solidFill>
                <a:latin typeface="Montserrat"/>
                <a:sym typeface="Montserrat"/>
              </a:rPr>
              <a:t> (Table liaison)</a:t>
            </a:r>
          </a:p>
          <a:p>
            <a:pPr lvl="1">
              <a:buClr>
                <a:schemeClr val="tx1">
                  <a:lumMod val="65000"/>
                  <a:lumOff val="35000"/>
                </a:schemeClr>
              </a:buClr>
              <a:buFont typeface="Montserrat"/>
              <a:buChar char="●"/>
            </a:pPr>
            <a:r>
              <a:rPr lang="fr-FR" sz="1900" i="1" dirty="0" err="1">
                <a:solidFill>
                  <a:schemeClr val="tx1"/>
                </a:solidFill>
                <a:latin typeface="Montserrat"/>
                <a:sym typeface="Montserrat"/>
              </a:rPr>
              <a:t>product_id</a:t>
            </a:r>
            <a:r>
              <a:rPr lang="fr-FR" sz="1900" i="1" dirty="0">
                <a:solidFill>
                  <a:schemeClr val="tx1"/>
                </a:solidFill>
                <a:latin typeface="Montserrat"/>
                <a:sym typeface="Montserrat"/>
              </a:rPr>
              <a:t> (Table </a:t>
            </a:r>
            <a:r>
              <a:rPr lang="fr-FR" sz="1900" i="1" dirty="0" err="1">
                <a:solidFill>
                  <a:schemeClr val="tx1"/>
                </a:solidFill>
                <a:latin typeface="Montserrat"/>
                <a:sym typeface="Montserrat"/>
              </a:rPr>
              <a:t>erp</a:t>
            </a:r>
            <a:r>
              <a:rPr lang="fr-FR" sz="1900" i="1" dirty="0">
                <a:solidFill>
                  <a:schemeClr val="tx1"/>
                </a:solidFill>
                <a:latin typeface="Montserrat"/>
                <a:sym typeface="Montserrat"/>
              </a:rPr>
              <a:t>)</a:t>
            </a:r>
          </a:p>
          <a:p>
            <a:pPr lvl="1">
              <a:buClr>
                <a:schemeClr val="tx1">
                  <a:lumMod val="65000"/>
                  <a:lumOff val="35000"/>
                </a:schemeClr>
              </a:buClr>
              <a:buFont typeface="Montserrat"/>
              <a:buChar char="●"/>
            </a:pPr>
            <a:r>
              <a:rPr lang="fr-FR" sz="1900" i="1" dirty="0" err="1">
                <a:solidFill>
                  <a:schemeClr val="tx1"/>
                </a:solidFill>
                <a:latin typeface="Montserrat"/>
                <a:sym typeface="Montserrat"/>
              </a:rPr>
              <a:t>Sku</a:t>
            </a:r>
            <a:r>
              <a:rPr lang="fr-FR" sz="1900" i="1" dirty="0">
                <a:solidFill>
                  <a:schemeClr val="tx1"/>
                </a:solidFill>
                <a:latin typeface="Montserrat"/>
                <a:sym typeface="Montserrat"/>
              </a:rPr>
              <a:t> (Table web)</a:t>
            </a:r>
            <a:endParaRPr sz="1900" i="1" dirty="0">
              <a:solidFill>
                <a:schemeClr val="tx1"/>
              </a:solidFill>
              <a:latin typeface="Montserrat"/>
              <a:sym typeface="Montserrat"/>
            </a:endParaRPr>
          </a:p>
          <a:p>
            <a:pPr marL="114300" lvl="0" indent="0" algn="l" rtl="0">
              <a:lnSpc>
                <a:spcPct val="115000"/>
              </a:lnSpc>
              <a:spcBef>
                <a:spcPts val="0"/>
              </a:spcBef>
              <a:spcAft>
                <a:spcPts val="0"/>
              </a:spcAft>
              <a:buClr>
                <a:srgbClr val="434343"/>
              </a:buClr>
              <a:buSzPts val="1800"/>
              <a:buNone/>
            </a:pPr>
            <a:endParaRPr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Fusion ou consolidations des données</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ZoneTexte 3">
            <a:extLst>
              <a:ext uri="{FF2B5EF4-FFF2-40B4-BE49-F238E27FC236}">
                <a16:creationId xmlns:a16="http://schemas.microsoft.com/office/drawing/2014/main" id="{D5835212-1A13-B46E-F664-8D45333F368B}"/>
              </a:ext>
            </a:extLst>
          </p:cNvPr>
          <p:cNvSpPr txBox="1"/>
          <p:nvPr/>
        </p:nvSpPr>
        <p:spPr>
          <a:xfrm>
            <a:off x="5654855" y="4165653"/>
            <a:ext cx="3381847" cy="369332"/>
          </a:xfrm>
          <a:prstGeom prst="rect">
            <a:avLst/>
          </a:prstGeom>
          <a:noFill/>
        </p:spPr>
        <p:txBody>
          <a:bodyPr wrap="square" rtlCol="0">
            <a:spAutoFit/>
          </a:bodyPr>
          <a:lstStyle/>
          <a:p>
            <a:r>
              <a:rPr lang="fr-FR" sz="900" b="0" i="1" dirty="0">
                <a:solidFill>
                  <a:schemeClr val="tx1"/>
                </a:solidFill>
                <a:effectLst/>
                <a:latin typeface="Montserrat" panose="00000500000000000000" pitchFamily="2" charset="0"/>
              </a:rPr>
              <a:t>Liste des colonnes présentent dans la table prête pour les analyses et suppression des « lignes vides » (85)</a:t>
            </a:r>
            <a:endParaRPr lang="fr-FR" sz="900" i="1" dirty="0">
              <a:solidFill>
                <a:schemeClr val="tx1"/>
              </a:solidFill>
              <a:latin typeface="Montserrat" panose="00000500000000000000" pitchFamily="2" charset="0"/>
            </a:endParaRPr>
          </a:p>
        </p:txBody>
      </p:sp>
      <p:pic>
        <p:nvPicPr>
          <p:cNvPr id="5" name="Image 4">
            <a:extLst>
              <a:ext uri="{FF2B5EF4-FFF2-40B4-BE49-F238E27FC236}">
                <a16:creationId xmlns:a16="http://schemas.microsoft.com/office/drawing/2014/main" id="{6BBE430A-2FD1-C65A-F64C-D2829B571EC6}"/>
              </a:ext>
            </a:extLst>
          </p:cNvPr>
          <p:cNvPicPr>
            <a:picLocks noChangeAspect="1"/>
          </p:cNvPicPr>
          <p:nvPr/>
        </p:nvPicPr>
        <p:blipFill>
          <a:blip r:embed="rId3"/>
          <a:stretch>
            <a:fillRect/>
          </a:stretch>
        </p:blipFill>
        <p:spPr>
          <a:xfrm>
            <a:off x="5654855" y="1984124"/>
            <a:ext cx="3400900" cy="2181529"/>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8486063F-B1C1-46CE-B72A-2E54D75D531C}"/>
            </a:ext>
          </a:extLst>
        </p:cNvPr>
        <p:cNvGrpSpPr/>
        <p:nvPr/>
      </p:nvGrpSpPr>
      <p:grpSpPr>
        <a:xfrm>
          <a:off x="0" y="0"/>
          <a:ext cx="0" cy="0"/>
          <a:chOff x="0" y="0"/>
          <a:chExt cx="0" cy="0"/>
        </a:xfrm>
      </p:grpSpPr>
      <p:sp>
        <p:nvSpPr>
          <p:cNvPr id="71" name="Google Shape;71;p5">
            <a:extLst>
              <a:ext uri="{FF2B5EF4-FFF2-40B4-BE49-F238E27FC236}">
                <a16:creationId xmlns:a16="http://schemas.microsoft.com/office/drawing/2014/main" id="{E26AFD1A-5274-C489-CD85-640B2F50827A}"/>
              </a:ext>
            </a:extLst>
          </p:cNvPr>
          <p:cNvSpPr txBox="1">
            <a:spLocks noGrp="1"/>
          </p:cNvSpPr>
          <p:nvPr>
            <p:ph type="body" idx="1"/>
          </p:nvPr>
        </p:nvSpPr>
        <p:spPr>
          <a:xfrm>
            <a:off x="0" y="1473600"/>
            <a:ext cx="5890803" cy="3416400"/>
          </a:xfrm>
          <a:prstGeom prst="rect">
            <a:avLst/>
          </a:prstGeom>
          <a:noFill/>
          <a:ln>
            <a:noFill/>
          </a:ln>
        </p:spPr>
        <p:txBody>
          <a:bodyPr spcFirstLastPara="1" wrap="square" lIns="91425" tIns="91425" rIns="91425" bIns="91425" anchor="t" anchorCtr="0">
            <a:normAutofit/>
          </a:bodyPr>
          <a:lstStyle/>
          <a:p>
            <a:pPr marL="114300" lvl="0" indent="0">
              <a:lnSpc>
                <a:spcPct val="125000"/>
              </a:lnSpc>
              <a:buClr>
                <a:srgbClr val="999999"/>
              </a:buClr>
              <a:buNone/>
            </a:pPr>
            <a:r>
              <a:rPr lang="fr" b="1" i="1" dirty="0">
                <a:solidFill>
                  <a:schemeClr val="tx1"/>
                </a:solidFill>
                <a:latin typeface="Montserrat"/>
                <a:sym typeface="Montserrat"/>
              </a:rPr>
              <a:t>Vigilances particulières</a:t>
            </a:r>
          </a:p>
          <a:p>
            <a:pPr lvl="1">
              <a:buClr>
                <a:schemeClr val="tx1">
                  <a:lumMod val="65000"/>
                  <a:lumOff val="35000"/>
                </a:schemeClr>
              </a:buClr>
              <a:buFont typeface="Montserrat"/>
              <a:buChar char="●"/>
            </a:pPr>
            <a:r>
              <a:rPr lang="fr-FR" sz="1900" i="1" dirty="0">
                <a:solidFill>
                  <a:schemeClr val="tx1"/>
                </a:solidFill>
                <a:latin typeface="Montserrat"/>
              </a:rPr>
              <a:t>Identification des lignes ne matchant pas</a:t>
            </a:r>
          </a:p>
          <a:p>
            <a:pPr marL="114300" lvl="0" indent="0">
              <a:lnSpc>
                <a:spcPct val="125000"/>
              </a:lnSpc>
              <a:buClr>
                <a:srgbClr val="999999"/>
              </a:buClr>
              <a:buNone/>
            </a:pPr>
            <a:endParaRPr lang="fr-FR" b="1" i="1" dirty="0">
              <a:solidFill>
                <a:schemeClr val="tx1"/>
              </a:solidFill>
              <a:latin typeface="Montserrat"/>
              <a:sym typeface="Montserrat"/>
            </a:endParaRPr>
          </a:p>
          <a:p>
            <a:pPr marL="114300" indent="0">
              <a:lnSpc>
                <a:spcPct val="135000"/>
              </a:lnSpc>
              <a:buClr>
                <a:srgbClr val="999999"/>
              </a:buClr>
              <a:buNone/>
            </a:pPr>
            <a:r>
              <a:rPr lang="fr" b="1" i="1" dirty="0">
                <a:solidFill>
                  <a:schemeClr val="tx1"/>
                </a:solidFill>
                <a:latin typeface="Montserrat"/>
                <a:sym typeface="Montserrat"/>
              </a:rPr>
              <a:t>Difficultés ou pièges rencontrés</a:t>
            </a:r>
          </a:p>
          <a:p>
            <a:pPr lvl="1">
              <a:buClr>
                <a:schemeClr val="tx1">
                  <a:lumMod val="65000"/>
                  <a:lumOff val="35000"/>
                </a:schemeClr>
              </a:buClr>
              <a:buFont typeface="Montserrat"/>
              <a:buChar char="●"/>
            </a:pPr>
            <a:r>
              <a:rPr lang="fr-FR" sz="1900" i="1" dirty="0">
                <a:solidFill>
                  <a:schemeClr val="tx1"/>
                </a:solidFill>
                <a:latin typeface="Montserrat"/>
              </a:rPr>
              <a:t>Détermination que ‘</a:t>
            </a:r>
            <a:r>
              <a:rPr lang="fr-FR" sz="1900" i="1" dirty="0" err="1">
                <a:solidFill>
                  <a:schemeClr val="tx1"/>
                </a:solidFill>
                <a:latin typeface="Montserrat"/>
              </a:rPr>
              <a:t>sku</a:t>
            </a:r>
            <a:r>
              <a:rPr lang="fr-FR" sz="1900" i="1" dirty="0">
                <a:solidFill>
                  <a:schemeClr val="tx1"/>
                </a:solidFill>
                <a:latin typeface="Montserrat"/>
              </a:rPr>
              <a:t>’ correspondait à ‘</a:t>
            </a:r>
            <a:r>
              <a:rPr lang="fr-FR" sz="1900" i="1" dirty="0" err="1">
                <a:solidFill>
                  <a:schemeClr val="tx1"/>
                </a:solidFill>
                <a:latin typeface="Montserrat"/>
              </a:rPr>
              <a:t>id_web</a:t>
            </a:r>
            <a:r>
              <a:rPr lang="fr-FR" sz="1900" i="1" dirty="0">
                <a:solidFill>
                  <a:schemeClr val="tx1"/>
                </a:solidFill>
                <a:latin typeface="Montserrat"/>
              </a:rPr>
              <a:t>’ après analyse des structures de données.</a:t>
            </a:r>
            <a:endParaRPr b="1" i="1" dirty="0">
              <a:solidFill>
                <a:schemeClr val="tx1"/>
              </a:solidFill>
              <a:latin typeface="Montserrat"/>
            </a:endParaRPr>
          </a:p>
          <a:p>
            <a:pPr marL="114300" lvl="0" indent="0" algn="l" rtl="0">
              <a:lnSpc>
                <a:spcPct val="115000"/>
              </a:lnSpc>
              <a:spcBef>
                <a:spcPts val="0"/>
              </a:spcBef>
              <a:spcAft>
                <a:spcPts val="0"/>
              </a:spcAft>
              <a:buClr>
                <a:srgbClr val="434343"/>
              </a:buClr>
              <a:buSzPts val="1800"/>
              <a:buNone/>
            </a:pPr>
            <a:endParaRPr dirty="0">
              <a:solidFill>
                <a:srgbClr val="434343"/>
              </a:solidFill>
              <a:latin typeface="Montserrat"/>
              <a:ea typeface="Montserrat"/>
              <a:cs typeface="Montserrat"/>
              <a:sym typeface="Montserrat"/>
            </a:endParaRPr>
          </a:p>
        </p:txBody>
      </p:sp>
      <p:sp>
        <p:nvSpPr>
          <p:cNvPr id="72" name="Google Shape;72;p5">
            <a:extLst>
              <a:ext uri="{FF2B5EF4-FFF2-40B4-BE49-F238E27FC236}">
                <a16:creationId xmlns:a16="http://schemas.microsoft.com/office/drawing/2014/main" id="{95AAA06C-C4A6-2224-2DC4-4E83E4E0F50D}"/>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a:extLst>
              <a:ext uri="{FF2B5EF4-FFF2-40B4-BE49-F238E27FC236}">
                <a16:creationId xmlns:a16="http://schemas.microsoft.com/office/drawing/2014/main" id="{D6502913-9307-9472-74DE-6109E0EB6490}"/>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Fusion ou consolidations des données</a:t>
            </a:r>
            <a:endParaRPr sz="2500" b="0" i="0" u="none" strike="noStrike" cap="none" dirty="0">
              <a:solidFill>
                <a:srgbClr val="F3F3F3"/>
              </a:solidFill>
              <a:latin typeface="Montserrat"/>
              <a:ea typeface="Montserrat"/>
              <a:cs typeface="Montserrat"/>
              <a:sym typeface="Montserrat"/>
            </a:endParaRPr>
          </a:p>
        </p:txBody>
      </p:sp>
      <p:sp>
        <p:nvSpPr>
          <p:cNvPr id="74" name="Google Shape;74;p5">
            <a:extLst>
              <a:ext uri="{FF2B5EF4-FFF2-40B4-BE49-F238E27FC236}">
                <a16:creationId xmlns:a16="http://schemas.microsoft.com/office/drawing/2014/main" id="{C7A5886D-978B-EC82-5D3A-17C18443A1F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ZoneTexte 6">
            <a:extLst>
              <a:ext uri="{FF2B5EF4-FFF2-40B4-BE49-F238E27FC236}">
                <a16:creationId xmlns:a16="http://schemas.microsoft.com/office/drawing/2014/main" id="{9FDBE5A0-70AD-44E9-AAA2-F05503A6A6F9}"/>
              </a:ext>
            </a:extLst>
          </p:cNvPr>
          <p:cNvSpPr txBox="1"/>
          <p:nvPr/>
        </p:nvSpPr>
        <p:spPr>
          <a:xfrm>
            <a:off x="5890803" y="2923943"/>
            <a:ext cx="3253197" cy="369332"/>
          </a:xfrm>
          <a:prstGeom prst="rect">
            <a:avLst/>
          </a:prstGeom>
          <a:noFill/>
        </p:spPr>
        <p:txBody>
          <a:bodyPr wrap="square" rtlCol="0">
            <a:spAutoFit/>
          </a:bodyPr>
          <a:lstStyle/>
          <a:p>
            <a:r>
              <a:rPr lang="fr-FR" sz="900" b="0" i="1" dirty="0">
                <a:solidFill>
                  <a:schemeClr val="tx1"/>
                </a:solidFill>
                <a:effectLst/>
                <a:latin typeface="Montserrat" panose="00000500000000000000" pitchFamily="2" charset="0"/>
              </a:rPr>
              <a:t>Nombre de lignes sans correspondance entre </a:t>
            </a:r>
            <a:r>
              <a:rPr lang="fr-FR" sz="900" b="0" i="1" dirty="0" err="1">
                <a:solidFill>
                  <a:schemeClr val="tx1"/>
                </a:solidFill>
                <a:effectLst/>
                <a:latin typeface="Montserrat" panose="00000500000000000000" pitchFamily="2" charset="0"/>
              </a:rPr>
              <a:t>erp</a:t>
            </a:r>
            <a:r>
              <a:rPr lang="fr-FR" sz="900" b="0" i="1" dirty="0">
                <a:solidFill>
                  <a:schemeClr val="tx1"/>
                </a:solidFill>
                <a:effectLst/>
                <a:latin typeface="Montserrat" panose="00000500000000000000" pitchFamily="2" charset="0"/>
              </a:rPr>
              <a:t> et liaison : 91</a:t>
            </a:r>
            <a:endParaRPr lang="fr-FR" sz="900" i="1" dirty="0">
              <a:solidFill>
                <a:schemeClr val="tx1"/>
              </a:solidFill>
              <a:latin typeface="Montserrat" panose="00000500000000000000" pitchFamily="2" charset="0"/>
            </a:endParaRPr>
          </a:p>
        </p:txBody>
      </p:sp>
      <p:sp>
        <p:nvSpPr>
          <p:cNvPr id="12" name="ZoneTexte 11">
            <a:extLst>
              <a:ext uri="{FF2B5EF4-FFF2-40B4-BE49-F238E27FC236}">
                <a16:creationId xmlns:a16="http://schemas.microsoft.com/office/drawing/2014/main" id="{205F65F8-7A5E-93C7-46EA-A3F41C9DA959}"/>
              </a:ext>
            </a:extLst>
          </p:cNvPr>
          <p:cNvSpPr txBox="1"/>
          <p:nvPr/>
        </p:nvSpPr>
        <p:spPr>
          <a:xfrm>
            <a:off x="7341585" y="4601892"/>
            <a:ext cx="1409897" cy="507831"/>
          </a:xfrm>
          <a:prstGeom prst="rect">
            <a:avLst/>
          </a:prstGeom>
          <a:noFill/>
        </p:spPr>
        <p:txBody>
          <a:bodyPr wrap="square" rtlCol="0">
            <a:spAutoFit/>
          </a:bodyPr>
          <a:lstStyle/>
          <a:p>
            <a:r>
              <a:rPr lang="fr-FR" sz="900" i="1" dirty="0">
                <a:solidFill>
                  <a:schemeClr val="tx1"/>
                </a:solidFill>
                <a:latin typeface="Montserrat" panose="00000500000000000000" pitchFamily="2" charset="0"/>
              </a:rPr>
              <a:t>Extraction montrant le match entre ‘</a:t>
            </a:r>
            <a:r>
              <a:rPr lang="fr-FR" sz="900" i="1" dirty="0" err="1">
                <a:solidFill>
                  <a:schemeClr val="tx1"/>
                </a:solidFill>
                <a:latin typeface="Montserrat" panose="00000500000000000000" pitchFamily="2" charset="0"/>
              </a:rPr>
              <a:t>id_web</a:t>
            </a:r>
            <a:r>
              <a:rPr lang="fr-FR" sz="900" i="1" dirty="0">
                <a:solidFill>
                  <a:schemeClr val="tx1"/>
                </a:solidFill>
                <a:latin typeface="Montserrat" panose="00000500000000000000" pitchFamily="2" charset="0"/>
              </a:rPr>
              <a:t>’ et ‘</a:t>
            </a:r>
            <a:r>
              <a:rPr lang="fr-FR" sz="900" i="1" dirty="0" err="1">
                <a:solidFill>
                  <a:schemeClr val="tx1"/>
                </a:solidFill>
                <a:latin typeface="Montserrat" panose="00000500000000000000" pitchFamily="2" charset="0"/>
              </a:rPr>
              <a:t>sku</a:t>
            </a:r>
            <a:r>
              <a:rPr lang="fr-FR" sz="900" i="1" dirty="0">
                <a:solidFill>
                  <a:schemeClr val="tx1"/>
                </a:solidFill>
                <a:latin typeface="Montserrat" panose="00000500000000000000" pitchFamily="2" charset="0"/>
              </a:rPr>
              <a:t>’</a:t>
            </a:r>
          </a:p>
        </p:txBody>
      </p:sp>
      <p:pic>
        <p:nvPicPr>
          <p:cNvPr id="3" name="Image 2">
            <a:extLst>
              <a:ext uri="{FF2B5EF4-FFF2-40B4-BE49-F238E27FC236}">
                <a16:creationId xmlns:a16="http://schemas.microsoft.com/office/drawing/2014/main" id="{500F99AF-6029-6BD3-D25A-8C25D75E4FB1}"/>
              </a:ext>
            </a:extLst>
          </p:cNvPr>
          <p:cNvPicPr>
            <a:picLocks noChangeAspect="1"/>
          </p:cNvPicPr>
          <p:nvPr/>
        </p:nvPicPr>
        <p:blipFill>
          <a:blip r:embed="rId3"/>
          <a:stretch>
            <a:fillRect/>
          </a:stretch>
        </p:blipFill>
        <p:spPr>
          <a:xfrm>
            <a:off x="5890803" y="1889227"/>
            <a:ext cx="3157801" cy="1034716"/>
          </a:xfrm>
          <a:prstGeom prst="rect">
            <a:avLst/>
          </a:prstGeom>
          <a:ln>
            <a:solidFill>
              <a:schemeClr val="tx1"/>
            </a:solidFill>
          </a:ln>
        </p:spPr>
      </p:pic>
      <p:pic>
        <p:nvPicPr>
          <p:cNvPr id="5" name="Image 4">
            <a:extLst>
              <a:ext uri="{FF2B5EF4-FFF2-40B4-BE49-F238E27FC236}">
                <a16:creationId xmlns:a16="http://schemas.microsoft.com/office/drawing/2014/main" id="{1186205A-CCD2-A85F-29EC-DFFF5065369D}"/>
              </a:ext>
            </a:extLst>
          </p:cNvPr>
          <p:cNvPicPr>
            <a:picLocks noChangeAspect="1"/>
          </p:cNvPicPr>
          <p:nvPr/>
        </p:nvPicPr>
        <p:blipFill>
          <a:blip r:embed="rId4"/>
          <a:stretch>
            <a:fillRect/>
          </a:stretch>
        </p:blipFill>
        <p:spPr>
          <a:xfrm>
            <a:off x="7341585" y="3290267"/>
            <a:ext cx="1409897" cy="1314633"/>
          </a:xfrm>
          <a:prstGeom prst="rect">
            <a:avLst/>
          </a:prstGeom>
          <a:ln>
            <a:solidFill>
              <a:schemeClr val="tx1"/>
            </a:solidFill>
          </a:ln>
        </p:spPr>
      </p:pic>
    </p:spTree>
    <p:extLst>
      <p:ext uri="{BB962C8B-B14F-4D97-AF65-F5344CB8AC3E}">
        <p14:creationId xmlns:p14="http://schemas.microsoft.com/office/powerpoint/2010/main" val="43689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1" y="1528607"/>
            <a:ext cx="4884614" cy="3416400"/>
          </a:xfrm>
          <a:prstGeom prst="rect">
            <a:avLst/>
          </a:prstGeom>
          <a:noFill/>
          <a:ln>
            <a:noFill/>
          </a:ln>
        </p:spPr>
        <p:txBody>
          <a:bodyPr spcFirstLastPara="1" wrap="square" lIns="91425" tIns="91425" rIns="91425" bIns="91425" anchor="t" anchorCtr="0">
            <a:normAutofit fontScale="77500" lnSpcReduction="20000"/>
          </a:bodyPr>
          <a:lstStyle/>
          <a:p>
            <a:pPr marL="114300" marR="0" lvl="0" indent="0" algn="l" rtl="0">
              <a:lnSpc>
                <a:spcPct val="115000"/>
              </a:lnSpc>
              <a:spcBef>
                <a:spcPts val="0"/>
              </a:spcBef>
              <a:spcAft>
                <a:spcPts val="0"/>
              </a:spcAft>
              <a:buClr>
                <a:srgbClr val="999999"/>
              </a:buClr>
              <a:buSzPts val="1800"/>
              <a:buNone/>
            </a:pPr>
            <a:r>
              <a:rPr lang="fr" b="1" i="1" dirty="0">
                <a:solidFill>
                  <a:schemeClr val="tx1"/>
                </a:solidFill>
                <a:latin typeface="Montserrat"/>
                <a:sym typeface="Montserrat"/>
              </a:rPr>
              <a:t>Analyse de la répartition des prix </a:t>
            </a:r>
          </a:p>
          <a:p>
            <a:pPr lvl="1">
              <a:buClr>
                <a:schemeClr val="tx1">
                  <a:lumMod val="65000"/>
                  <a:lumOff val="35000"/>
                </a:schemeClr>
              </a:buClr>
              <a:buFont typeface="Montserrat"/>
              <a:buChar char="●"/>
            </a:pPr>
            <a:r>
              <a:rPr lang="fr-FR" sz="1900" i="1" dirty="0">
                <a:solidFill>
                  <a:schemeClr val="tx1"/>
                </a:solidFill>
                <a:latin typeface="Montserrat"/>
                <a:sym typeface="Montserrat"/>
              </a:rPr>
              <a:t>Ce </a:t>
            </a:r>
            <a:r>
              <a:rPr lang="fr-FR" sz="1900" i="1" dirty="0" err="1">
                <a:solidFill>
                  <a:schemeClr val="tx1"/>
                </a:solidFill>
                <a:latin typeface="Montserrat"/>
                <a:sym typeface="Montserrat"/>
              </a:rPr>
              <a:t>Boxplot</a:t>
            </a:r>
            <a:r>
              <a:rPr lang="fr-FR" sz="1900" i="1" dirty="0">
                <a:solidFill>
                  <a:schemeClr val="tx1"/>
                </a:solidFill>
                <a:latin typeface="Montserrat"/>
                <a:sym typeface="Montserrat"/>
              </a:rPr>
              <a:t> (boite à moustaches) met en évidence une distribution </a:t>
            </a:r>
            <a:r>
              <a:rPr lang="fr-FR" sz="1900" b="1" i="1" dirty="0">
                <a:solidFill>
                  <a:schemeClr val="tx1"/>
                </a:solidFill>
                <a:latin typeface="Montserrat"/>
                <a:sym typeface="Montserrat"/>
              </a:rPr>
              <a:t>asymétrique</a:t>
            </a:r>
            <a:r>
              <a:rPr lang="fr-FR" sz="1900" i="1" dirty="0">
                <a:solidFill>
                  <a:schemeClr val="tx1"/>
                </a:solidFill>
                <a:latin typeface="Montserrat"/>
                <a:sym typeface="Montserrat"/>
              </a:rPr>
              <a:t> avec une </a:t>
            </a:r>
            <a:r>
              <a:rPr lang="fr-FR" sz="1900" b="1" i="1" dirty="0">
                <a:solidFill>
                  <a:schemeClr val="tx1"/>
                </a:solidFill>
                <a:latin typeface="Montserrat"/>
                <a:sym typeface="Montserrat"/>
              </a:rPr>
              <a:t>forte présence de valeurs aberrantes (</a:t>
            </a:r>
            <a:r>
              <a:rPr lang="fr-FR" sz="1900" b="1" i="1" dirty="0" err="1">
                <a:solidFill>
                  <a:schemeClr val="tx1"/>
                </a:solidFill>
                <a:latin typeface="Montserrat"/>
                <a:sym typeface="Montserrat"/>
              </a:rPr>
              <a:t>outliers</a:t>
            </a:r>
            <a:r>
              <a:rPr lang="fr-FR" sz="1900" b="1" i="1" dirty="0">
                <a:solidFill>
                  <a:schemeClr val="tx1"/>
                </a:solidFill>
                <a:latin typeface="Montserrat"/>
                <a:sym typeface="Montserrat"/>
              </a:rPr>
              <a:t>)</a:t>
            </a:r>
            <a:r>
              <a:rPr lang="fr-FR" sz="1900" i="1" dirty="0">
                <a:solidFill>
                  <a:schemeClr val="tx1"/>
                </a:solidFill>
                <a:latin typeface="Montserrat"/>
                <a:sym typeface="Montserrat"/>
              </a:rPr>
              <a:t>, ce qui peut impacter les analyses</a:t>
            </a:r>
          </a:p>
          <a:p>
            <a:pPr lvl="1">
              <a:buClr>
                <a:schemeClr val="tx1">
                  <a:lumMod val="65000"/>
                  <a:lumOff val="35000"/>
                </a:schemeClr>
              </a:buClr>
              <a:buFont typeface="Montserrat"/>
              <a:buChar char="●"/>
            </a:pPr>
            <a:endParaRPr lang="fr-FR" sz="1900" i="1" dirty="0">
              <a:solidFill>
                <a:schemeClr val="tx1"/>
              </a:solidFill>
              <a:latin typeface="Montserrat"/>
              <a:sym typeface="Montserrat"/>
            </a:endParaRPr>
          </a:p>
          <a:p>
            <a:pPr marL="114300" indent="0">
              <a:lnSpc>
                <a:spcPct val="125000"/>
              </a:lnSpc>
              <a:buClr>
                <a:srgbClr val="999999"/>
              </a:buClr>
              <a:buNone/>
            </a:pPr>
            <a:r>
              <a:rPr lang="fr-FR" b="1" i="1" dirty="0">
                <a:solidFill>
                  <a:schemeClr val="tx1"/>
                </a:solidFill>
                <a:latin typeface="Montserrat"/>
                <a:sym typeface="Montserrat"/>
              </a:rPr>
              <a:t>Limites de l’analyse </a:t>
            </a:r>
          </a:p>
          <a:p>
            <a:pPr lvl="1">
              <a:buClr>
                <a:schemeClr val="tx1">
                  <a:lumMod val="65000"/>
                  <a:lumOff val="35000"/>
                </a:schemeClr>
              </a:buClr>
              <a:buFont typeface="Montserrat"/>
              <a:buChar char="●"/>
            </a:pPr>
            <a:r>
              <a:rPr lang="fr-FR" sz="1900" i="1" dirty="0">
                <a:solidFill>
                  <a:schemeClr val="tx1"/>
                </a:solidFill>
                <a:latin typeface="Montserrat"/>
              </a:rPr>
              <a:t>Présence de nombreuses valeurs aberrantes</a:t>
            </a:r>
          </a:p>
          <a:p>
            <a:pPr lvl="1">
              <a:buClr>
                <a:schemeClr val="tx1">
                  <a:lumMod val="65000"/>
                  <a:lumOff val="35000"/>
                </a:schemeClr>
              </a:buClr>
              <a:buFont typeface="Montserrat"/>
              <a:buChar char="●"/>
            </a:pPr>
            <a:r>
              <a:rPr lang="fr-FR" sz="1900" i="1" dirty="0">
                <a:solidFill>
                  <a:schemeClr val="tx1"/>
                </a:solidFill>
                <a:latin typeface="Montserrat"/>
              </a:rPr>
              <a:t>Absence d’informations contextuelles</a:t>
            </a:r>
          </a:p>
          <a:p>
            <a:pPr lvl="1">
              <a:buClr>
                <a:schemeClr val="tx1">
                  <a:lumMod val="65000"/>
                  <a:lumOff val="35000"/>
                </a:schemeClr>
              </a:buClr>
              <a:buFont typeface="Montserrat"/>
              <a:buChar char="●"/>
            </a:pPr>
            <a:r>
              <a:rPr lang="fr-FR" sz="1900" i="1" dirty="0">
                <a:solidFill>
                  <a:schemeClr val="tx1"/>
                </a:solidFill>
                <a:latin typeface="Montserrat"/>
              </a:rPr>
              <a:t>Analyse statique sur une période donnée</a:t>
            </a:r>
            <a:endParaRPr lang="fr-FR" sz="1900" i="1" dirty="0">
              <a:solidFill>
                <a:schemeClr val="tx1"/>
              </a:solidFill>
              <a:latin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univariées du prix</a:t>
            </a:r>
            <a:endParaRPr sz="2500" b="0" i="0" u="none" strike="noStrike" cap="none" dirty="0">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a:extLst>
              <a:ext uri="{FF2B5EF4-FFF2-40B4-BE49-F238E27FC236}">
                <a16:creationId xmlns:a16="http://schemas.microsoft.com/office/drawing/2014/main" id="{E85312E4-7790-3531-B4AD-67BC388223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469" y="1528607"/>
            <a:ext cx="4353530" cy="3324237"/>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D4F626E9-C0BA-9029-1DD1-C4E7CDDEB08C}"/>
              </a:ext>
            </a:extLst>
          </p:cNvPr>
          <p:cNvSpPr txBox="1"/>
          <p:nvPr/>
        </p:nvSpPr>
        <p:spPr>
          <a:xfrm>
            <a:off x="5283199" y="4852844"/>
            <a:ext cx="3462215" cy="230832"/>
          </a:xfrm>
          <a:prstGeom prst="rect">
            <a:avLst/>
          </a:prstGeom>
          <a:noFill/>
        </p:spPr>
        <p:txBody>
          <a:bodyPr wrap="square" rtlCol="0">
            <a:spAutoFit/>
          </a:bodyPr>
          <a:lstStyle/>
          <a:p>
            <a:r>
              <a:rPr lang="fr-FR" sz="900" b="0" i="1" dirty="0">
                <a:solidFill>
                  <a:schemeClr val="tx1"/>
                </a:solidFill>
                <a:effectLst/>
                <a:latin typeface="Montserrat" panose="00000500000000000000" pitchFamily="2" charset="0"/>
              </a:rPr>
              <a:t>Boite à moustaches représentant la répartition des prix</a:t>
            </a:r>
            <a:endParaRPr lang="fr-FR" sz="900" i="1" dirty="0">
              <a:solidFill>
                <a:schemeClr val="tx1"/>
              </a:solidFill>
              <a:latin typeface="Montserrat" panose="00000500000000000000" pitchFamily="2"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2539</TotalTime>
  <Words>1864</Words>
  <Application>Microsoft Office PowerPoint</Application>
  <PresentationFormat>Affichage à l'écran (16:9)</PresentationFormat>
  <Paragraphs>227</Paragraphs>
  <Slides>20</Slides>
  <Notes>20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20</vt:i4>
      </vt:variant>
    </vt:vector>
  </HeadingPairs>
  <TitlesOfParts>
    <vt:vector size="23" baseType="lpstr">
      <vt:lpstr>Arial</vt:lpstr>
      <vt:lpstr>Montserrat</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Antoine Vatin</dc:creator>
  <cp:lastModifiedBy>Antoine Vatin</cp:lastModifiedBy>
  <cp:revision>25</cp:revision>
  <dcterms:modified xsi:type="dcterms:W3CDTF">2025-02-28T09:31:41Z</dcterms:modified>
</cp:coreProperties>
</file>