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65" r:id="rId5"/>
    <p:sldId id="267" r:id="rId6"/>
    <p:sldId id="271" r:id="rId7"/>
    <p:sldId id="259" r:id="rId8"/>
    <p:sldId id="260" r:id="rId9"/>
    <p:sldId id="266" r:id="rId10"/>
    <p:sldId id="268" r:id="rId11"/>
    <p:sldId id="261" r:id="rId12"/>
    <p:sldId id="262" r:id="rId13"/>
    <p:sldId id="263" r:id="rId14"/>
    <p:sldId id="269" r:id="rId15"/>
    <p:sldId id="264" r:id="rId16"/>
    <p:sldId id="270"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Montserrat" panose="00000500000000000000" pitchFamily="2" charset="0"/>
      <p:regular r:id="rId23"/>
      <p:bold r:id="rId24"/>
      <p:italic r:id="rId25"/>
      <p:boldItalic r:id="rId26"/>
    </p:embeddedFont>
    <p:embeddedFont>
      <p:font typeface="Raleway"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3" d="100"/>
          <a:sy n="123" d="100"/>
        </p:scale>
        <p:origin x="1176" y="33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36c227a4f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36c227a4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9943DF6-47DC-75CE-ECD8-FB69982AF62E}"/>
            </a:ext>
          </a:extLst>
        </p:cNvPr>
        <p:cNvGrpSpPr/>
        <p:nvPr/>
      </p:nvGrpSpPr>
      <p:grpSpPr>
        <a:xfrm>
          <a:off x="0" y="0"/>
          <a:ext cx="0" cy="0"/>
          <a:chOff x="0" y="0"/>
          <a:chExt cx="0" cy="0"/>
        </a:xfrm>
      </p:grpSpPr>
      <p:sp>
        <p:nvSpPr>
          <p:cNvPr id="107" name="Google Shape;107;g136251e9b62_0_38:notes">
            <a:extLst>
              <a:ext uri="{FF2B5EF4-FFF2-40B4-BE49-F238E27FC236}">
                <a16:creationId xmlns:a16="http://schemas.microsoft.com/office/drawing/2014/main" id="{A2829251-A70A-FBD2-A365-C2D6905160D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36251e9b62_0_38:notes">
            <a:extLst>
              <a:ext uri="{FF2B5EF4-FFF2-40B4-BE49-F238E27FC236}">
                <a16:creationId xmlns:a16="http://schemas.microsoft.com/office/drawing/2014/main" id="{FEE3021F-4D3D-33BD-7C9B-51DCC1ECA8E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677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36c227a4f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36c227a4f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6c227a4f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36c227a4f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6c227a4f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36c227a4f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 Maintenant que nous avons vu la méthodologie et les étapes suivies pour réaliser cette classification, voyons les résultats et les prédictions obtenues grâce à cette approche.</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7C6ED2DF-199A-3701-ADBE-93085ED87826}"/>
            </a:ext>
          </a:extLst>
        </p:cNvPr>
        <p:cNvGrpSpPr/>
        <p:nvPr/>
      </p:nvGrpSpPr>
      <p:grpSpPr>
        <a:xfrm>
          <a:off x="0" y="0"/>
          <a:ext cx="0" cy="0"/>
          <a:chOff x="0" y="0"/>
          <a:chExt cx="0" cy="0"/>
        </a:xfrm>
      </p:grpSpPr>
      <p:sp>
        <p:nvSpPr>
          <p:cNvPr id="124" name="Google Shape;124;g136c227a4fd_0_19:notes">
            <a:extLst>
              <a:ext uri="{FF2B5EF4-FFF2-40B4-BE49-F238E27FC236}">
                <a16:creationId xmlns:a16="http://schemas.microsoft.com/office/drawing/2014/main" id="{A093C825-86AB-E341-C1C1-F499CB1B4E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36c227a4fd_0_19:notes">
            <a:extLst>
              <a:ext uri="{FF2B5EF4-FFF2-40B4-BE49-F238E27FC236}">
                <a16:creationId xmlns:a16="http://schemas.microsoft.com/office/drawing/2014/main" id="{F6398AEC-427B-5EFE-F369-AD5359FE006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 Après avoir suivi une méthodologie rigoureuse, nous avons appliqué l'algorithme </a:t>
            </a:r>
            <a:r>
              <a:rPr lang="fr-FR" dirty="0" err="1"/>
              <a:t>KMeans</a:t>
            </a:r>
            <a:r>
              <a:rPr lang="fr-FR" dirty="0"/>
              <a:t> pour segmenter les biens immobiliers. Voyons maintenant les résultats de cette classification, qui permet de distinguer les appartements des locaux commerciaux.</a:t>
            </a:r>
            <a:endParaRPr dirty="0"/>
          </a:p>
        </p:txBody>
      </p:sp>
    </p:spTree>
    <p:extLst>
      <p:ext uri="{BB962C8B-B14F-4D97-AF65-F5344CB8AC3E}">
        <p14:creationId xmlns:p14="http://schemas.microsoft.com/office/powerpoint/2010/main" val="1066766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36c227a4f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36c227a4f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 Après avoir observé les résultats de la classification et compris comment le modèle a segmenté les biens, nous pouvons maintenant discuter de la robustesse de ce modèle et de ses perspectives d'amélioration. Voici la conclusion générale et les prochaines étapes pour faire évoluer cette analyse et son application.</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39944FFA-BF3C-FDD9-00A6-1C72D32B4126}"/>
            </a:ext>
          </a:extLst>
        </p:cNvPr>
        <p:cNvGrpSpPr/>
        <p:nvPr/>
      </p:nvGrpSpPr>
      <p:grpSpPr>
        <a:xfrm>
          <a:off x="0" y="0"/>
          <a:ext cx="0" cy="0"/>
          <a:chOff x="0" y="0"/>
          <a:chExt cx="0" cy="0"/>
        </a:xfrm>
      </p:grpSpPr>
      <p:sp>
        <p:nvSpPr>
          <p:cNvPr id="130" name="Google Shape;130;g136c227a4fd_0_24:notes">
            <a:extLst>
              <a:ext uri="{FF2B5EF4-FFF2-40B4-BE49-F238E27FC236}">
                <a16:creationId xmlns:a16="http://schemas.microsoft.com/office/drawing/2014/main" id="{AB181477-5B96-5D6F-864F-76C8BE2609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36c227a4fd_0_24:notes">
            <a:extLst>
              <a:ext uri="{FF2B5EF4-FFF2-40B4-BE49-F238E27FC236}">
                <a16:creationId xmlns:a16="http://schemas.microsoft.com/office/drawing/2014/main" id="{6DCCB80C-06B9-5049-DDAE-F9DEC45EBDB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0060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36251e9b6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36251e9b6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36251e9b6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6251e9b6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👉Maintenant que nous avons une vue d'ensemble des prix de l'immobilier à Paris, il est important de se pencher sur les disparités géographiques, afin de mieux comprendre les dynamiques spécifiques à chaque arrondissement.</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7284D0CC-2A16-41C8-2276-4FF6A9B66B4C}"/>
            </a:ext>
          </a:extLst>
        </p:cNvPr>
        <p:cNvGrpSpPr/>
        <p:nvPr/>
      </p:nvGrpSpPr>
      <p:grpSpPr>
        <a:xfrm>
          <a:off x="0" y="0"/>
          <a:ext cx="0" cy="0"/>
          <a:chOff x="0" y="0"/>
          <a:chExt cx="0" cy="0"/>
        </a:xfrm>
      </p:grpSpPr>
      <p:sp>
        <p:nvSpPr>
          <p:cNvPr id="95" name="Google Shape;95;g136251e9b62_0_26:notes">
            <a:extLst>
              <a:ext uri="{FF2B5EF4-FFF2-40B4-BE49-F238E27FC236}">
                <a16:creationId xmlns:a16="http://schemas.microsoft.com/office/drawing/2014/main" id="{A2418082-71C5-17B0-F19C-1B815054C1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6251e9b62_0_26:notes">
            <a:extLst>
              <a:ext uri="{FF2B5EF4-FFF2-40B4-BE49-F238E27FC236}">
                <a16:creationId xmlns:a16="http://schemas.microsoft.com/office/drawing/2014/main" id="{FB36EFD4-49E3-FD2F-982D-076BF7FCA1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👉En plus des différences géographiques, le type de bien a un impact considérable sur les prix. Passons donc à une analyse de cette influence, afin de mieux saisir les disparités de prix entre les appartements et les locaux commerciaux.</a:t>
            </a:r>
            <a:endParaRPr dirty="0"/>
          </a:p>
        </p:txBody>
      </p:sp>
    </p:spTree>
    <p:extLst>
      <p:ext uri="{BB962C8B-B14F-4D97-AF65-F5344CB8AC3E}">
        <p14:creationId xmlns:p14="http://schemas.microsoft.com/office/powerpoint/2010/main" val="2709106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12063311-2E73-381F-CE80-A27D75171842}"/>
            </a:ext>
          </a:extLst>
        </p:cNvPr>
        <p:cNvGrpSpPr/>
        <p:nvPr/>
      </p:nvGrpSpPr>
      <p:grpSpPr>
        <a:xfrm>
          <a:off x="0" y="0"/>
          <a:ext cx="0" cy="0"/>
          <a:chOff x="0" y="0"/>
          <a:chExt cx="0" cy="0"/>
        </a:xfrm>
      </p:grpSpPr>
      <p:sp>
        <p:nvSpPr>
          <p:cNvPr id="95" name="Google Shape;95;g136251e9b62_0_26:notes">
            <a:extLst>
              <a:ext uri="{FF2B5EF4-FFF2-40B4-BE49-F238E27FC236}">
                <a16:creationId xmlns:a16="http://schemas.microsoft.com/office/drawing/2014/main" id="{6C05FF28-BC6C-6E1F-19E3-5706598293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6251e9b62_0_26:notes">
            <a:extLst>
              <a:ext uri="{FF2B5EF4-FFF2-40B4-BE49-F238E27FC236}">
                <a16:creationId xmlns:a16="http://schemas.microsoft.com/office/drawing/2014/main" id="{052B7A48-5D12-DB4B-992E-F2DD2023D1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a:t>👉 Nous avons vu l'impact du type de bien, mais il est également crucial d'examiner l'influence du temps sur l'évolution des prix. C'est ce que nous allons explorer en analysant la relation entre les prix au m² et les années.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0647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B61210EE-D253-CD07-F4CA-6559011B0FEA}"/>
            </a:ext>
          </a:extLst>
        </p:cNvPr>
        <p:cNvGrpSpPr/>
        <p:nvPr/>
      </p:nvGrpSpPr>
      <p:grpSpPr>
        <a:xfrm>
          <a:off x="0" y="0"/>
          <a:ext cx="0" cy="0"/>
          <a:chOff x="0" y="0"/>
          <a:chExt cx="0" cy="0"/>
        </a:xfrm>
      </p:grpSpPr>
      <p:sp>
        <p:nvSpPr>
          <p:cNvPr id="95" name="Google Shape;95;g136251e9b62_0_26:notes">
            <a:extLst>
              <a:ext uri="{FF2B5EF4-FFF2-40B4-BE49-F238E27FC236}">
                <a16:creationId xmlns:a16="http://schemas.microsoft.com/office/drawing/2014/main" id="{84C44572-FD29-B70D-28E4-E5E5CD5D93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6251e9b62_0_26:notes">
            <a:extLst>
              <a:ext uri="{FF2B5EF4-FFF2-40B4-BE49-F238E27FC236}">
                <a16:creationId xmlns:a16="http://schemas.microsoft.com/office/drawing/2014/main" id="{F097DC6B-DA67-F7FC-CA4A-57DEF128D73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a:t>👉Sur la base de ces tendances, nous avons exploré les trajectoires possibles des portefeuilles </a:t>
            </a:r>
            <a:r>
              <a:rPr lang="fr-FR" dirty="0" err="1"/>
              <a:t>corporate</a:t>
            </a:r>
            <a:r>
              <a:rPr lang="fr-FR" dirty="0"/>
              <a:t> et particuliers pour mieux accompagner la prise de décision.</a:t>
            </a:r>
            <a:endParaRPr lang="fr-FR" sz="1100" i="1" dirty="0">
              <a:solidFill>
                <a:schemeClr val="accent1"/>
              </a:solidFill>
              <a:latin typeface="Montserrat"/>
              <a:sym typeface="Lato"/>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78184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6251e9b6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36251e9b6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 Ce modèle nous a permis d’estimer la valorisation future des portefeuilles, base indispensable pour réfléchir aux arbitrages à venir.</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36251e9b6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36251e9b6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👉Passons désormais à l’analyse des projections de prix, qui nous permet de voir l’évolution anticipée des prix et son impact sur la valorisation du portefeuille.</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5E56DA5-AFCD-E818-4E92-42A464348009}"/>
            </a:ext>
          </a:extLst>
        </p:cNvPr>
        <p:cNvGrpSpPr/>
        <p:nvPr/>
      </p:nvGrpSpPr>
      <p:grpSpPr>
        <a:xfrm>
          <a:off x="0" y="0"/>
          <a:ext cx="0" cy="0"/>
          <a:chOff x="0" y="0"/>
          <a:chExt cx="0" cy="0"/>
        </a:xfrm>
      </p:grpSpPr>
      <p:sp>
        <p:nvSpPr>
          <p:cNvPr id="107" name="Google Shape;107;g136251e9b62_0_38:notes">
            <a:extLst>
              <a:ext uri="{FF2B5EF4-FFF2-40B4-BE49-F238E27FC236}">
                <a16:creationId xmlns:a16="http://schemas.microsoft.com/office/drawing/2014/main" id="{72D707BA-30E1-DA59-F961-6DD6224FA2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36251e9b62_0_38:notes">
            <a:extLst>
              <a:ext uri="{FF2B5EF4-FFF2-40B4-BE49-F238E27FC236}">
                <a16:creationId xmlns:a16="http://schemas.microsoft.com/office/drawing/2014/main" id="{46E8ED48-C22A-8521-4078-F5CD62CD283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👉Maintenant que nous avons analysé les prédictions du portefeuille, voyons comment ces résultats peuvent être utilisés pour orienter les décisions stratégiques concernant les cessions et acquisitions.</a:t>
            </a:r>
            <a:endParaRPr dirty="0"/>
          </a:p>
        </p:txBody>
      </p:sp>
    </p:spTree>
    <p:extLst>
      <p:ext uri="{BB962C8B-B14F-4D97-AF65-F5344CB8AC3E}">
        <p14:creationId xmlns:p14="http://schemas.microsoft.com/office/powerpoint/2010/main" val="936865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Les Plus Beaux Logis de Paris</a:t>
            </a:r>
            <a:endParaRPr/>
          </a:p>
          <a:p>
            <a:pPr marL="0" lvl="0" indent="0" algn="l" rtl="0">
              <a:spcBef>
                <a:spcPts val="0"/>
              </a:spcBef>
              <a:spcAft>
                <a:spcPts val="0"/>
              </a:spcAft>
              <a:buNone/>
            </a:pPr>
            <a:r>
              <a:rPr lang="fr"/>
              <a:t>Partie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D0F9674-D6B5-24F6-4257-490FA7529B73}"/>
            </a:ext>
          </a:extLst>
        </p:cNvPr>
        <p:cNvGrpSpPr/>
        <p:nvPr/>
      </p:nvGrpSpPr>
      <p:grpSpPr>
        <a:xfrm>
          <a:off x="0" y="0"/>
          <a:ext cx="0" cy="0"/>
          <a:chOff x="0" y="0"/>
          <a:chExt cx="0" cy="0"/>
        </a:xfrm>
      </p:grpSpPr>
      <p:sp>
        <p:nvSpPr>
          <p:cNvPr id="110" name="Google Shape;110;p17">
            <a:extLst>
              <a:ext uri="{FF2B5EF4-FFF2-40B4-BE49-F238E27FC236}">
                <a16:creationId xmlns:a16="http://schemas.microsoft.com/office/drawing/2014/main" id="{19E4C51A-A4B2-CB28-85A6-5C374888F7A3}"/>
              </a:ext>
            </a:extLst>
          </p:cNvPr>
          <p:cNvSpPr txBox="1">
            <a:spLocks noGrp="1"/>
          </p:cNvSpPr>
          <p:nvPr>
            <p:ph type="title"/>
          </p:nvPr>
        </p:nvSpPr>
        <p:spPr>
          <a:xfrm>
            <a:off x="671000" y="640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sz="3300" dirty="0">
                <a:latin typeface="Montserrat"/>
                <a:ea typeface="Montserrat"/>
                <a:cs typeface="Montserrat"/>
                <a:sym typeface="Montserrat"/>
              </a:rPr>
              <a:t>III. Recommandation Stratégiques</a:t>
            </a:r>
            <a:endParaRPr sz="3300" dirty="0">
              <a:latin typeface="Montserrat"/>
              <a:ea typeface="Montserrat"/>
              <a:cs typeface="Montserrat"/>
              <a:sym typeface="Montserrat"/>
            </a:endParaRPr>
          </a:p>
          <a:p>
            <a:pPr marL="0" lvl="0" indent="0" algn="l" rtl="0">
              <a:spcBef>
                <a:spcPts val="0"/>
              </a:spcBef>
              <a:spcAft>
                <a:spcPts val="0"/>
              </a:spcAft>
              <a:buNone/>
            </a:pPr>
            <a:endParaRPr sz="3600" dirty="0"/>
          </a:p>
          <a:p>
            <a:pPr marL="0" lvl="0" indent="0" algn="l" rtl="0">
              <a:spcBef>
                <a:spcPts val="0"/>
              </a:spcBef>
              <a:spcAft>
                <a:spcPts val="0"/>
              </a:spcAft>
              <a:buNone/>
            </a:pPr>
            <a:endParaRPr sz="3600" dirty="0"/>
          </a:p>
          <a:p>
            <a:pPr marL="0" lvl="0" indent="0" algn="l" rtl="0">
              <a:spcBef>
                <a:spcPts val="0"/>
              </a:spcBef>
              <a:spcAft>
                <a:spcPts val="0"/>
              </a:spcAft>
              <a:buNone/>
            </a:pPr>
            <a:endParaRPr dirty="0"/>
          </a:p>
        </p:txBody>
      </p:sp>
      <p:sp>
        <p:nvSpPr>
          <p:cNvPr id="111" name="Google Shape;111;p17">
            <a:extLst>
              <a:ext uri="{FF2B5EF4-FFF2-40B4-BE49-F238E27FC236}">
                <a16:creationId xmlns:a16="http://schemas.microsoft.com/office/drawing/2014/main" id="{8C65CE0D-466A-0FFB-6ACC-60ADB6C8663E}"/>
              </a:ext>
            </a:extLst>
          </p:cNvPr>
          <p:cNvSpPr txBox="1">
            <a:spLocks noGrp="1"/>
          </p:cNvSpPr>
          <p:nvPr>
            <p:ph type="body" idx="1"/>
          </p:nvPr>
        </p:nvSpPr>
        <p:spPr>
          <a:xfrm>
            <a:off x="729449" y="1437850"/>
            <a:ext cx="7747597" cy="2902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FR" b="1" dirty="0">
                <a:latin typeface="Montserrat" panose="00000500000000000000" pitchFamily="2" charset="0"/>
              </a:rPr>
              <a:t>Vendre en priorité les biens 'Particuliers' situés dans les arrondissements en déclin</a:t>
            </a:r>
            <a:r>
              <a:rPr lang="fr-FR" dirty="0">
                <a:latin typeface="Montserrat" panose="00000500000000000000" pitchFamily="2" charset="0"/>
              </a:rPr>
              <a:t> :</a:t>
            </a:r>
          </a:p>
          <a:p>
            <a:pPr marL="285750" indent="-285750"/>
            <a:r>
              <a:rPr lang="fr-FR" dirty="0">
                <a:latin typeface="Montserrat" panose="00000500000000000000" pitchFamily="2" charset="0"/>
              </a:rPr>
              <a:t>Cela permet de </a:t>
            </a:r>
            <a:r>
              <a:rPr lang="fr-FR" b="1" dirty="0">
                <a:latin typeface="Montserrat" panose="00000500000000000000" pitchFamily="2" charset="0"/>
              </a:rPr>
              <a:t>libérer de la trésorerie</a:t>
            </a:r>
            <a:r>
              <a:rPr lang="fr-FR" dirty="0">
                <a:latin typeface="Montserrat" panose="00000500000000000000" pitchFamily="2" charset="0"/>
              </a:rPr>
              <a:t> tout en réduisant les risques sur des zones moins porteuses</a:t>
            </a:r>
          </a:p>
          <a:p>
            <a:pPr marL="285750" indent="-285750"/>
            <a:endParaRPr lang="fr-FR" dirty="0">
              <a:latin typeface="Montserrat" panose="00000500000000000000" pitchFamily="2" charset="0"/>
            </a:endParaRPr>
          </a:p>
          <a:p>
            <a:pPr marL="0" indent="0">
              <a:buNone/>
            </a:pPr>
            <a:r>
              <a:rPr lang="fr-FR" b="1" dirty="0">
                <a:latin typeface="Montserrat" panose="00000500000000000000" pitchFamily="2" charset="0"/>
              </a:rPr>
              <a:t>Conserver les biens '</a:t>
            </a:r>
            <a:r>
              <a:rPr lang="fr-FR" b="1" dirty="0" err="1">
                <a:latin typeface="Montserrat" panose="00000500000000000000" pitchFamily="2" charset="0"/>
              </a:rPr>
              <a:t>Corporate</a:t>
            </a:r>
            <a:r>
              <a:rPr lang="fr-FR" b="1" dirty="0">
                <a:latin typeface="Montserrat" panose="00000500000000000000" pitchFamily="2" charset="0"/>
              </a:rPr>
              <a:t>' ou 'Particuliers' dans les zones résilientes ou en hausse</a:t>
            </a:r>
            <a:r>
              <a:rPr lang="fr-FR" dirty="0">
                <a:latin typeface="Montserrat" panose="00000500000000000000" pitchFamily="2" charset="0"/>
              </a:rPr>
              <a:t> :</a:t>
            </a:r>
          </a:p>
          <a:p>
            <a:pPr marL="285750" indent="-285750"/>
            <a:r>
              <a:rPr lang="fr-FR" dirty="0">
                <a:latin typeface="Montserrat" panose="00000500000000000000" pitchFamily="2" charset="0"/>
              </a:rPr>
              <a:t>Maximiser la </a:t>
            </a:r>
            <a:r>
              <a:rPr lang="fr-FR" b="1" dirty="0">
                <a:latin typeface="Montserrat" panose="00000500000000000000" pitchFamily="2" charset="0"/>
              </a:rPr>
              <a:t>valorisation future</a:t>
            </a:r>
            <a:r>
              <a:rPr lang="fr-FR" dirty="0">
                <a:latin typeface="Montserrat" panose="00000500000000000000" pitchFamily="2" charset="0"/>
              </a:rPr>
              <a:t> tout en stabilisant le portefeuille.</a:t>
            </a:r>
          </a:p>
          <a:p>
            <a:pPr marL="0" indent="0">
              <a:buNone/>
            </a:pPr>
            <a:endParaRPr lang="fr-FR" dirty="0">
              <a:latin typeface="Montserrat" panose="00000500000000000000" pitchFamily="2" charset="0"/>
            </a:endParaRPr>
          </a:p>
          <a:p>
            <a:pPr marL="0" indent="0">
              <a:buNone/>
            </a:pPr>
            <a:r>
              <a:rPr lang="fr-FR" b="1" dirty="0">
                <a:latin typeface="Montserrat" panose="00000500000000000000" pitchFamily="2" charset="0"/>
              </a:rPr>
              <a:t>Adopter une approche croisée</a:t>
            </a:r>
            <a:r>
              <a:rPr lang="fr-FR" dirty="0">
                <a:latin typeface="Montserrat" panose="00000500000000000000" pitchFamily="2" charset="0"/>
              </a:rPr>
              <a:t> (type + localisation) :</a:t>
            </a:r>
          </a:p>
          <a:p>
            <a:pPr marL="285750" indent="-285750"/>
            <a:r>
              <a:rPr lang="fr-FR" dirty="0">
                <a:latin typeface="Montserrat" panose="00000500000000000000" pitchFamily="2" charset="0"/>
              </a:rPr>
              <a:t>Cette méthode optimise la gestion de </a:t>
            </a:r>
            <a:r>
              <a:rPr lang="fr-FR" b="1" dirty="0">
                <a:latin typeface="Montserrat" panose="00000500000000000000" pitchFamily="2" charset="0"/>
              </a:rPr>
              <a:t>trésorerie</a:t>
            </a:r>
            <a:r>
              <a:rPr lang="fr-FR" dirty="0">
                <a:latin typeface="Montserrat" panose="00000500000000000000" pitchFamily="2" charset="0"/>
              </a:rPr>
              <a:t> tout en préservant les </a:t>
            </a:r>
            <a:r>
              <a:rPr lang="fr-FR" b="1" dirty="0">
                <a:latin typeface="Montserrat" panose="00000500000000000000" pitchFamily="2" charset="0"/>
              </a:rPr>
              <a:t>actifs les plus porteurs</a:t>
            </a:r>
            <a:r>
              <a:rPr lang="fr-FR" dirty="0">
                <a:latin typeface="Montserrat" panose="00000500000000000000" pitchFamily="2" charset="0"/>
              </a:rPr>
              <a:t>.</a:t>
            </a:r>
          </a:p>
        </p:txBody>
      </p:sp>
      <p:sp>
        <p:nvSpPr>
          <p:cNvPr id="2" name="ZoneTexte 1">
            <a:extLst>
              <a:ext uri="{FF2B5EF4-FFF2-40B4-BE49-F238E27FC236}">
                <a16:creationId xmlns:a16="http://schemas.microsoft.com/office/drawing/2014/main" id="{B371288C-397F-C666-E192-8BCE095AC6D8}"/>
              </a:ext>
            </a:extLst>
          </p:cNvPr>
          <p:cNvSpPr txBox="1"/>
          <p:nvPr/>
        </p:nvSpPr>
        <p:spPr>
          <a:xfrm>
            <a:off x="729450" y="4448161"/>
            <a:ext cx="7747596" cy="523220"/>
          </a:xfrm>
          <a:prstGeom prst="rect">
            <a:avLst/>
          </a:prstGeom>
          <a:noFill/>
        </p:spPr>
        <p:txBody>
          <a:bodyPr wrap="square" rtlCol="0">
            <a:spAutoFit/>
          </a:bodyPr>
          <a:lstStyle/>
          <a:p>
            <a:r>
              <a:rPr lang="fr-FR" dirty="0">
                <a:solidFill>
                  <a:schemeClr val="accent1"/>
                </a:solidFill>
                <a:latin typeface="Montserrat" panose="00000500000000000000" pitchFamily="2" charset="0"/>
              </a:rPr>
              <a:t>💬</a:t>
            </a:r>
            <a:r>
              <a:rPr lang="fr-FR" i="1" dirty="0">
                <a:solidFill>
                  <a:schemeClr val="accent1"/>
                </a:solidFill>
                <a:latin typeface="Montserrat" panose="00000500000000000000" pitchFamily="2" charset="0"/>
              </a:rPr>
              <a:t> Les projections sont un outil d’éclairage, pas une vérité absolue. Elles doivent être croisées avec l’expertise terrain.</a:t>
            </a:r>
          </a:p>
        </p:txBody>
      </p:sp>
    </p:spTree>
    <p:extLst>
      <p:ext uri="{BB962C8B-B14F-4D97-AF65-F5344CB8AC3E}">
        <p14:creationId xmlns:p14="http://schemas.microsoft.com/office/powerpoint/2010/main" val="3047476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Les Plus Beaux Logis de Paris</a:t>
            </a:r>
            <a:endParaRPr/>
          </a:p>
          <a:p>
            <a:pPr marL="0" lvl="0" indent="0" algn="l" rtl="0">
              <a:spcBef>
                <a:spcPts val="0"/>
              </a:spcBef>
              <a:spcAft>
                <a:spcPts val="0"/>
              </a:spcAft>
              <a:buNone/>
            </a:pPr>
            <a:r>
              <a:rPr lang="fr"/>
              <a:t>Partie 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subTitle" idx="1"/>
          </p:nvPr>
        </p:nvSpPr>
        <p:spPr>
          <a:xfrm>
            <a:off x="623400" y="2612200"/>
            <a:ext cx="8520600" cy="1449600"/>
          </a:xfrm>
          <a:prstGeom prst="rect">
            <a:avLst/>
          </a:prstGeom>
        </p:spPr>
        <p:txBody>
          <a:bodyPr spcFirstLastPara="1" wrap="square" lIns="91425" tIns="91425" rIns="91425" bIns="91425" anchor="t" anchorCtr="0">
            <a:normAutofit fontScale="77500" lnSpcReduction="20000"/>
          </a:bodyPr>
          <a:lstStyle/>
          <a:p>
            <a:pPr marL="0" lvl="0" indent="0" algn="l" rtl="0">
              <a:lnSpc>
                <a:spcPct val="90000"/>
              </a:lnSpc>
              <a:spcBef>
                <a:spcPts val="1000"/>
              </a:spcBef>
              <a:spcAft>
                <a:spcPts val="0"/>
              </a:spcAft>
              <a:buClr>
                <a:schemeClr val="dk1"/>
              </a:buClr>
              <a:buSzPct val="50000"/>
              <a:buFont typeface="Arial"/>
              <a:buNone/>
            </a:pPr>
            <a:r>
              <a:rPr lang="fr-FR" sz="2200" i="1" dirty="0">
                <a:solidFill>
                  <a:schemeClr val="dk1"/>
                </a:solidFill>
                <a:latin typeface="Montserrat"/>
                <a:ea typeface="Montserrat"/>
                <a:cs typeface="Montserrat"/>
                <a:sym typeface="Montserrat"/>
              </a:rPr>
              <a:t>Quand l’algorithme choisit : segmentation stratégique des portefeuilles</a:t>
            </a:r>
            <a:endParaRPr sz="2200" i="1" dirty="0">
              <a:solidFill>
                <a:schemeClr val="dk1"/>
              </a:solidFill>
              <a:latin typeface="Montserrat"/>
              <a:ea typeface="Montserrat"/>
              <a:cs typeface="Montserrat"/>
              <a:sym typeface="Montserrat"/>
            </a:endParaRPr>
          </a:p>
          <a:p>
            <a:pPr marL="0" lvl="0" indent="0" algn="l" rtl="0">
              <a:lnSpc>
                <a:spcPct val="90000"/>
              </a:lnSpc>
              <a:spcBef>
                <a:spcPts val="1000"/>
              </a:spcBef>
              <a:spcAft>
                <a:spcPts val="0"/>
              </a:spcAft>
              <a:buClr>
                <a:schemeClr val="dk1"/>
              </a:buClr>
              <a:buSzPct val="50000"/>
              <a:buFont typeface="Arial"/>
              <a:buNone/>
            </a:pPr>
            <a:r>
              <a:rPr lang="fr" sz="2200" i="1" dirty="0">
                <a:solidFill>
                  <a:schemeClr val="dk1"/>
                </a:solidFill>
                <a:latin typeface="Montserrat"/>
                <a:ea typeface="Montserrat"/>
                <a:cs typeface="Montserrat"/>
                <a:sym typeface="Montserrat"/>
              </a:rPr>
              <a:t>Antoine </a:t>
            </a:r>
            <a:endParaRPr sz="2200" i="1" dirty="0">
              <a:solidFill>
                <a:schemeClr val="dk1"/>
              </a:solidFill>
              <a:latin typeface="Montserrat"/>
              <a:ea typeface="Montserrat"/>
              <a:cs typeface="Montserrat"/>
              <a:sym typeface="Montserrat"/>
            </a:endParaRPr>
          </a:p>
          <a:p>
            <a:pPr marL="0" lvl="0" indent="0" algn="l" rtl="0">
              <a:lnSpc>
                <a:spcPct val="90000"/>
              </a:lnSpc>
              <a:spcBef>
                <a:spcPts val="1000"/>
              </a:spcBef>
              <a:spcAft>
                <a:spcPts val="0"/>
              </a:spcAft>
              <a:buClr>
                <a:schemeClr val="dk1"/>
              </a:buClr>
              <a:buSzPct val="50000"/>
              <a:buFont typeface="Arial"/>
              <a:buNone/>
            </a:pPr>
            <a:r>
              <a:rPr lang="fr" sz="2200" i="1" dirty="0">
                <a:solidFill>
                  <a:schemeClr val="dk1"/>
                </a:solidFill>
                <a:latin typeface="Montserrat"/>
                <a:ea typeface="Montserrat"/>
                <a:cs typeface="Montserrat"/>
                <a:sym typeface="Montserrat"/>
              </a:rPr>
              <a:t>Vatin</a:t>
            </a:r>
            <a:endParaRPr sz="2200" i="1" dirty="0">
              <a:solidFill>
                <a:schemeClr val="dk1"/>
              </a:solidFill>
              <a:latin typeface="Montserrat"/>
              <a:ea typeface="Montserrat"/>
              <a:cs typeface="Montserrat"/>
              <a:sym typeface="Montserrat"/>
            </a:endParaRPr>
          </a:p>
          <a:p>
            <a:pPr marL="0" lvl="0" indent="0" algn="l" rtl="0">
              <a:lnSpc>
                <a:spcPct val="90000"/>
              </a:lnSpc>
              <a:spcBef>
                <a:spcPts val="1000"/>
              </a:spcBef>
              <a:spcAft>
                <a:spcPts val="0"/>
              </a:spcAft>
              <a:buClr>
                <a:schemeClr val="dk1"/>
              </a:buClr>
              <a:buSzPct val="50000"/>
              <a:buFont typeface="Arial"/>
              <a:buNone/>
            </a:pPr>
            <a:fld id="{B350B9AF-B72A-4D38-96BF-B14A2ED7C73A}" type="datetime1">
              <a:rPr lang="fr" sz="2200" i="1" smtClean="0">
                <a:solidFill>
                  <a:schemeClr val="dk1"/>
                </a:solidFill>
                <a:latin typeface="Montserrat"/>
                <a:ea typeface="Montserrat"/>
                <a:cs typeface="Montserrat"/>
                <a:sym typeface="Montserrat"/>
              </a:rPr>
              <a:t>26/03/2025</a:t>
            </a:fld>
            <a:endParaRPr sz="2200" i="1" dirty="0">
              <a:solidFill>
                <a:schemeClr val="dk1"/>
              </a:solidFill>
              <a:latin typeface="Montserrat"/>
              <a:ea typeface="Montserrat"/>
              <a:cs typeface="Montserrat"/>
              <a:sym typeface="Montserrat"/>
            </a:endParaRPr>
          </a:p>
          <a:p>
            <a:pPr marL="0" lvl="0" indent="0" algn="l" rtl="0">
              <a:spcBef>
                <a:spcPts val="0"/>
              </a:spcBef>
              <a:spcAft>
                <a:spcPts val="0"/>
              </a:spcAft>
              <a:buNone/>
            </a:pPr>
            <a:endParaRPr dirty="0"/>
          </a:p>
        </p:txBody>
      </p:sp>
      <p:pic>
        <p:nvPicPr>
          <p:cNvPr id="122" name="Google Shape;122;p19"/>
          <p:cNvPicPr preferRelativeResize="0"/>
          <p:nvPr/>
        </p:nvPicPr>
        <p:blipFill>
          <a:blip r:embed="rId3">
            <a:alphaModFix/>
          </a:blip>
          <a:stretch>
            <a:fillRect/>
          </a:stretch>
        </p:blipFill>
        <p:spPr>
          <a:xfrm>
            <a:off x="623400" y="89925"/>
            <a:ext cx="3669750" cy="1645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727650" y="617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3333"/>
              <a:buFont typeface="Arial"/>
              <a:buNone/>
            </a:pPr>
            <a:r>
              <a:rPr lang="fr" sz="3300" dirty="0">
                <a:latin typeface="Montserrat"/>
                <a:ea typeface="Montserrat"/>
                <a:cs typeface="Montserrat"/>
                <a:sym typeface="Montserrat"/>
              </a:rPr>
              <a:t>I. Méthodologie suivie pour la classification</a:t>
            </a:r>
            <a:endParaRPr sz="3300" dirty="0">
              <a:latin typeface="Montserrat"/>
              <a:ea typeface="Montserrat"/>
              <a:cs typeface="Montserrat"/>
              <a:sym typeface="Montserrat"/>
            </a:endParaRPr>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None/>
            </a:pPr>
            <a:endParaRPr dirty="0"/>
          </a:p>
        </p:txBody>
      </p:sp>
      <p:sp>
        <p:nvSpPr>
          <p:cNvPr id="128" name="Google Shape;128;p20"/>
          <p:cNvSpPr txBox="1">
            <a:spLocks noGrp="1"/>
          </p:cNvSpPr>
          <p:nvPr>
            <p:ph type="body" idx="1"/>
          </p:nvPr>
        </p:nvSpPr>
        <p:spPr>
          <a:xfrm>
            <a:off x="727650" y="1934016"/>
            <a:ext cx="7688700" cy="29022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fr-FR" dirty="0">
                <a:latin typeface="Montserrat" panose="00000500000000000000" pitchFamily="2" charset="0"/>
              </a:rPr>
              <a:t>🔍 </a:t>
            </a:r>
            <a:r>
              <a:rPr lang="fr-FR" b="1" dirty="0">
                <a:latin typeface="Montserrat" panose="00000500000000000000" pitchFamily="2" charset="0"/>
              </a:rPr>
              <a:t>Pourquoi une classification des biens ?</a:t>
            </a:r>
          </a:p>
          <a:p>
            <a:pPr marL="0" lvl="0" indent="0" algn="l" rtl="0">
              <a:spcBef>
                <a:spcPts val="0"/>
              </a:spcBef>
              <a:spcAft>
                <a:spcPts val="0"/>
              </a:spcAft>
              <a:buNone/>
            </a:pPr>
            <a:br>
              <a:rPr lang="fr-FR" dirty="0">
                <a:latin typeface="Montserrat" panose="00000500000000000000" pitchFamily="2" charset="0"/>
              </a:rPr>
            </a:br>
            <a:r>
              <a:rPr lang="fr-FR" dirty="0">
                <a:latin typeface="Montserrat" panose="00000500000000000000" pitchFamily="2" charset="0"/>
              </a:rPr>
              <a:t>Le prix au m² étant lié au type de bien (Appartement vs Local commercial), ainsi qu'à la </a:t>
            </a:r>
            <a:r>
              <a:rPr lang="fr-FR" b="1" dirty="0">
                <a:latin typeface="Montserrat" panose="00000500000000000000" pitchFamily="2" charset="0"/>
              </a:rPr>
              <a:t>localisation</a:t>
            </a:r>
            <a:r>
              <a:rPr lang="fr-FR" dirty="0">
                <a:latin typeface="Montserrat" panose="00000500000000000000" pitchFamily="2" charset="0"/>
              </a:rPr>
              <a:t> (code postal), l'algorithme </a:t>
            </a:r>
            <a:r>
              <a:rPr lang="fr-FR" b="1" dirty="0" err="1">
                <a:latin typeface="Montserrat" panose="00000500000000000000" pitchFamily="2" charset="0"/>
              </a:rPr>
              <a:t>KMeans</a:t>
            </a:r>
            <a:r>
              <a:rPr lang="fr-FR" dirty="0">
                <a:latin typeface="Montserrat" panose="00000500000000000000" pitchFamily="2" charset="0"/>
              </a:rPr>
              <a:t> a été choisi pour segmenter les biens en fonction de leur prix et de leur localisation.</a:t>
            </a:r>
          </a:p>
          <a:p>
            <a:pPr marL="0" lvl="0" indent="0" algn="l" rtl="0">
              <a:spcBef>
                <a:spcPts val="0"/>
              </a:spcBef>
              <a:spcAft>
                <a:spcPts val="0"/>
              </a:spcAft>
              <a:buNone/>
            </a:pPr>
            <a:endParaRPr lang="fr-FR" dirty="0">
              <a:latin typeface="Montserrat" panose="00000500000000000000" pitchFamily="2" charset="0"/>
            </a:endParaRPr>
          </a:p>
          <a:p>
            <a:pPr marL="0" indent="0">
              <a:buNone/>
            </a:pPr>
            <a:r>
              <a:rPr lang="fr-FR" b="1" dirty="0">
                <a:latin typeface="Montserrat" panose="00000500000000000000" pitchFamily="2" charset="0"/>
              </a:rPr>
              <a:t>Qu'est-ce que </a:t>
            </a:r>
            <a:r>
              <a:rPr lang="fr-FR" b="1" dirty="0" err="1">
                <a:latin typeface="Montserrat" panose="00000500000000000000" pitchFamily="2" charset="0"/>
              </a:rPr>
              <a:t>KMeans</a:t>
            </a:r>
            <a:r>
              <a:rPr lang="fr-FR" b="1" dirty="0">
                <a:latin typeface="Montserrat" panose="00000500000000000000" pitchFamily="2" charset="0"/>
              </a:rPr>
              <a:t> ?</a:t>
            </a:r>
          </a:p>
          <a:p>
            <a:pPr marL="0" indent="0">
              <a:buNone/>
            </a:pPr>
            <a:endParaRPr lang="fr-FR" b="1" dirty="0">
              <a:latin typeface="Montserrat" panose="00000500000000000000" pitchFamily="2" charset="0"/>
            </a:endParaRPr>
          </a:p>
          <a:p>
            <a:pPr marL="177800" indent="-177800"/>
            <a:r>
              <a:rPr lang="fr-FR" b="1" dirty="0" err="1">
                <a:latin typeface="Montserrat" panose="00000500000000000000" pitchFamily="2" charset="0"/>
              </a:rPr>
              <a:t>KMeans</a:t>
            </a:r>
            <a:r>
              <a:rPr lang="fr-FR" dirty="0">
                <a:latin typeface="Montserrat" panose="00000500000000000000" pitchFamily="2" charset="0"/>
              </a:rPr>
              <a:t> est un algorithme simple de </a:t>
            </a:r>
            <a:r>
              <a:rPr lang="fr-FR" b="1" dirty="0">
                <a:latin typeface="Montserrat" panose="00000500000000000000" pitchFamily="2" charset="0"/>
              </a:rPr>
              <a:t>clustering</a:t>
            </a:r>
            <a:r>
              <a:rPr lang="fr-FR" dirty="0">
                <a:latin typeface="Montserrat" panose="00000500000000000000" pitchFamily="2" charset="0"/>
              </a:rPr>
              <a:t> (regroupement) qui permet de </a:t>
            </a:r>
            <a:r>
              <a:rPr lang="fr-FR" b="1" dirty="0">
                <a:latin typeface="Montserrat" panose="00000500000000000000" pitchFamily="2" charset="0"/>
              </a:rPr>
              <a:t>diviser</a:t>
            </a:r>
            <a:r>
              <a:rPr lang="fr-FR" dirty="0">
                <a:latin typeface="Montserrat" panose="00000500000000000000" pitchFamily="2" charset="0"/>
              </a:rPr>
              <a:t> les biens en groupes selon leurs caractéristiques. Ici, nous utilisons le </a:t>
            </a:r>
            <a:r>
              <a:rPr lang="fr-FR" b="1" dirty="0">
                <a:latin typeface="Montserrat" panose="00000500000000000000" pitchFamily="2" charset="0"/>
              </a:rPr>
              <a:t>prix au m²</a:t>
            </a:r>
            <a:r>
              <a:rPr lang="fr-FR" dirty="0">
                <a:latin typeface="Montserrat" panose="00000500000000000000" pitchFamily="2" charset="0"/>
              </a:rPr>
              <a:t> et la </a:t>
            </a:r>
            <a:r>
              <a:rPr lang="fr-FR" b="1" dirty="0">
                <a:latin typeface="Montserrat" panose="00000500000000000000" pitchFamily="2" charset="0"/>
              </a:rPr>
              <a:t>localisation (code postal)</a:t>
            </a:r>
            <a:r>
              <a:rPr lang="fr-FR" dirty="0">
                <a:latin typeface="Montserrat" panose="00000500000000000000" pitchFamily="2" charset="0"/>
              </a:rPr>
              <a:t> pour faire cette distinction.</a:t>
            </a:r>
          </a:p>
          <a:p>
            <a:pPr marL="177800" indent="-177800"/>
            <a:r>
              <a:rPr lang="fr-FR" dirty="0">
                <a:latin typeface="Montserrat" panose="00000500000000000000" pitchFamily="2" charset="0"/>
              </a:rPr>
              <a:t>L'algorithme groupe les biens en deux grandes catégories : </a:t>
            </a:r>
            <a:r>
              <a:rPr lang="fr-FR" b="1" dirty="0">
                <a:latin typeface="Montserrat" panose="00000500000000000000" pitchFamily="2" charset="0"/>
              </a:rPr>
              <a:t>Appartements</a:t>
            </a:r>
            <a:r>
              <a:rPr lang="fr-FR" dirty="0">
                <a:latin typeface="Montserrat" panose="00000500000000000000" pitchFamily="2" charset="0"/>
              </a:rPr>
              <a:t> (prix au m² bas et localisation spécifique) et </a:t>
            </a:r>
            <a:r>
              <a:rPr lang="fr-FR" b="1" dirty="0">
                <a:latin typeface="Montserrat" panose="00000500000000000000" pitchFamily="2" charset="0"/>
              </a:rPr>
              <a:t>Locaux commerciaux</a:t>
            </a:r>
            <a:r>
              <a:rPr lang="fr-FR" dirty="0">
                <a:latin typeface="Montserrat" panose="00000500000000000000" pitchFamily="2" charset="0"/>
              </a:rPr>
              <a:t> (prix au m² plus élevés et localisation différente).</a:t>
            </a:r>
          </a:p>
          <a:p>
            <a:pPr marL="0" lvl="0" indent="0" algn="l" rtl="0">
              <a:spcBef>
                <a:spcPts val="0"/>
              </a:spcBef>
              <a:spcAft>
                <a:spcPts val="0"/>
              </a:spcAft>
              <a:buNone/>
            </a:pPr>
            <a:endParaRPr lang="fr-FR" dirty="0">
              <a:latin typeface="Montserrat" panose="00000500000000000000" pitchFamily="2" charset="0"/>
            </a:endParaRPr>
          </a:p>
          <a:p>
            <a:pPr marL="0" indent="0">
              <a:buNone/>
            </a:pPr>
            <a:r>
              <a:rPr lang="fr-FR" dirty="0">
                <a:latin typeface="Montserrat" panose="00000500000000000000" pitchFamily="2" charset="0"/>
              </a:rPr>
              <a:t>💡 </a:t>
            </a:r>
            <a:r>
              <a:rPr lang="fr-FR" b="1" dirty="0">
                <a:latin typeface="Montserrat" panose="00000500000000000000" pitchFamily="2" charset="0"/>
              </a:rPr>
              <a:t>Pourquoi ce choix ?</a:t>
            </a:r>
          </a:p>
          <a:p>
            <a:pPr marL="0" indent="0">
              <a:buNone/>
            </a:pPr>
            <a:endParaRPr lang="fr-FR" dirty="0">
              <a:latin typeface="Montserrat" panose="00000500000000000000" pitchFamily="2" charset="0"/>
            </a:endParaRPr>
          </a:p>
          <a:p>
            <a:pPr marL="177800" indent="-177800">
              <a:buFont typeface="Arial" panose="020B0604020202020204" pitchFamily="34" charset="0"/>
              <a:buChar char="•"/>
            </a:pPr>
            <a:r>
              <a:rPr lang="fr-FR" b="1" dirty="0">
                <a:latin typeface="Montserrat" panose="00000500000000000000" pitchFamily="2" charset="0"/>
              </a:rPr>
              <a:t>Clair et simple</a:t>
            </a:r>
            <a:r>
              <a:rPr lang="fr-FR" dirty="0">
                <a:latin typeface="Montserrat" panose="00000500000000000000" pitchFamily="2" charset="0"/>
              </a:rPr>
              <a:t> : </a:t>
            </a:r>
            <a:r>
              <a:rPr lang="fr-FR" dirty="0" err="1">
                <a:latin typeface="Montserrat" panose="00000500000000000000" pitchFamily="2" charset="0"/>
              </a:rPr>
              <a:t>KMeans</a:t>
            </a:r>
            <a:r>
              <a:rPr lang="fr-FR" dirty="0">
                <a:latin typeface="Montserrat" panose="00000500000000000000" pitchFamily="2" charset="0"/>
              </a:rPr>
              <a:t> sépare facilement les biens en fonction du prix au m² et de la localisation, avec un critère simple et efficace.</a:t>
            </a:r>
          </a:p>
          <a:p>
            <a:pPr marL="177800" indent="-177800">
              <a:buFont typeface="Arial" panose="020B0604020202020204" pitchFamily="34" charset="0"/>
              <a:buChar char="•"/>
            </a:pPr>
            <a:r>
              <a:rPr lang="fr-FR" b="1" dirty="0">
                <a:latin typeface="Montserrat" panose="00000500000000000000" pitchFamily="2" charset="0"/>
              </a:rPr>
              <a:t>Facile à interpréter</a:t>
            </a:r>
            <a:r>
              <a:rPr lang="fr-FR" dirty="0">
                <a:latin typeface="Montserrat" panose="00000500000000000000" pitchFamily="2" charset="0"/>
              </a:rPr>
              <a:t> : </a:t>
            </a:r>
            <a:r>
              <a:rPr lang="fr-FR" i="1" dirty="0">
                <a:latin typeface="Montserrat" panose="00000500000000000000" pitchFamily="2" charset="0"/>
              </a:rPr>
              <a:t>La méthode fournit une visualisation claire des clusters (types de biens).</a:t>
            </a:r>
            <a:endParaRPr lang="fr-FR" dirty="0">
              <a:latin typeface="Montserrat" panose="00000500000000000000" pitchFamily="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
          <a:extLst>
            <a:ext uri="{FF2B5EF4-FFF2-40B4-BE49-F238E27FC236}">
              <a16:creationId xmlns:a16="http://schemas.microsoft.com/office/drawing/2014/main" id="{1045A3EA-5476-8280-39B3-F14881BFA0AB}"/>
            </a:ext>
          </a:extLst>
        </p:cNvPr>
        <p:cNvGrpSpPr/>
        <p:nvPr/>
      </p:nvGrpSpPr>
      <p:grpSpPr>
        <a:xfrm>
          <a:off x="0" y="0"/>
          <a:ext cx="0" cy="0"/>
          <a:chOff x="0" y="0"/>
          <a:chExt cx="0" cy="0"/>
        </a:xfrm>
      </p:grpSpPr>
      <p:sp>
        <p:nvSpPr>
          <p:cNvPr id="127" name="Google Shape;127;p20">
            <a:extLst>
              <a:ext uri="{FF2B5EF4-FFF2-40B4-BE49-F238E27FC236}">
                <a16:creationId xmlns:a16="http://schemas.microsoft.com/office/drawing/2014/main" id="{D936A053-CB22-E840-B64E-1FB1EF3F4F05}"/>
              </a:ext>
            </a:extLst>
          </p:cNvPr>
          <p:cNvSpPr txBox="1">
            <a:spLocks noGrp="1"/>
          </p:cNvSpPr>
          <p:nvPr>
            <p:ph type="title"/>
          </p:nvPr>
        </p:nvSpPr>
        <p:spPr>
          <a:xfrm>
            <a:off x="727650" y="617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3333"/>
              <a:buFont typeface="Arial"/>
              <a:buNone/>
            </a:pPr>
            <a:r>
              <a:rPr lang="fr" sz="3300" dirty="0">
                <a:latin typeface="Montserrat"/>
                <a:ea typeface="Montserrat"/>
                <a:cs typeface="Montserrat"/>
                <a:sym typeface="Montserrat"/>
              </a:rPr>
              <a:t>I. </a:t>
            </a:r>
            <a:r>
              <a:rPr lang="fr-FR" sz="3300" dirty="0">
                <a:latin typeface="Montserrat"/>
                <a:ea typeface="Montserrat"/>
                <a:cs typeface="Montserrat"/>
                <a:sym typeface="Montserrat"/>
              </a:rPr>
              <a:t>Les étapes suivis</a:t>
            </a:r>
            <a:endParaRPr sz="3300" dirty="0">
              <a:latin typeface="Montserrat"/>
              <a:ea typeface="Montserrat"/>
              <a:cs typeface="Montserrat"/>
              <a:sym typeface="Montserrat"/>
            </a:endParaRPr>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None/>
            </a:pPr>
            <a:endParaRPr dirty="0"/>
          </a:p>
        </p:txBody>
      </p:sp>
      <p:sp>
        <p:nvSpPr>
          <p:cNvPr id="128" name="Google Shape;128;p20">
            <a:extLst>
              <a:ext uri="{FF2B5EF4-FFF2-40B4-BE49-F238E27FC236}">
                <a16:creationId xmlns:a16="http://schemas.microsoft.com/office/drawing/2014/main" id="{09763ADF-DBC2-A5E2-84E3-06150E04A871}"/>
              </a:ext>
            </a:extLst>
          </p:cNvPr>
          <p:cNvSpPr txBox="1">
            <a:spLocks noGrp="1"/>
          </p:cNvSpPr>
          <p:nvPr>
            <p:ph type="body" idx="1"/>
          </p:nvPr>
        </p:nvSpPr>
        <p:spPr>
          <a:xfrm>
            <a:off x="727650" y="1624050"/>
            <a:ext cx="7688700" cy="2902200"/>
          </a:xfrm>
          <a:prstGeom prst="rect">
            <a:avLst/>
          </a:prstGeom>
        </p:spPr>
        <p:txBody>
          <a:bodyPr spcFirstLastPara="1" wrap="square" lIns="91425" tIns="91425" rIns="91425" bIns="91425" anchor="t" anchorCtr="0">
            <a:normAutofit fontScale="85000" lnSpcReduction="20000"/>
          </a:bodyPr>
          <a:lstStyle/>
          <a:p>
            <a:pPr>
              <a:buNone/>
            </a:pPr>
            <a:r>
              <a:rPr lang="fr-FR" b="1" dirty="0">
                <a:latin typeface="Montserrat" panose="00000500000000000000" pitchFamily="2" charset="0"/>
              </a:rPr>
              <a:t>Préparation des données :</a:t>
            </a:r>
          </a:p>
          <a:p>
            <a:pPr>
              <a:buNone/>
            </a:pPr>
            <a:endParaRPr lang="fr-FR" dirty="0">
              <a:latin typeface="Montserrat" panose="00000500000000000000" pitchFamily="2" charset="0"/>
            </a:endParaRPr>
          </a:p>
          <a:p>
            <a:pPr>
              <a:buFont typeface="Arial" panose="020B0604020202020204" pitchFamily="34" charset="0"/>
              <a:buChar char="•"/>
            </a:pPr>
            <a:r>
              <a:rPr lang="fr-FR" b="1" dirty="0">
                <a:latin typeface="Montserrat" panose="00000500000000000000" pitchFamily="2" charset="0"/>
              </a:rPr>
              <a:t>Calcul du prix au m² : </a:t>
            </a:r>
            <a:r>
              <a:rPr lang="fr-FR" dirty="0">
                <a:latin typeface="Montserrat" panose="00000500000000000000" pitchFamily="2" charset="0"/>
              </a:rPr>
              <a:t>Pour chaque bien immobilier.</a:t>
            </a:r>
          </a:p>
          <a:p>
            <a:pPr>
              <a:buFont typeface="Arial" panose="020B0604020202020204" pitchFamily="34" charset="0"/>
              <a:buChar char="•"/>
            </a:pPr>
            <a:r>
              <a:rPr lang="fr-FR" b="1" dirty="0">
                <a:latin typeface="Montserrat" panose="00000500000000000000" pitchFamily="2" charset="0"/>
              </a:rPr>
              <a:t>Nettoyage des données : </a:t>
            </a:r>
            <a:r>
              <a:rPr lang="fr-FR" dirty="0">
                <a:latin typeface="Montserrat" panose="00000500000000000000" pitchFamily="2" charset="0"/>
              </a:rPr>
              <a:t>Exemples : valeur foncière, code postal.</a:t>
            </a:r>
          </a:p>
          <a:p>
            <a:pPr>
              <a:buFont typeface="Arial" panose="020B0604020202020204" pitchFamily="34" charset="0"/>
              <a:buChar char="•"/>
            </a:pPr>
            <a:r>
              <a:rPr lang="fr-FR" b="1" dirty="0">
                <a:latin typeface="Montserrat" panose="00000500000000000000" pitchFamily="2" charset="0"/>
              </a:rPr>
              <a:t>Utilisation du prix au m² : </a:t>
            </a:r>
            <a:r>
              <a:rPr lang="fr-FR" dirty="0">
                <a:latin typeface="Montserrat" panose="00000500000000000000" pitchFamily="2" charset="0"/>
              </a:rPr>
              <a:t>Comme variable principale pour la classification.</a:t>
            </a:r>
          </a:p>
          <a:p>
            <a:pPr>
              <a:buFont typeface="Arial" panose="020B0604020202020204" pitchFamily="34" charset="0"/>
              <a:buChar char="•"/>
            </a:pPr>
            <a:endParaRPr lang="fr-FR" dirty="0">
              <a:latin typeface="Montserrat" panose="00000500000000000000" pitchFamily="2" charset="0"/>
            </a:endParaRPr>
          </a:p>
          <a:p>
            <a:pPr>
              <a:buNone/>
            </a:pPr>
            <a:r>
              <a:rPr lang="fr-FR" b="1" dirty="0">
                <a:latin typeface="Montserrat" panose="00000500000000000000" pitchFamily="2" charset="0"/>
              </a:rPr>
              <a:t>Application de </a:t>
            </a:r>
            <a:r>
              <a:rPr lang="fr-FR" b="1" u="sng" dirty="0" err="1">
                <a:latin typeface="Montserrat" panose="00000500000000000000" pitchFamily="2" charset="0"/>
              </a:rPr>
              <a:t>KMeans</a:t>
            </a:r>
            <a:r>
              <a:rPr lang="fr-FR" b="1" dirty="0">
                <a:latin typeface="Montserrat" panose="00000500000000000000" pitchFamily="2" charset="0"/>
              </a:rPr>
              <a:t> :</a:t>
            </a:r>
          </a:p>
          <a:p>
            <a:pPr>
              <a:buNone/>
            </a:pPr>
            <a:endParaRPr lang="fr-FR" dirty="0">
              <a:latin typeface="Montserrat" panose="00000500000000000000" pitchFamily="2" charset="0"/>
            </a:endParaRPr>
          </a:p>
          <a:p>
            <a:pPr>
              <a:buFont typeface="Arial" panose="020B0604020202020204" pitchFamily="34" charset="0"/>
              <a:buChar char="•"/>
            </a:pPr>
            <a:r>
              <a:rPr lang="fr-FR" b="1" dirty="0">
                <a:latin typeface="Montserrat" panose="00000500000000000000" pitchFamily="2" charset="0"/>
              </a:rPr>
              <a:t>Segmentation avec </a:t>
            </a:r>
            <a:r>
              <a:rPr lang="fr-FR" b="1" u="sng" dirty="0" err="1">
                <a:latin typeface="Montserrat" panose="00000500000000000000" pitchFamily="2" charset="0"/>
              </a:rPr>
              <a:t>KMeans</a:t>
            </a:r>
            <a:r>
              <a:rPr lang="fr-FR" dirty="0">
                <a:latin typeface="Montserrat" panose="00000500000000000000" pitchFamily="2" charset="0"/>
              </a:rPr>
              <a:t> : Identifier les deux clusters (Appartements et Locaux commerciaux).</a:t>
            </a:r>
          </a:p>
          <a:p>
            <a:pPr>
              <a:buFont typeface="Arial" panose="020B0604020202020204" pitchFamily="34" charset="0"/>
              <a:buChar char="•"/>
            </a:pPr>
            <a:r>
              <a:rPr lang="fr-FR" b="1" dirty="0">
                <a:latin typeface="Montserrat" panose="00000500000000000000" pitchFamily="2" charset="0"/>
              </a:rPr>
              <a:t>Normalisation des données</a:t>
            </a:r>
            <a:r>
              <a:rPr lang="fr-FR" dirty="0">
                <a:latin typeface="Montserrat" panose="00000500000000000000" pitchFamily="2" charset="0"/>
              </a:rPr>
              <a:t> : Pour optimiser le processus de clustering.</a:t>
            </a:r>
          </a:p>
          <a:p>
            <a:pPr marL="146050" indent="0">
              <a:buNone/>
            </a:pPr>
            <a:endParaRPr lang="fr-FR" dirty="0">
              <a:latin typeface="Montserrat" panose="00000500000000000000" pitchFamily="2" charset="0"/>
            </a:endParaRPr>
          </a:p>
          <a:p>
            <a:pPr>
              <a:buNone/>
            </a:pPr>
            <a:r>
              <a:rPr lang="fr-FR" b="1" dirty="0">
                <a:latin typeface="Montserrat" panose="00000500000000000000" pitchFamily="2" charset="0"/>
              </a:rPr>
              <a:t>Analyse des résultats :</a:t>
            </a:r>
          </a:p>
          <a:p>
            <a:pPr>
              <a:buNone/>
            </a:pPr>
            <a:endParaRPr lang="fr-FR" dirty="0">
              <a:latin typeface="Montserrat" panose="00000500000000000000" pitchFamily="2" charset="0"/>
            </a:endParaRPr>
          </a:p>
          <a:p>
            <a:pPr>
              <a:buFont typeface="Arial" panose="020B0604020202020204" pitchFamily="34" charset="0"/>
              <a:buChar char="•"/>
            </a:pPr>
            <a:r>
              <a:rPr lang="fr-FR" b="1" dirty="0">
                <a:latin typeface="Montserrat" panose="00000500000000000000" pitchFamily="2" charset="0"/>
              </a:rPr>
              <a:t>Validation visuelle</a:t>
            </a:r>
            <a:r>
              <a:rPr lang="fr-FR" dirty="0">
                <a:latin typeface="Montserrat" panose="00000500000000000000" pitchFamily="2" charset="0"/>
              </a:rPr>
              <a:t> : Nuage de points montrant la distribution des prix pour chaque catégorie.</a:t>
            </a:r>
          </a:p>
          <a:p>
            <a:pPr>
              <a:buFont typeface="Arial" panose="020B0604020202020204" pitchFamily="34" charset="0"/>
              <a:buChar char="•"/>
            </a:pPr>
            <a:r>
              <a:rPr lang="fr-FR" b="1" dirty="0">
                <a:latin typeface="Montserrat" panose="00000500000000000000" pitchFamily="2" charset="0"/>
              </a:rPr>
              <a:t>Prédiction</a:t>
            </a:r>
            <a:r>
              <a:rPr lang="fr-FR" dirty="0">
                <a:latin typeface="Montserrat" panose="00000500000000000000" pitchFamily="2" charset="0"/>
              </a:rPr>
              <a:t> : Déterminer le type de bien pour chaque observation en fonction de sa valeur de prix au m².</a:t>
            </a:r>
          </a:p>
        </p:txBody>
      </p:sp>
    </p:spTree>
    <p:extLst>
      <p:ext uri="{BB962C8B-B14F-4D97-AF65-F5344CB8AC3E}">
        <p14:creationId xmlns:p14="http://schemas.microsoft.com/office/powerpoint/2010/main" val="1702269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671000" y="640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sz="3300">
                <a:latin typeface="Montserrat"/>
                <a:ea typeface="Montserrat"/>
                <a:cs typeface="Montserrat"/>
                <a:sym typeface="Montserrat"/>
              </a:rPr>
              <a:t>II. Résultat de la classification</a:t>
            </a:r>
            <a:endParaRPr sz="3300">
              <a:latin typeface="Montserrat"/>
              <a:ea typeface="Montserrat"/>
              <a:cs typeface="Montserrat"/>
              <a:sym typeface="Montserrat"/>
            </a:endParaRPr>
          </a:p>
          <a:p>
            <a:pPr marL="0" lvl="0" indent="0" algn="l" rtl="0">
              <a:spcBef>
                <a:spcPts val="0"/>
              </a:spcBef>
              <a:spcAft>
                <a:spcPts val="0"/>
              </a:spcAft>
              <a:buNone/>
            </a:pPr>
            <a:endParaRPr sz="3600"/>
          </a:p>
          <a:p>
            <a:pPr marL="0" lvl="0" indent="0" algn="l" rtl="0">
              <a:spcBef>
                <a:spcPts val="0"/>
              </a:spcBef>
              <a:spcAft>
                <a:spcPts val="0"/>
              </a:spcAft>
              <a:buNone/>
            </a:pPr>
            <a:endParaRPr sz="3600"/>
          </a:p>
          <a:p>
            <a:pPr marL="0" lvl="0" indent="0" algn="l" rtl="0">
              <a:spcBef>
                <a:spcPts val="0"/>
              </a:spcBef>
              <a:spcAft>
                <a:spcPts val="0"/>
              </a:spcAft>
              <a:buNone/>
            </a:pPr>
            <a:endParaRPr/>
          </a:p>
        </p:txBody>
      </p:sp>
      <p:sp>
        <p:nvSpPr>
          <p:cNvPr id="134" name="Google Shape;134;p21"/>
          <p:cNvSpPr txBox="1">
            <a:spLocks noGrp="1"/>
          </p:cNvSpPr>
          <p:nvPr>
            <p:ph type="body" idx="1"/>
          </p:nvPr>
        </p:nvSpPr>
        <p:spPr>
          <a:xfrm>
            <a:off x="729450" y="1437850"/>
            <a:ext cx="3842550" cy="3208148"/>
          </a:xfrm>
          <a:prstGeom prst="rect">
            <a:avLst/>
          </a:prstGeom>
        </p:spPr>
        <p:txBody>
          <a:bodyPr spcFirstLastPara="1" wrap="square" lIns="91425" tIns="91425" rIns="91425" bIns="91425" anchor="t" anchorCtr="0">
            <a:normAutofit fontScale="92500" lnSpcReduction="10000"/>
          </a:bodyPr>
          <a:lstStyle/>
          <a:p>
            <a:pPr>
              <a:buNone/>
            </a:pPr>
            <a:r>
              <a:rPr lang="fr-FR" sz="900" b="1" dirty="0">
                <a:latin typeface="Montserrat" panose="00000500000000000000" pitchFamily="2" charset="0"/>
              </a:rPr>
              <a:t>1. Résultat de la prédiction</a:t>
            </a:r>
          </a:p>
          <a:p>
            <a:pPr>
              <a:buNone/>
            </a:pPr>
            <a:endParaRPr lang="fr-FR" sz="900" dirty="0">
              <a:latin typeface="Montserrat" panose="00000500000000000000" pitchFamily="2" charset="0"/>
            </a:endParaRPr>
          </a:p>
          <a:p>
            <a:pPr>
              <a:buFont typeface="Arial" panose="020B0604020202020204" pitchFamily="34" charset="0"/>
              <a:buChar char="•"/>
            </a:pPr>
            <a:r>
              <a:rPr lang="fr-FR" sz="900" dirty="0">
                <a:latin typeface="Montserrat" panose="00000500000000000000" pitchFamily="2" charset="0"/>
              </a:rPr>
              <a:t>La classification distingue deux types de biens immobiliers :</a:t>
            </a:r>
          </a:p>
          <a:p>
            <a:pPr marL="457200" lvl="1" indent="0">
              <a:buNone/>
            </a:pPr>
            <a:r>
              <a:rPr lang="fr-FR" sz="800" b="1" dirty="0">
                <a:latin typeface="Montserrat" panose="00000500000000000000" pitchFamily="2" charset="0"/>
              </a:rPr>
              <a:t>Appartement</a:t>
            </a:r>
            <a:r>
              <a:rPr lang="fr-FR" sz="800" dirty="0">
                <a:latin typeface="Montserrat" panose="00000500000000000000" pitchFamily="2" charset="0"/>
              </a:rPr>
              <a:t> : Prix au m² plus bas</a:t>
            </a:r>
          </a:p>
          <a:p>
            <a:pPr marL="457200" lvl="1" indent="0">
              <a:buNone/>
            </a:pPr>
            <a:r>
              <a:rPr lang="fr-FR" sz="800" b="1" dirty="0">
                <a:latin typeface="Montserrat" panose="00000500000000000000" pitchFamily="2" charset="0"/>
              </a:rPr>
              <a:t>Local industriel, commercial ou assimilé</a:t>
            </a:r>
            <a:r>
              <a:rPr lang="fr-FR" sz="800" dirty="0">
                <a:latin typeface="Montserrat" panose="00000500000000000000" pitchFamily="2" charset="0"/>
              </a:rPr>
              <a:t> : Prix au m² plus élevés</a:t>
            </a:r>
          </a:p>
          <a:p>
            <a:pPr marL="457200" lvl="1" indent="0">
              <a:buNone/>
            </a:pPr>
            <a:endParaRPr lang="fr-FR" sz="800" dirty="0">
              <a:latin typeface="Montserrat" panose="00000500000000000000" pitchFamily="2" charset="0"/>
            </a:endParaRPr>
          </a:p>
          <a:p>
            <a:pPr>
              <a:buFont typeface="Arial" panose="020B0604020202020204" pitchFamily="34" charset="0"/>
              <a:buChar char="•"/>
            </a:pPr>
            <a:r>
              <a:rPr lang="fr-FR" sz="900" b="1" dirty="0" err="1">
                <a:latin typeface="Montserrat" panose="00000500000000000000" pitchFamily="2" charset="0"/>
              </a:rPr>
              <a:t>KMeans</a:t>
            </a:r>
            <a:r>
              <a:rPr lang="fr-FR" sz="900" dirty="0">
                <a:latin typeface="Montserrat" panose="00000500000000000000" pitchFamily="2" charset="0"/>
              </a:rPr>
              <a:t> a segmenté les données sur la base du prix au m², la séparation est bien visible dans le nuage de points.</a:t>
            </a:r>
          </a:p>
          <a:p>
            <a:pPr>
              <a:buFont typeface="Arial" panose="020B0604020202020204" pitchFamily="34" charset="0"/>
              <a:buChar char="•"/>
            </a:pPr>
            <a:endParaRPr lang="fr-FR" sz="900" dirty="0">
              <a:latin typeface="Montserrat" panose="00000500000000000000" pitchFamily="2" charset="0"/>
            </a:endParaRPr>
          </a:p>
          <a:p>
            <a:pPr>
              <a:buNone/>
            </a:pPr>
            <a:r>
              <a:rPr lang="fr-FR" sz="900" b="1" dirty="0">
                <a:latin typeface="Montserrat" panose="00000500000000000000" pitchFamily="2" charset="0"/>
              </a:rPr>
              <a:t>2. Limites et précautions</a:t>
            </a:r>
          </a:p>
          <a:p>
            <a:pPr>
              <a:buNone/>
            </a:pPr>
            <a:endParaRPr lang="fr-FR" sz="900" dirty="0">
              <a:latin typeface="Montserrat" panose="00000500000000000000" pitchFamily="2" charset="0"/>
            </a:endParaRPr>
          </a:p>
          <a:p>
            <a:pPr>
              <a:buFont typeface="Arial" panose="020B0604020202020204" pitchFamily="34" charset="0"/>
              <a:buChar char="•"/>
            </a:pPr>
            <a:r>
              <a:rPr lang="fr-FR" sz="900" b="1" dirty="0">
                <a:latin typeface="Montserrat" panose="00000500000000000000" pitchFamily="2" charset="0"/>
              </a:rPr>
              <a:t>Précaution : </a:t>
            </a:r>
            <a:r>
              <a:rPr lang="fr-FR" sz="900" dirty="0">
                <a:latin typeface="Montserrat" panose="00000500000000000000" pitchFamily="2" charset="0"/>
              </a:rPr>
              <a:t>L'algorithme repose uniquement sur le prix au m² et la localisation. D'autres facteurs (ex : qualité du bien, environnement commercial) pourraient affiner la classification.</a:t>
            </a:r>
          </a:p>
          <a:p>
            <a:pPr>
              <a:buFont typeface="Arial" panose="020B0604020202020204" pitchFamily="34" charset="0"/>
              <a:buChar char="•"/>
            </a:pPr>
            <a:endParaRPr lang="fr-FR" sz="900" dirty="0">
              <a:latin typeface="Montserrat" panose="00000500000000000000" pitchFamily="2" charset="0"/>
            </a:endParaRPr>
          </a:p>
          <a:p>
            <a:pPr>
              <a:buFont typeface="Arial" panose="020B0604020202020204" pitchFamily="34" charset="0"/>
              <a:buChar char="•"/>
            </a:pPr>
            <a:r>
              <a:rPr lang="fr-FR" sz="900" b="1" dirty="0">
                <a:latin typeface="Montserrat" panose="00000500000000000000" pitchFamily="2" charset="0"/>
              </a:rPr>
              <a:t>Hypothèses fortes</a:t>
            </a:r>
            <a:r>
              <a:rPr lang="fr-FR" sz="900" dirty="0">
                <a:latin typeface="Montserrat" panose="00000500000000000000" pitchFamily="2" charset="0"/>
              </a:rPr>
              <a:t> : L'algorithme suppose que le prix au m² est suffisant pour différencier les types de biens, mais des facteurs externes peuvent influencer les résultats.</a:t>
            </a:r>
          </a:p>
          <a:p>
            <a:pPr>
              <a:buFont typeface="Arial" panose="020B0604020202020204" pitchFamily="34" charset="0"/>
              <a:buChar char="•"/>
            </a:pPr>
            <a:endParaRPr lang="fr-FR" sz="900" dirty="0">
              <a:latin typeface="Montserrat" panose="00000500000000000000" pitchFamily="2" charset="0"/>
            </a:endParaRPr>
          </a:p>
          <a:p>
            <a:pPr>
              <a:buFont typeface="Arial" panose="020B0604020202020204" pitchFamily="34" charset="0"/>
              <a:buChar char="•"/>
            </a:pPr>
            <a:r>
              <a:rPr lang="fr-FR" sz="900" b="1" dirty="0">
                <a:latin typeface="Montserrat" panose="00000500000000000000" pitchFamily="2" charset="0"/>
              </a:rPr>
              <a:t>Interprétation</a:t>
            </a:r>
            <a:r>
              <a:rPr lang="fr-FR" sz="900" dirty="0">
                <a:latin typeface="Montserrat" panose="00000500000000000000" pitchFamily="2" charset="0"/>
              </a:rPr>
              <a:t> : Ces résultats doivent être validés avec des données supplémentaires ou en collaboration avec des experts du marché.</a:t>
            </a:r>
            <a:endParaRPr lang="fr-FR" sz="900" dirty="0"/>
          </a:p>
        </p:txBody>
      </p:sp>
      <p:pic>
        <p:nvPicPr>
          <p:cNvPr id="7170" name="Picture 2">
            <a:extLst>
              <a:ext uri="{FF2B5EF4-FFF2-40B4-BE49-F238E27FC236}">
                <a16:creationId xmlns:a16="http://schemas.microsoft.com/office/drawing/2014/main" id="{6AD5952B-8BB6-0DAB-5FE9-C8137FE46F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2591" y="1437850"/>
            <a:ext cx="4491409" cy="32081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2">
          <a:extLst>
            <a:ext uri="{FF2B5EF4-FFF2-40B4-BE49-F238E27FC236}">
              <a16:creationId xmlns:a16="http://schemas.microsoft.com/office/drawing/2014/main" id="{15965436-EC87-58C5-168C-410BC5FADA99}"/>
            </a:ext>
          </a:extLst>
        </p:cNvPr>
        <p:cNvGrpSpPr/>
        <p:nvPr/>
      </p:nvGrpSpPr>
      <p:grpSpPr>
        <a:xfrm>
          <a:off x="0" y="0"/>
          <a:ext cx="0" cy="0"/>
          <a:chOff x="0" y="0"/>
          <a:chExt cx="0" cy="0"/>
        </a:xfrm>
      </p:grpSpPr>
      <p:sp>
        <p:nvSpPr>
          <p:cNvPr id="133" name="Google Shape;133;p21">
            <a:extLst>
              <a:ext uri="{FF2B5EF4-FFF2-40B4-BE49-F238E27FC236}">
                <a16:creationId xmlns:a16="http://schemas.microsoft.com/office/drawing/2014/main" id="{23FF394A-7CC3-2513-F95B-92DDCB2A5EA8}"/>
              </a:ext>
            </a:extLst>
          </p:cNvPr>
          <p:cNvSpPr txBox="1">
            <a:spLocks noGrp="1"/>
          </p:cNvSpPr>
          <p:nvPr>
            <p:ph type="title"/>
          </p:nvPr>
        </p:nvSpPr>
        <p:spPr>
          <a:xfrm>
            <a:off x="671000" y="640650"/>
            <a:ext cx="7907312"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sz="3300" dirty="0">
                <a:latin typeface="Montserrat"/>
                <a:ea typeface="Montserrat"/>
                <a:cs typeface="Montserrat"/>
                <a:sym typeface="Montserrat"/>
              </a:rPr>
              <a:t>III. </a:t>
            </a:r>
            <a:r>
              <a:rPr lang="fr-FR" sz="3300" dirty="0">
                <a:latin typeface="Montserrat"/>
                <a:ea typeface="Montserrat"/>
                <a:cs typeface="Montserrat"/>
                <a:sym typeface="Montserrat"/>
              </a:rPr>
              <a:t>Conclusion et évolution du modèle</a:t>
            </a:r>
            <a:endParaRPr sz="3300" dirty="0">
              <a:latin typeface="Montserrat"/>
              <a:ea typeface="Montserrat"/>
              <a:cs typeface="Montserrat"/>
              <a:sym typeface="Montserrat"/>
            </a:endParaRPr>
          </a:p>
          <a:p>
            <a:pPr marL="0" lvl="0" indent="0" algn="l" rtl="0">
              <a:spcBef>
                <a:spcPts val="0"/>
              </a:spcBef>
              <a:spcAft>
                <a:spcPts val="0"/>
              </a:spcAft>
              <a:buNone/>
            </a:pPr>
            <a:endParaRPr sz="3600" dirty="0"/>
          </a:p>
          <a:p>
            <a:pPr marL="0" lvl="0" indent="0" algn="l" rtl="0">
              <a:spcBef>
                <a:spcPts val="0"/>
              </a:spcBef>
              <a:spcAft>
                <a:spcPts val="0"/>
              </a:spcAft>
              <a:buNone/>
            </a:pPr>
            <a:endParaRPr sz="3600" dirty="0"/>
          </a:p>
          <a:p>
            <a:pPr marL="0" lvl="0" indent="0" algn="l" rtl="0">
              <a:spcBef>
                <a:spcPts val="0"/>
              </a:spcBef>
              <a:spcAft>
                <a:spcPts val="0"/>
              </a:spcAft>
              <a:buNone/>
            </a:pPr>
            <a:endParaRPr dirty="0"/>
          </a:p>
        </p:txBody>
      </p:sp>
      <p:sp>
        <p:nvSpPr>
          <p:cNvPr id="134" name="Google Shape;134;p21">
            <a:extLst>
              <a:ext uri="{FF2B5EF4-FFF2-40B4-BE49-F238E27FC236}">
                <a16:creationId xmlns:a16="http://schemas.microsoft.com/office/drawing/2014/main" id="{038EBE60-C2BE-3573-3300-E37349E04170}"/>
              </a:ext>
            </a:extLst>
          </p:cNvPr>
          <p:cNvSpPr txBox="1">
            <a:spLocks noGrp="1"/>
          </p:cNvSpPr>
          <p:nvPr>
            <p:ph type="body" idx="1"/>
          </p:nvPr>
        </p:nvSpPr>
        <p:spPr>
          <a:xfrm>
            <a:off x="729450" y="1437850"/>
            <a:ext cx="7848862" cy="3208148"/>
          </a:xfrm>
          <a:prstGeom prst="rect">
            <a:avLst/>
          </a:prstGeom>
        </p:spPr>
        <p:txBody>
          <a:bodyPr spcFirstLastPara="1" wrap="square" lIns="91425" tIns="91425" rIns="91425" bIns="91425" anchor="t" anchorCtr="0">
            <a:normAutofit/>
          </a:bodyPr>
          <a:lstStyle/>
          <a:p>
            <a:pPr marL="182563" indent="-182563">
              <a:buNone/>
            </a:pPr>
            <a:r>
              <a:rPr lang="fr-FR" sz="1600" dirty="0">
                <a:latin typeface="Montserrat" panose="00000500000000000000" pitchFamily="2" charset="0"/>
              </a:rPr>
              <a:t>💡</a:t>
            </a:r>
            <a:r>
              <a:rPr lang="fr-FR" sz="1600" b="1" dirty="0">
                <a:latin typeface="Montserrat" panose="00000500000000000000" pitchFamily="2" charset="0"/>
              </a:rPr>
              <a:t>Conclusion finale</a:t>
            </a:r>
            <a:r>
              <a:rPr lang="fr-FR" sz="1600" dirty="0">
                <a:latin typeface="Montserrat" panose="00000500000000000000" pitchFamily="2" charset="0"/>
              </a:rPr>
              <a:t> : </a:t>
            </a:r>
          </a:p>
          <a:p>
            <a:pPr marL="182563" indent="0">
              <a:buNone/>
            </a:pPr>
            <a:r>
              <a:rPr lang="fr-FR" sz="1200" b="1" dirty="0">
                <a:latin typeface="Montserrat" panose="00000500000000000000" pitchFamily="2" charset="0"/>
              </a:rPr>
              <a:t>Ce modèle</a:t>
            </a:r>
            <a:r>
              <a:rPr lang="fr-FR" sz="1200" dirty="0">
                <a:latin typeface="Montserrat" panose="00000500000000000000" pitchFamily="2" charset="0"/>
              </a:rPr>
              <a:t> offre une base solide pour l’analyse du marché immobilier et </a:t>
            </a:r>
            <a:r>
              <a:rPr lang="fr-FR" sz="1200" b="1" dirty="0">
                <a:latin typeface="Montserrat" panose="00000500000000000000" pitchFamily="2" charset="0"/>
              </a:rPr>
              <a:t>permet d’optimiser</a:t>
            </a:r>
            <a:r>
              <a:rPr lang="fr-FR" sz="1200" dirty="0">
                <a:latin typeface="Montserrat" panose="00000500000000000000" pitchFamily="2" charset="0"/>
              </a:rPr>
              <a:t> la gestion d’un portefeuille immobilier. Il reste flexible pour intégrer de </a:t>
            </a:r>
            <a:r>
              <a:rPr lang="fr-FR" sz="1200" b="1" dirty="0">
                <a:latin typeface="Montserrat" panose="00000500000000000000" pitchFamily="2" charset="0"/>
              </a:rPr>
              <a:t>nouvelles données</a:t>
            </a:r>
            <a:r>
              <a:rPr lang="fr-FR" sz="1200" dirty="0">
                <a:latin typeface="Montserrat" panose="00000500000000000000" pitchFamily="2" charset="0"/>
              </a:rPr>
              <a:t> dans le futur.</a:t>
            </a:r>
          </a:p>
          <a:p>
            <a:pPr marL="182563" indent="0">
              <a:buNone/>
            </a:pPr>
            <a:endParaRPr lang="fr-FR" sz="1050" b="1" dirty="0">
              <a:latin typeface="Montserrat" panose="00000500000000000000" pitchFamily="2" charset="0"/>
            </a:endParaRPr>
          </a:p>
          <a:p>
            <a:pPr marL="182563" indent="-182563">
              <a:buNone/>
            </a:pPr>
            <a:r>
              <a:rPr lang="fr-FR" sz="1600" dirty="0">
                <a:latin typeface="Montserrat" panose="00000500000000000000" pitchFamily="2" charset="0"/>
              </a:rPr>
              <a:t>🚀 </a:t>
            </a:r>
            <a:r>
              <a:rPr lang="fr-FR" sz="1600" b="1" dirty="0">
                <a:latin typeface="Montserrat" panose="00000500000000000000" pitchFamily="2" charset="0"/>
              </a:rPr>
              <a:t>Prochaines étapes</a:t>
            </a:r>
            <a:r>
              <a:rPr lang="fr-FR" sz="1600" dirty="0">
                <a:latin typeface="Montserrat" panose="00000500000000000000" pitchFamily="2" charset="0"/>
              </a:rPr>
              <a:t> :</a:t>
            </a:r>
            <a:endParaRPr lang="fr-FR" sz="1600" b="1" dirty="0">
              <a:latin typeface="Montserrat" panose="00000500000000000000" pitchFamily="2" charset="0"/>
            </a:endParaRPr>
          </a:p>
          <a:p>
            <a:pPr marL="180975" indent="0">
              <a:buNone/>
            </a:pPr>
            <a:r>
              <a:rPr lang="fr-FR" sz="1200" b="1" dirty="0">
                <a:latin typeface="Montserrat" panose="00000500000000000000" pitchFamily="2" charset="0"/>
              </a:rPr>
              <a:t>Optimisation</a:t>
            </a:r>
            <a:r>
              <a:rPr lang="fr-FR" sz="1200" dirty="0">
                <a:latin typeface="Montserrat" panose="00000500000000000000" pitchFamily="2" charset="0"/>
              </a:rPr>
              <a:t> : </a:t>
            </a:r>
            <a:r>
              <a:rPr lang="fr-FR" sz="1200" b="1" dirty="0">
                <a:latin typeface="Montserrat" panose="00000500000000000000" pitchFamily="2" charset="0"/>
              </a:rPr>
              <a:t>Améliorer la précision</a:t>
            </a:r>
            <a:r>
              <a:rPr lang="fr-FR" sz="1200" dirty="0">
                <a:latin typeface="Montserrat" panose="00000500000000000000" pitchFamily="2" charset="0"/>
              </a:rPr>
              <a:t> du modèle en y ajoutant des données supplémentaires (par exemple : caractéristiques du bien, état du marché…).</a:t>
            </a:r>
          </a:p>
          <a:p>
            <a:pPr marL="180975" indent="0">
              <a:buNone/>
            </a:pPr>
            <a:r>
              <a:rPr lang="fr-FR" sz="1200" b="1" dirty="0">
                <a:latin typeface="Montserrat" panose="00000500000000000000" pitchFamily="2" charset="0"/>
              </a:rPr>
              <a:t>Automatisation</a:t>
            </a:r>
            <a:r>
              <a:rPr lang="fr-FR" sz="1200" dirty="0">
                <a:latin typeface="Montserrat" panose="00000500000000000000" pitchFamily="2" charset="0"/>
              </a:rPr>
              <a:t> : </a:t>
            </a:r>
            <a:r>
              <a:rPr lang="fr-FR" sz="1200" b="1" dirty="0">
                <a:latin typeface="Montserrat" panose="00000500000000000000" pitchFamily="2" charset="0"/>
              </a:rPr>
              <a:t>Mettre en place un système automatisé</a:t>
            </a:r>
            <a:r>
              <a:rPr lang="fr-FR" sz="1200" dirty="0">
                <a:latin typeface="Montserrat" panose="00000500000000000000" pitchFamily="2" charset="0"/>
              </a:rPr>
              <a:t> pour classifier en temps réel les nouveaux biens immobiliers dès leur arrivée dans la base de données.</a:t>
            </a:r>
            <a:endParaRPr lang="fr-FR" sz="900" dirty="0">
              <a:latin typeface="Montserrat" panose="00000500000000000000" pitchFamily="2" charset="0"/>
            </a:endParaRPr>
          </a:p>
        </p:txBody>
      </p:sp>
    </p:spTree>
    <p:extLst>
      <p:ext uri="{BB962C8B-B14F-4D97-AF65-F5344CB8AC3E}">
        <p14:creationId xmlns:p14="http://schemas.microsoft.com/office/powerpoint/2010/main" val="3476321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subTitle" idx="1"/>
          </p:nvPr>
        </p:nvSpPr>
        <p:spPr>
          <a:xfrm>
            <a:off x="623400" y="2612200"/>
            <a:ext cx="8520600" cy="1449600"/>
          </a:xfrm>
          <a:prstGeom prst="rect">
            <a:avLst/>
          </a:prstGeom>
        </p:spPr>
        <p:txBody>
          <a:bodyPr spcFirstLastPara="1" wrap="square" lIns="91425" tIns="91425" rIns="91425" bIns="91425" anchor="t" anchorCtr="0">
            <a:normAutofit fontScale="77500" lnSpcReduction="20000"/>
          </a:bodyPr>
          <a:lstStyle/>
          <a:p>
            <a:pPr marL="0" lvl="0" indent="0" algn="l" rtl="0">
              <a:lnSpc>
                <a:spcPct val="90000"/>
              </a:lnSpc>
              <a:spcBef>
                <a:spcPts val="1000"/>
              </a:spcBef>
              <a:spcAft>
                <a:spcPts val="0"/>
              </a:spcAft>
              <a:buClr>
                <a:schemeClr val="dk1"/>
              </a:buClr>
              <a:buSzPct val="50000"/>
              <a:buFont typeface="Arial"/>
              <a:buNone/>
            </a:pPr>
            <a:r>
              <a:rPr lang="fr-FR" sz="2200" i="1" dirty="0">
                <a:solidFill>
                  <a:schemeClr val="dk1"/>
                </a:solidFill>
                <a:latin typeface="Montserrat"/>
                <a:ea typeface="Montserrat"/>
                <a:cs typeface="Montserrat"/>
                <a:sym typeface="Montserrat"/>
              </a:rPr>
              <a:t>Sur les traces du marché parisien : prédire pour mieux décider</a:t>
            </a:r>
          </a:p>
          <a:p>
            <a:pPr marL="0" lvl="0" indent="0" algn="l" rtl="0">
              <a:lnSpc>
                <a:spcPct val="90000"/>
              </a:lnSpc>
              <a:spcBef>
                <a:spcPts val="1000"/>
              </a:spcBef>
              <a:spcAft>
                <a:spcPts val="0"/>
              </a:spcAft>
              <a:buClr>
                <a:schemeClr val="dk1"/>
              </a:buClr>
              <a:buSzPct val="50000"/>
              <a:buFont typeface="Arial"/>
              <a:buNone/>
            </a:pPr>
            <a:r>
              <a:rPr lang="fr-FR" sz="2200" i="1" dirty="0">
                <a:solidFill>
                  <a:schemeClr val="dk1"/>
                </a:solidFill>
                <a:latin typeface="Montserrat"/>
                <a:ea typeface="Montserrat"/>
                <a:cs typeface="Montserrat"/>
                <a:sym typeface="Montserrat"/>
              </a:rPr>
              <a:t>Antoine </a:t>
            </a:r>
          </a:p>
          <a:p>
            <a:pPr marL="0" lvl="0" indent="0" algn="l" rtl="0">
              <a:lnSpc>
                <a:spcPct val="90000"/>
              </a:lnSpc>
              <a:spcBef>
                <a:spcPts val="1000"/>
              </a:spcBef>
              <a:spcAft>
                <a:spcPts val="0"/>
              </a:spcAft>
              <a:buClr>
                <a:schemeClr val="dk1"/>
              </a:buClr>
              <a:buSzPct val="50000"/>
              <a:buFont typeface="Arial"/>
              <a:buNone/>
            </a:pPr>
            <a:r>
              <a:rPr lang="fr-FR" sz="2200" i="1" dirty="0">
                <a:solidFill>
                  <a:schemeClr val="dk1"/>
                </a:solidFill>
                <a:latin typeface="Montserrat"/>
                <a:ea typeface="Montserrat"/>
                <a:cs typeface="Montserrat"/>
                <a:sym typeface="Montserrat"/>
              </a:rPr>
              <a:t>Vatin</a:t>
            </a:r>
          </a:p>
          <a:p>
            <a:pPr marL="0" lvl="0" indent="0" algn="l" rtl="0">
              <a:lnSpc>
                <a:spcPct val="90000"/>
              </a:lnSpc>
              <a:spcBef>
                <a:spcPts val="1000"/>
              </a:spcBef>
              <a:spcAft>
                <a:spcPts val="0"/>
              </a:spcAft>
              <a:buClr>
                <a:schemeClr val="dk1"/>
              </a:buClr>
              <a:buSzPct val="50000"/>
              <a:buFont typeface="Arial"/>
              <a:buNone/>
            </a:pPr>
            <a:fld id="{626361C8-7318-4723-8EAB-FAFCD8AC8693}" type="datetime1">
              <a:rPr lang="fr-FR" sz="2200" i="1">
                <a:solidFill>
                  <a:schemeClr val="dk1"/>
                </a:solidFill>
                <a:latin typeface="Montserrat"/>
                <a:ea typeface="Montserrat"/>
                <a:cs typeface="Montserrat"/>
                <a:sym typeface="Montserrat"/>
              </a:rPr>
              <a:t>26/03/2025</a:t>
            </a:fld>
            <a:endParaRPr sz="2200" i="1" dirty="0">
              <a:solidFill>
                <a:schemeClr val="dk1"/>
              </a:solidFill>
              <a:latin typeface="Montserrat"/>
              <a:ea typeface="Montserrat"/>
              <a:cs typeface="Montserrat"/>
              <a:sym typeface="Montserrat"/>
            </a:endParaRPr>
          </a:p>
          <a:p>
            <a:pPr marL="0" lvl="0" indent="0" algn="l" rtl="0">
              <a:lnSpc>
                <a:spcPct val="90000"/>
              </a:lnSpc>
              <a:spcBef>
                <a:spcPts val="1000"/>
              </a:spcBef>
              <a:spcAft>
                <a:spcPts val="0"/>
              </a:spcAft>
              <a:buClr>
                <a:schemeClr val="dk1"/>
              </a:buClr>
              <a:buSzPct val="50000"/>
              <a:buFont typeface="Arial"/>
              <a:buNone/>
            </a:pPr>
            <a:endParaRPr sz="2200" i="1" dirty="0">
              <a:solidFill>
                <a:schemeClr val="dk1"/>
              </a:solidFill>
              <a:latin typeface="Montserrat"/>
              <a:ea typeface="Montserrat"/>
              <a:cs typeface="Montserrat"/>
              <a:sym typeface="Montserrat"/>
            </a:endParaRPr>
          </a:p>
          <a:p>
            <a:pPr marL="0" lvl="0" indent="0" algn="l" rtl="0">
              <a:spcBef>
                <a:spcPts val="0"/>
              </a:spcBef>
              <a:spcAft>
                <a:spcPts val="0"/>
              </a:spcAft>
              <a:buNone/>
            </a:pPr>
            <a:endParaRPr dirty="0"/>
          </a:p>
        </p:txBody>
      </p:sp>
      <p:pic>
        <p:nvPicPr>
          <p:cNvPr id="92" name="Google Shape;92;p14"/>
          <p:cNvPicPr preferRelativeResize="0"/>
          <p:nvPr/>
        </p:nvPicPr>
        <p:blipFill>
          <a:blip r:embed="rId3">
            <a:alphaModFix/>
          </a:blip>
          <a:stretch>
            <a:fillRect/>
          </a:stretch>
        </p:blipFill>
        <p:spPr>
          <a:xfrm>
            <a:off x="623400" y="89925"/>
            <a:ext cx="3669750" cy="1645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7650" y="605575"/>
            <a:ext cx="7688700" cy="535200"/>
          </a:xfrm>
          <a:prstGeom prst="rect">
            <a:avLst/>
          </a:prstGeom>
        </p:spPr>
        <p:txBody>
          <a:bodyPr spcFirstLastPara="1" wrap="square" lIns="91425" tIns="91425" rIns="91425" bIns="91425" anchor="t" anchorCtr="0">
            <a:noAutofit/>
          </a:bodyPr>
          <a:lstStyle/>
          <a:p>
            <a:pPr marL="457200" lvl="0" indent="-415290" algn="l" rtl="0">
              <a:spcBef>
                <a:spcPts val="0"/>
              </a:spcBef>
              <a:spcAft>
                <a:spcPts val="0"/>
              </a:spcAft>
              <a:buSzPts val="2940"/>
              <a:buFont typeface="Montserrat"/>
              <a:buAutoNum type="romanUcPeriod"/>
            </a:pPr>
            <a:r>
              <a:rPr lang="fr" sz="2940" dirty="0">
                <a:latin typeface="Montserrat"/>
                <a:ea typeface="Montserrat"/>
                <a:cs typeface="Montserrat"/>
                <a:sym typeface="Montserrat"/>
              </a:rPr>
              <a:t>Analyse du marché de l’immobilier</a:t>
            </a:r>
            <a:endParaRPr sz="2520" dirty="0"/>
          </a:p>
        </p:txBody>
      </p:sp>
      <p:sp>
        <p:nvSpPr>
          <p:cNvPr id="99" name="Google Shape;99;p15"/>
          <p:cNvSpPr txBox="1">
            <a:spLocks noGrp="1"/>
          </p:cNvSpPr>
          <p:nvPr>
            <p:ph type="body" idx="1"/>
          </p:nvPr>
        </p:nvSpPr>
        <p:spPr>
          <a:xfrm>
            <a:off x="727650" y="1438071"/>
            <a:ext cx="3389406" cy="2937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FR" i="1" dirty="0">
                <a:latin typeface="Montserrat"/>
                <a:ea typeface="Montserrat"/>
                <a:cs typeface="Montserrat"/>
                <a:sym typeface="Montserrat"/>
              </a:rPr>
              <a:t>On constate sur la moyenne des prix de vente à Paris que :</a:t>
            </a:r>
          </a:p>
          <a:p>
            <a:pPr marL="0" lvl="0" indent="0" algn="l" rtl="0">
              <a:spcBef>
                <a:spcPts val="0"/>
              </a:spcBef>
              <a:spcAft>
                <a:spcPts val="1200"/>
              </a:spcAft>
              <a:buNone/>
            </a:pPr>
            <a:r>
              <a:rPr lang="fr-FR" dirty="0">
                <a:latin typeface="Montserrat"/>
                <a:ea typeface="Montserrat"/>
                <a:cs typeface="Montserrat"/>
                <a:sym typeface="Montserrat"/>
              </a:rPr>
              <a:t>🟢</a:t>
            </a:r>
            <a:r>
              <a:rPr lang="fr-FR" i="1" dirty="0">
                <a:latin typeface="Montserrat"/>
                <a:ea typeface="Montserrat"/>
                <a:cs typeface="Montserrat"/>
                <a:sym typeface="Montserrat"/>
              </a:rPr>
              <a:t> 2017-2019 : Croissance rapide des prix (forte demande).</a:t>
            </a:r>
          </a:p>
          <a:p>
            <a:pPr marL="0" lvl="0" indent="0" algn="l" rtl="0">
              <a:spcBef>
                <a:spcPts val="0"/>
              </a:spcBef>
              <a:spcAft>
                <a:spcPts val="1200"/>
              </a:spcAft>
              <a:buNone/>
            </a:pPr>
            <a:r>
              <a:rPr lang="fr-FR" dirty="0">
                <a:latin typeface="Montserrat"/>
                <a:ea typeface="Montserrat"/>
                <a:cs typeface="Montserrat"/>
                <a:sym typeface="Montserrat"/>
              </a:rPr>
              <a:t>🟠</a:t>
            </a:r>
            <a:r>
              <a:rPr lang="fr-FR" i="1" dirty="0">
                <a:latin typeface="Montserrat"/>
                <a:ea typeface="Montserrat"/>
                <a:cs typeface="Montserrat"/>
                <a:sym typeface="Montserrat"/>
              </a:rPr>
              <a:t> 2020 : Stagnation après une forte hausse (effet COVID ?).</a:t>
            </a:r>
          </a:p>
          <a:p>
            <a:pPr marL="0" lvl="0" indent="0" algn="l" rtl="0">
              <a:spcBef>
                <a:spcPts val="0"/>
              </a:spcBef>
              <a:spcAft>
                <a:spcPts val="1200"/>
              </a:spcAft>
              <a:buNone/>
            </a:pPr>
            <a:r>
              <a:rPr lang="fr-FR" dirty="0">
                <a:latin typeface="Montserrat"/>
                <a:ea typeface="Montserrat"/>
                <a:cs typeface="Montserrat"/>
                <a:sym typeface="Montserrat"/>
              </a:rPr>
              <a:t>🔴</a:t>
            </a:r>
            <a:r>
              <a:rPr lang="fr-FR" i="1" dirty="0">
                <a:latin typeface="Montserrat"/>
                <a:ea typeface="Montserrat"/>
                <a:cs typeface="Montserrat"/>
                <a:sym typeface="Montserrat"/>
              </a:rPr>
              <a:t> 2021 : Légère baisse, début d’un possible ralentissement du marché des appartements.</a:t>
            </a:r>
          </a:p>
        </p:txBody>
      </p:sp>
      <p:pic>
        <p:nvPicPr>
          <p:cNvPr id="1026" name="Picture 2">
            <a:extLst>
              <a:ext uri="{FF2B5EF4-FFF2-40B4-BE49-F238E27FC236}">
                <a16:creationId xmlns:a16="http://schemas.microsoft.com/office/drawing/2014/main" id="{529FC567-370D-8A9A-831B-C41E0C5590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7056" y="1438071"/>
            <a:ext cx="4699680" cy="2937300"/>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6B2F8369-3EBD-9B63-9DA2-4F3CA08EB41F}"/>
              </a:ext>
            </a:extLst>
          </p:cNvPr>
          <p:cNvSpPr txBox="1"/>
          <p:nvPr/>
        </p:nvSpPr>
        <p:spPr>
          <a:xfrm>
            <a:off x="727650" y="4411057"/>
            <a:ext cx="8089086" cy="523220"/>
          </a:xfrm>
          <a:prstGeom prst="rect">
            <a:avLst/>
          </a:prstGeom>
          <a:noFill/>
        </p:spPr>
        <p:txBody>
          <a:bodyPr wrap="square" rtlCol="0">
            <a:spAutoFit/>
          </a:bodyPr>
          <a:lstStyle/>
          <a:p>
            <a:r>
              <a:rPr lang="fr-FR" dirty="0"/>
              <a:t>🔍 </a:t>
            </a:r>
            <a:r>
              <a:rPr lang="fr-FR" sz="1300" i="1" dirty="0">
                <a:solidFill>
                  <a:schemeClr val="accent1"/>
                </a:solidFill>
                <a:latin typeface="Montserrat"/>
                <a:sym typeface="Lato"/>
              </a:rPr>
              <a:t>Le marché résidentiel montre des signes de ralentissement, tandis que les locaux commerciaux conservent une tendance stable voire haussière.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255E54EE-0BE0-2D4B-A82D-C450B9AB3F77}"/>
            </a:ext>
          </a:extLst>
        </p:cNvPr>
        <p:cNvGrpSpPr/>
        <p:nvPr/>
      </p:nvGrpSpPr>
      <p:grpSpPr>
        <a:xfrm>
          <a:off x="0" y="0"/>
          <a:ext cx="0" cy="0"/>
          <a:chOff x="0" y="0"/>
          <a:chExt cx="0" cy="0"/>
        </a:xfrm>
      </p:grpSpPr>
      <p:sp>
        <p:nvSpPr>
          <p:cNvPr id="98" name="Google Shape;98;p15">
            <a:extLst>
              <a:ext uri="{FF2B5EF4-FFF2-40B4-BE49-F238E27FC236}">
                <a16:creationId xmlns:a16="http://schemas.microsoft.com/office/drawing/2014/main" id="{8D4721B3-3991-A940-35E5-6D2EBA312D40}"/>
              </a:ext>
            </a:extLst>
          </p:cNvPr>
          <p:cNvSpPr txBox="1">
            <a:spLocks noGrp="1"/>
          </p:cNvSpPr>
          <p:nvPr>
            <p:ph type="title"/>
          </p:nvPr>
        </p:nvSpPr>
        <p:spPr>
          <a:xfrm>
            <a:off x="727650" y="605575"/>
            <a:ext cx="7889408" cy="535200"/>
          </a:xfrm>
          <a:prstGeom prst="rect">
            <a:avLst/>
          </a:prstGeom>
        </p:spPr>
        <p:txBody>
          <a:bodyPr spcFirstLastPara="1" wrap="square" lIns="91425" tIns="91425" rIns="91425" bIns="91425" anchor="t" anchorCtr="0">
            <a:noAutofit/>
          </a:bodyPr>
          <a:lstStyle/>
          <a:p>
            <a:pPr marL="457200" lvl="0" indent="-415290" algn="l" rtl="0">
              <a:spcBef>
                <a:spcPts val="0"/>
              </a:spcBef>
              <a:spcAft>
                <a:spcPts val="0"/>
              </a:spcAft>
              <a:buSzPts val="2940"/>
              <a:buFont typeface="Montserrat"/>
              <a:buAutoNum type="romanUcPeriod"/>
            </a:pPr>
            <a:r>
              <a:rPr lang="fr-FR" sz="2940" dirty="0">
                <a:latin typeface="Montserrat" panose="00000500000000000000" pitchFamily="2" charset="0"/>
              </a:rPr>
              <a:t>Une géographie contrastée</a:t>
            </a:r>
            <a:endParaRPr sz="2940" dirty="0">
              <a:latin typeface="Montserrat" panose="00000500000000000000" pitchFamily="2" charset="0"/>
            </a:endParaRPr>
          </a:p>
        </p:txBody>
      </p:sp>
      <p:sp>
        <p:nvSpPr>
          <p:cNvPr id="99" name="Google Shape;99;p15">
            <a:extLst>
              <a:ext uri="{FF2B5EF4-FFF2-40B4-BE49-F238E27FC236}">
                <a16:creationId xmlns:a16="http://schemas.microsoft.com/office/drawing/2014/main" id="{8DB1EF53-5C46-571D-EBD0-63A8C1F67896}"/>
              </a:ext>
            </a:extLst>
          </p:cNvPr>
          <p:cNvSpPr txBox="1">
            <a:spLocks noGrp="1"/>
          </p:cNvSpPr>
          <p:nvPr>
            <p:ph type="body" idx="1"/>
          </p:nvPr>
        </p:nvSpPr>
        <p:spPr>
          <a:xfrm>
            <a:off x="727650" y="1438071"/>
            <a:ext cx="3389406" cy="29373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fr-FR" i="1" dirty="0">
                <a:latin typeface="Montserrat"/>
                <a:ea typeface="Montserrat"/>
                <a:cs typeface="Montserrat"/>
                <a:sym typeface="Montserrat"/>
              </a:rPr>
              <a:t>🔹 </a:t>
            </a:r>
            <a:r>
              <a:rPr lang="fr-FR" sz="1400" i="1" dirty="0">
                <a:latin typeface="Montserrat"/>
                <a:sym typeface="Montserrat"/>
              </a:rPr>
              <a:t>Les arrondissements centraux et de prestige (1er, 6e, 7e, 16e) affichent les prix les plus élevés, proches ou au-dessus de 13 000 €/m².</a:t>
            </a:r>
          </a:p>
          <a:p>
            <a:pPr marL="0" indent="0">
              <a:spcAft>
                <a:spcPts val="1200"/>
              </a:spcAft>
              <a:buNone/>
            </a:pPr>
            <a:r>
              <a:rPr lang="fr-FR" i="1" dirty="0">
                <a:latin typeface="Montserrat"/>
                <a:ea typeface="Montserrat"/>
                <a:cs typeface="Montserrat"/>
                <a:sym typeface="Montserrat"/>
              </a:rPr>
              <a:t>🔹 </a:t>
            </a:r>
            <a:r>
              <a:rPr lang="fr-FR" sz="1400" i="1" dirty="0">
                <a:latin typeface="Montserrat"/>
                <a:sym typeface="Montserrat"/>
              </a:rPr>
              <a:t>Les arrondissements de l’est parisien (18e à 20e) restent plus accessibles, avec des prix autour de 9 000 à 10 000 €/m², mais leur croissance entre 2017 et 2020 est notable.</a:t>
            </a:r>
          </a:p>
          <a:p>
            <a:pPr marL="0" lvl="0" indent="0" algn="l" rtl="0">
              <a:spcBef>
                <a:spcPts val="0"/>
              </a:spcBef>
              <a:spcAft>
                <a:spcPts val="1200"/>
              </a:spcAft>
              <a:buNone/>
            </a:pPr>
            <a:r>
              <a:rPr lang="fr-FR" i="1" dirty="0">
                <a:latin typeface="Montserrat"/>
                <a:ea typeface="Montserrat"/>
                <a:cs typeface="Montserrat"/>
                <a:sym typeface="Montserrat"/>
              </a:rPr>
              <a:t>🔹 </a:t>
            </a:r>
            <a:r>
              <a:rPr lang="fr-FR" sz="1400" i="1" dirty="0">
                <a:latin typeface="Montserrat"/>
                <a:sym typeface="Montserrat"/>
              </a:rPr>
              <a:t>En 2021, une légère baisse ou stagnation est observée dans plusieurs arrondissements, illustrant un début d’essoufflement du marché.</a:t>
            </a:r>
          </a:p>
        </p:txBody>
      </p:sp>
      <p:sp>
        <p:nvSpPr>
          <p:cNvPr id="2" name="ZoneTexte 1">
            <a:extLst>
              <a:ext uri="{FF2B5EF4-FFF2-40B4-BE49-F238E27FC236}">
                <a16:creationId xmlns:a16="http://schemas.microsoft.com/office/drawing/2014/main" id="{797A7862-1522-35D5-3A4F-1532A532725E}"/>
              </a:ext>
            </a:extLst>
          </p:cNvPr>
          <p:cNvSpPr txBox="1"/>
          <p:nvPr/>
        </p:nvSpPr>
        <p:spPr>
          <a:xfrm>
            <a:off x="727650" y="4524165"/>
            <a:ext cx="8089086" cy="523220"/>
          </a:xfrm>
          <a:prstGeom prst="rect">
            <a:avLst/>
          </a:prstGeom>
          <a:noFill/>
        </p:spPr>
        <p:txBody>
          <a:bodyPr wrap="square" rtlCol="0">
            <a:spAutoFit/>
          </a:bodyPr>
          <a:lstStyle/>
          <a:p>
            <a:r>
              <a:rPr lang="fr-FR" dirty="0"/>
              <a:t>🔍 </a:t>
            </a:r>
            <a:r>
              <a:rPr lang="fr-FR" sz="1300" i="1" dirty="0">
                <a:solidFill>
                  <a:schemeClr val="accent1"/>
                </a:solidFill>
                <a:latin typeface="Montserrat"/>
                <a:sym typeface="Lato"/>
              </a:rPr>
              <a:t>Ces contrastes géographiques sont essentiels pour orienter les choix de cession d’actifs, en tenant compte à la fois de la valeur actuelle et du potentiel de valorisation future.</a:t>
            </a:r>
          </a:p>
        </p:txBody>
      </p:sp>
      <p:pic>
        <p:nvPicPr>
          <p:cNvPr id="2050" name="Picture 2">
            <a:extLst>
              <a:ext uri="{FF2B5EF4-FFF2-40B4-BE49-F238E27FC236}">
                <a16:creationId xmlns:a16="http://schemas.microsoft.com/office/drawing/2014/main" id="{8C13A5D7-EB4D-D07F-1CF7-C1A1FB3287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7056" y="1078852"/>
            <a:ext cx="4977003" cy="342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860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AF63ACF9-9142-498F-CB45-11BDD51252A7}"/>
            </a:ext>
          </a:extLst>
        </p:cNvPr>
        <p:cNvGrpSpPr/>
        <p:nvPr/>
      </p:nvGrpSpPr>
      <p:grpSpPr>
        <a:xfrm>
          <a:off x="0" y="0"/>
          <a:ext cx="0" cy="0"/>
          <a:chOff x="0" y="0"/>
          <a:chExt cx="0" cy="0"/>
        </a:xfrm>
      </p:grpSpPr>
      <p:sp>
        <p:nvSpPr>
          <p:cNvPr id="98" name="Google Shape;98;p15">
            <a:extLst>
              <a:ext uri="{FF2B5EF4-FFF2-40B4-BE49-F238E27FC236}">
                <a16:creationId xmlns:a16="http://schemas.microsoft.com/office/drawing/2014/main" id="{CC8D652D-B376-7F91-FD30-A3E9E2E63622}"/>
              </a:ext>
            </a:extLst>
          </p:cNvPr>
          <p:cNvSpPr txBox="1">
            <a:spLocks noGrp="1"/>
          </p:cNvSpPr>
          <p:nvPr>
            <p:ph type="title"/>
          </p:nvPr>
        </p:nvSpPr>
        <p:spPr>
          <a:xfrm>
            <a:off x="727650" y="605575"/>
            <a:ext cx="7688700" cy="535200"/>
          </a:xfrm>
          <a:prstGeom prst="rect">
            <a:avLst/>
          </a:prstGeom>
        </p:spPr>
        <p:txBody>
          <a:bodyPr spcFirstLastPara="1" wrap="square" lIns="91425" tIns="91425" rIns="91425" bIns="91425" anchor="t" anchorCtr="0">
            <a:noAutofit/>
          </a:bodyPr>
          <a:lstStyle/>
          <a:p>
            <a:pPr marL="457200" lvl="0" indent="-415290" algn="l" rtl="0">
              <a:spcBef>
                <a:spcPts val="0"/>
              </a:spcBef>
              <a:spcAft>
                <a:spcPts val="0"/>
              </a:spcAft>
              <a:buSzPts val="2940"/>
              <a:buFont typeface="Montserrat"/>
              <a:buAutoNum type="romanUcPeriod"/>
            </a:pPr>
            <a:r>
              <a:rPr lang="fr-FR" sz="2940" dirty="0">
                <a:latin typeface="Montserrat"/>
                <a:ea typeface="Montserrat"/>
                <a:cs typeface="Montserrat"/>
                <a:sym typeface="Montserrat"/>
              </a:rPr>
              <a:t>Influence du type de bien :</a:t>
            </a:r>
            <a:endParaRPr lang="fr-FR" sz="2520" dirty="0"/>
          </a:p>
        </p:txBody>
      </p:sp>
      <p:sp>
        <p:nvSpPr>
          <p:cNvPr id="99" name="Google Shape;99;p15">
            <a:extLst>
              <a:ext uri="{FF2B5EF4-FFF2-40B4-BE49-F238E27FC236}">
                <a16:creationId xmlns:a16="http://schemas.microsoft.com/office/drawing/2014/main" id="{178DC9A6-9D0F-821B-DDB4-782B1E259809}"/>
              </a:ext>
            </a:extLst>
          </p:cNvPr>
          <p:cNvSpPr txBox="1">
            <a:spLocks noGrp="1"/>
          </p:cNvSpPr>
          <p:nvPr>
            <p:ph type="body" idx="1"/>
          </p:nvPr>
        </p:nvSpPr>
        <p:spPr>
          <a:xfrm>
            <a:off x="727650" y="1307266"/>
            <a:ext cx="4617012" cy="2937300"/>
          </a:xfrm>
          <a:prstGeom prst="rect">
            <a:avLst/>
          </a:prstGeom>
        </p:spPr>
        <p:txBody>
          <a:bodyPr spcFirstLastPara="1" wrap="square" lIns="91425" tIns="91425" rIns="91425" bIns="91425" anchor="t" anchorCtr="0">
            <a:normAutofit fontScale="40000" lnSpcReduction="20000"/>
          </a:bodyPr>
          <a:lstStyle/>
          <a:p>
            <a:pPr marL="0" lvl="0" indent="0" algn="just" rtl="0">
              <a:spcBef>
                <a:spcPts val="0"/>
              </a:spcBef>
              <a:spcAft>
                <a:spcPts val="1200"/>
              </a:spcAft>
              <a:buNone/>
            </a:pPr>
            <a:r>
              <a:rPr lang="fr-FR" sz="2500" b="1" dirty="0">
                <a:latin typeface="Montserrat" panose="00000500000000000000" pitchFamily="2" charset="0"/>
              </a:rPr>
              <a:t>Méthode utilisée : </a:t>
            </a:r>
          </a:p>
          <a:p>
            <a:pPr marL="0" lvl="0" indent="0" algn="just" rtl="0">
              <a:spcBef>
                <a:spcPts val="0"/>
              </a:spcBef>
              <a:buNone/>
            </a:pPr>
            <a:r>
              <a:rPr lang="fr-FR" sz="2300" b="1" dirty="0">
                <a:latin typeface="Montserrat" panose="00000500000000000000" pitchFamily="2" charset="0"/>
              </a:rPr>
              <a:t>Test ANOVA</a:t>
            </a:r>
            <a:r>
              <a:rPr lang="fr-FR" sz="2300" dirty="0">
                <a:latin typeface="Montserrat" panose="00000500000000000000" pitchFamily="2" charset="0"/>
              </a:rPr>
              <a:t> : </a:t>
            </a:r>
          </a:p>
          <a:p>
            <a:pPr marL="0" lvl="0" indent="0" algn="just" rtl="0">
              <a:lnSpc>
                <a:spcPct val="120000"/>
              </a:lnSpc>
              <a:spcBef>
                <a:spcPts val="0"/>
              </a:spcBef>
              <a:buNone/>
            </a:pPr>
            <a:r>
              <a:rPr lang="fr-FR" sz="2300" dirty="0">
                <a:latin typeface="Montserrat" panose="00000500000000000000" pitchFamily="2" charset="0"/>
              </a:rPr>
              <a:t>Ce test a permis de vérifier si les différences de prix entre les types de biens sont significatives.</a:t>
            </a:r>
          </a:p>
          <a:p>
            <a:pPr marL="0" lvl="0" indent="0" algn="just" rtl="0">
              <a:lnSpc>
                <a:spcPct val="120000"/>
              </a:lnSpc>
              <a:spcBef>
                <a:spcPts val="0"/>
              </a:spcBef>
              <a:spcAft>
                <a:spcPts val="600"/>
              </a:spcAft>
              <a:buNone/>
            </a:pPr>
            <a:r>
              <a:rPr lang="fr-FR" sz="2300" b="1" dirty="0">
                <a:latin typeface="Montserrat" panose="00000500000000000000" pitchFamily="2" charset="0"/>
              </a:rPr>
              <a:t>Résultat : </a:t>
            </a:r>
            <a:r>
              <a:rPr lang="fr-FR" sz="2300" dirty="0">
                <a:latin typeface="Montserrat" panose="00000500000000000000" pitchFamily="2" charset="0"/>
              </a:rPr>
              <a:t>La statistique </a:t>
            </a:r>
            <a:r>
              <a:rPr lang="fr-FR" sz="2300" b="1" dirty="0">
                <a:latin typeface="Montserrat" panose="00000500000000000000" pitchFamily="2" charset="0"/>
              </a:rPr>
              <a:t>F est de 1976.0079 </a:t>
            </a:r>
            <a:r>
              <a:rPr lang="fr-FR" sz="2300" dirty="0">
                <a:latin typeface="Montserrat" panose="00000500000000000000" pitchFamily="2" charset="0"/>
              </a:rPr>
              <a:t>et la valeur </a:t>
            </a:r>
            <a:r>
              <a:rPr lang="fr-FR" sz="2300" b="1" dirty="0">
                <a:latin typeface="Montserrat" panose="00000500000000000000" pitchFamily="2" charset="0"/>
              </a:rPr>
              <a:t>p de 0.0000</a:t>
            </a:r>
            <a:r>
              <a:rPr lang="fr-FR" sz="2300" dirty="0">
                <a:latin typeface="Montserrat" panose="00000500000000000000" pitchFamily="2" charset="0"/>
              </a:rPr>
              <a:t>. Ce qui montre que le type de bien impacte de manière significative le prix au m².</a:t>
            </a:r>
          </a:p>
          <a:p>
            <a:pPr marL="0" lvl="0" indent="0" algn="just" rtl="0">
              <a:spcBef>
                <a:spcPts val="0"/>
              </a:spcBef>
              <a:buNone/>
            </a:pPr>
            <a:r>
              <a:rPr lang="fr-FR" sz="2300" b="1" dirty="0">
                <a:latin typeface="Montserrat" panose="00000500000000000000" pitchFamily="2" charset="0"/>
              </a:rPr>
              <a:t>Test de </a:t>
            </a:r>
            <a:r>
              <a:rPr lang="fr-FR" sz="2300" b="1" dirty="0" err="1">
                <a:latin typeface="Montserrat" panose="00000500000000000000" pitchFamily="2" charset="0"/>
              </a:rPr>
              <a:t>Kruskal</a:t>
            </a:r>
            <a:r>
              <a:rPr lang="fr-FR" sz="2300" b="1" dirty="0">
                <a:latin typeface="Montserrat" panose="00000500000000000000" pitchFamily="2" charset="0"/>
              </a:rPr>
              <a:t>-Wallis</a:t>
            </a:r>
            <a:r>
              <a:rPr lang="fr-FR" sz="2300" dirty="0">
                <a:latin typeface="Montserrat" panose="00000500000000000000" pitchFamily="2" charset="0"/>
              </a:rPr>
              <a:t> : </a:t>
            </a:r>
          </a:p>
          <a:p>
            <a:pPr marL="0" lvl="0" indent="0" algn="just" rtl="0">
              <a:spcBef>
                <a:spcPts val="0"/>
              </a:spcBef>
              <a:buNone/>
            </a:pPr>
            <a:r>
              <a:rPr lang="fr-FR" sz="2300" dirty="0">
                <a:latin typeface="Montserrat" panose="00000500000000000000" pitchFamily="2" charset="0"/>
              </a:rPr>
              <a:t>Ce test est utilisé lorsque la normalité des données ne peut être supposée.</a:t>
            </a:r>
          </a:p>
          <a:p>
            <a:pPr marL="0" lvl="0" indent="0" algn="just" rtl="0">
              <a:spcBef>
                <a:spcPts val="0"/>
              </a:spcBef>
              <a:spcAft>
                <a:spcPts val="1200"/>
              </a:spcAft>
              <a:buNone/>
            </a:pPr>
            <a:r>
              <a:rPr lang="fr-FR" sz="2300" b="1" dirty="0">
                <a:latin typeface="Montserrat" panose="00000500000000000000" pitchFamily="2" charset="0"/>
              </a:rPr>
              <a:t>Résultat :</a:t>
            </a:r>
            <a:r>
              <a:rPr lang="fr-FR" sz="2300" dirty="0">
                <a:latin typeface="Montserrat" panose="00000500000000000000" pitchFamily="2" charset="0"/>
              </a:rPr>
              <a:t> La statistique </a:t>
            </a:r>
            <a:r>
              <a:rPr lang="fr-FR" sz="2300" b="1" dirty="0">
                <a:latin typeface="Montserrat" panose="00000500000000000000" pitchFamily="2" charset="0"/>
              </a:rPr>
              <a:t>H est de 1645.7349 </a:t>
            </a:r>
            <a:r>
              <a:rPr lang="fr-FR" sz="2300" dirty="0">
                <a:latin typeface="Montserrat" panose="00000500000000000000" pitchFamily="2" charset="0"/>
              </a:rPr>
              <a:t>et la valeur </a:t>
            </a:r>
            <a:r>
              <a:rPr lang="fr-FR" sz="2300" b="1" dirty="0">
                <a:latin typeface="Montserrat" panose="00000500000000000000" pitchFamily="2" charset="0"/>
              </a:rPr>
              <a:t>p de 0.0000</a:t>
            </a:r>
            <a:r>
              <a:rPr lang="fr-FR" sz="2300" dirty="0">
                <a:latin typeface="Montserrat" panose="00000500000000000000" pitchFamily="2" charset="0"/>
              </a:rPr>
              <a:t>, confirmant que les différences de prix entre les types de biens sont significatives</a:t>
            </a:r>
          </a:p>
          <a:p>
            <a:pPr marL="0" lvl="0" indent="0" algn="just" rtl="0">
              <a:spcBef>
                <a:spcPts val="0"/>
              </a:spcBef>
              <a:spcAft>
                <a:spcPts val="1200"/>
              </a:spcAft>
              <a:buNone/>
            </a:pPr>
            <a:r>
              <a:rPr lang="fr-FR" sz="2300" b="1" dirty="0">
                <a:latin typeface="Montserrat" panose="00000500000000000000" pitchFamily="2" charset="0"/>
              </a:rPr>
              <a:t>Interprétation :</a:t>
            </a:r>
            <a:endParaRPr lang="fr-FR" sz="2300" dirty="0">
              <a:latin typeface="Montserrat" panose="00000500000000000000" pitchFamily="2" charset="0"/>
            </a:endParaRPr>
          </a:p>
          <a:p>
            <a:pPr marL="0" lvl="0" indent="0" algn="just" rtl="0">
              <a:spcBef>
                <a:spcPts val="0"/>
              </a:spcBef>
              <a:buNone/>
            </a:pPr>
            <a:r>
              <a:rPr lang="fr-FR" sz="2300" b="1" dirty="0">
                <a:latin typeface="Montserrat" panose="00000500000000000000" pitchFamily="2" charset="0"/>
              </a:rPr>
              <a:t>Différences significatives : </a:t>
            </a:r>
            <a:r>
              <a:rPr lang="fr-FR" sz="2300" dirty="0">
                <a:latin typeface="Montserrat" panose="00000500000000000000" pitchFamily="2" charset="0"/>
              </a:rPr>
              <a:t>Les appartements ont un prix au m² significativement inférieur aux les locaux commerciaux. </a:t>
            </a:r>
          </a:p>
          <a:p>
            <a:pPr marL="0" lvl="0" indent="0" algn="just" rtl="0">
              <a:spcBef>
                <a:spcPts val="0"/>
              </a:spcBef>
              <a:buNone/>
            </a:pPr>
            <a:endParaRPr lang="fr-FR" sz="1400" dirty="0">
              <a:latin typeface="Montserrat" panose="00000500000000000000" pitchFamily="2" charset="0"/>
            </a:endParaRPr>
          </a:p>
        </p:txBody>
      </p:sp>
      <p:sp>
        <p:nvSpPr>
          <p:cNvPr id="2" name="ZoneTexte 1">
            <a:extLst>
              <a:ext uri="{FF2B5EF4-FFF2-40B4-BE49-F238E27FC236}">
                <a16:creationId xmlns:a16="http://schemas.microsoft.com/office/drawing/2014/main" id="{6F67BFA3-14A4-E97E-1268-8FBA120003EA}"/>
              </a:ext>
            </a:extLst>
          </p:cNvPr>
          <p:cNvSpPr txBox="1"/>
          <p:nvPr/>
        </p:nvSpPr>
        <p:spPr>
          <a:xfrm>
            <a:off x="727650" y="4411057"/>
            <a:ext cx="8089086" cy="523220"/>
          </a:xfrm>
          <a:prstGeom prst="rect">
            <a:avLst/>
          </a:prstGeom>
          <a:noFill/>
        </p:spPr>
        <p:txBody>
          <a:bodyPr wrap="square" rtlCol="0">
            <a:spAutoFit/>
          </a:bodyPr>
          <a:lstStyle/>
          <a:p>
            <a:r>
              <a:rPr lang="fr-FR" dirty="0"/>
              <a:t>🔍 </a:t>
            </a:r>
            <a:r>
              <a:rPr lang="fr-FR" sz="1300" i="1" dirty="0">
                <a:solidFill>
                  <a:schemeClr val="accent1"/>
                </a:solidFill>
                <a:latin typeface="Montserrat"/>
                <a:sym typeface="Lato"/>
              </a:rPr>
              <a:t>Le type de bien a un effet mesurable sur le prix, ce qui renforce la nécessité d’une approche prédictive segmentée.</a:t>
            </a:r>
          </a:p>
        </p:txBody>
      </p:sp>
      <p:pic>
        <p:nvPicPr>
          <p:cNvPr id="4100" name="Picture 4">
            <a:extLst>
              <a:ext uri="{FF2B5EF4-FFF2-40B4-BE49-F238E27FC236}">
                <a16:creationId xmlns:a16="http://schemas.microsoft.com/office/drawing/2014/main" id="{B8FFC4CC-D6B2-A2EB-3A43-AD25A168D2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4661" y="1230535"/>
            <a:ext cx="3727297" cy="3180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857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FEFF6D2C-6894-2B52-295B-0CF164723EE2}"/>
            </a:ext>
          </a:extLst>
        </p:cNvPr>
        <p:cNvGrpSpPr/>
        <p:nvPr/>
      </p:nvGrpSpPr>
      <p:grpSpPr>
        <a:xfrm>
          <a:off x="0" y="0"/>
          <a:ext cx="0" cy="0"/>
          <a:chOff x="0" y="0"/>
          <a:chExt cx="0" cy="0"/>
        </a:xfrm>
      </p:grpSpPr>
      <p:sp>
        <p:nvSpPr>
          <p:cNvPr id="98" name="Google Shape;98;p15">
            <a:extLst>
              <a:ext uri="{FF2B5EF4-FFF2-40B4-BE49-F238E27FC236}">
                <a16:creationId xmlns:a16="http://schemas.microsoft.com/office/drawing/2014/main" id="{C11BE0AA-35FB-C6DE-0222-EBB8C142E72C}"/>
              </a:ext>
            </a:extLst>
          </p:cNvPr>
          <p:cNvSpPr txBox="1">
            <a:spLocks noGrp="1"/>
          </p:cNvSpPr>
          <p:nvPr>
            <p:ph type="title"/>
          </p:nvPr>
        </p:nvSpPr>
        <p:spPr>
          <a:xfrm>
            <a:off x="727649" y="605575"/>
            <a:ext cx="8089085" cy="535200"/>
          </a:xfrm>
          <a:prstGeom prst="rect">
            <a:avLst/>
          </a:prstGeom>
        </p:spPr>
        <p:txBody>
          <a:bodyPr spcFirstLastPara="1" wrap="square" lIns="91425" tIns="91425" rIns="91425" bIns="91425" anchor="t" anchorCtr="0">
            <a:noAutofit/>
          </a:bodyPr>
          <a:lstStyle/>
          <a:p>
            <a:pPr marL="457200" lvl="0" indent="-415290" algn="l" rtl="0">
              <a:spcBef>
                <a:spcPts val="0"/>
              </a:spcBef>
              <a:spcAft>
                <a:spcPts val="0"/>
              </a:spcAft>
              <a:buSzPts val="2940"/>
              <a:buFont typeface="Montserrat"/>
              <a:buAutoNum type="romanUcPeriod"/>
            </a:pPr>
            <a:r>
              <a:rPr lang="fr-FR" sz="2940" dirty="0">
                <a:latin typeface="Montserrat" panose="00000500000000000000" pitchFamily="2" charset="0"/>
              </a:rPr>
              <a:t>Influence du temps sur les prix au m²</a:t>
            </a:r>
            <a:endParaRPr sz="2940" dirty="0">
              <a:latin typeface="Montserrat" panose="00000500000000000000" pitchFamily="2" charset="0"/>
            </a:endParaRPr>
          </a:p>
        </p:txBody>
      </p:sp>
      <p:sp>
        <p:nvSpPr>
          <p:cNvPr id="99" name="Google Shape;99;p15">
            <a:extLst>
              <a:ext uri="{FF2B5EF4-FFF2-40B4-BE49-F238E27FC236}">
                <a16:creationId xmlns:a16="http://schemas.microsoft.com/office/drawing/2014/main" id="{039F06D4-F2DA-51FF-F9DC-C58FF1638ECF}"/>
              </a:ext>
            </a:extLst>
          </p:cNvPr>
          <p:cNvSpPr txBox="1">
            <a:spLocks noGrp="1"/>
          </p:cNvSpPr>
          <p:nvPr>
            <p:ph type="body" idx="1"/>
          </p:nvPr>
        </p:nvSpPr>
        <p:spPr>
          <a:xfrm>
            <a:off x="727649" y="1438071"/>
            <a:ext cx="7935903" cy="2937300"/>
          </a:xfrm>
          <a:prstGeom prst="rect">
            <a:avLst/>
          </a:prstGeom>
        </p:spPr>
        <p:txBody>
          <a:bodyPr spcFirstLastPara="1" wrap="square" lIns="91425" tIns="91425" rIns="91425" bIns="91425" anchor="t" anchorCtr="0">
            <a:normAutofit fontScale="40000" lnSpcReduction="20000"/>
          </a:bodyPr>
          <a:lstStyle/>
          <a:p>
            <a:pPr marL="0" lvl="0" indent="0" algn="l" rtl="0">
              <a:spcBef>
                <a:spcPts val="0"/>
              </a:spcBef>
              <a:spcAft>
                <a:spcPts val="1200"/>
              </a:spcAft>
              <a:buNone/>
            </a:pPr>
            <a:r>
              <a:rPr lang="fr-FR" sz="3700" b="1" dirty="0">
                <a:latin typeface="Montserrat" panose="00000500000000000000" pitchFamily="2" charset="0"/>
              </a:rPr>
              <a:t>Méthode utilisée : le coefficient de corrélation de Pearson</a:t>
            </a:r>
          </a:p>
          <a:p>
            <a:pPr marL="0" lvl="0" indent="0" algn="l" rtl="0">
              <a:spcBef>
                <a:spcPts val="0"/>
              </a:spcBef>
              <a:spcAft>
                <a:spcPts val="1200"/>
              </a:spcAft>
              <a:buNone/>
            </a:pPr>
            <a:r>
              <a:rPr lang="fr-FR" sz="3000" dirty="0">
                <a:latin typeface="Montserrat" panose="00000500000000000000" pitchFamily="2" charset="0"/>
              </a:rPr>
              <a:t>Le </a:t>
            </a:r>
            <a:r>
              <a:rPr lang="fr-FR" sz="3000" b="1" dirty="0">
                <a:latin typeface="Montserrat" panose="00000500000000000000" pitchFamily="2" charset="0"/>
              </a:rPr>
              <a:t>coefficient de corrélation de Pearson</a:t>
            </a:r>
            <a:r>
              <a:rPr lang="fr-FR" sz="3000" dirty="0">
                <a:latin typeface="Montserrat" panose="00000500000000000000" pitchFamily="2" charset="0"/>
              </a:rPr>
              <a:t> mesure la force de la relation entre deux variables. Dans ce cas, il nous permet d'observer si l'évolution du prix au m² suit la même tendance que l'année.</a:t>
            </a:r>
          </a:p>
          <a:p>
            <a:pPr marL="0" lvl="0" indent="0" algn="l" rtl="0">
              <a:spcBef>
                <a:spcPts val="0"/>
              </a:spcBef>
              <a:spcAft>
                <a:spcPts val="1200"/>
              </a:spcAft>
              <a:buNone/>
            </a:pPr>
            <a:r>
              <a:rPr lang="fr-FR" sz="3000" b="1" dirty="0">
                <a:latin typeface="Montserrat" panose="00000500000000000000" pitchFamily="2" charset="0"/>
              </a:rPr>
              <a:t>Résultats</a:t>
            </a:r>
            <a:r>
              <a:rPr lang="fr-FR" sz="3000" dirty="0">
                <a:latin typeface="Montserrat" panose="00000500000000000000" pitchFamily="2" charset="0"/>
              </a:rPr>
              <a:t> : Le coefficient de </a:t>
            </a:r>
            <a:r>
              <a:rPr lang="fr-FR" sz="3000" b="1" dirty="0">
                <a:latin typeface="Montserrat" panose="00000500000000000000" pitchFamily="2" charset="0"/>
              </a:rPr>
              <a:t>Pearson est de 0.9038</a:t>
            </a:r>
            <a:r>
              <a:rPr lang="fr-FR" sz="3000" dirty="0">
                <a:latin typeface="Montserrat" panose="00000500000000000000" pitchFamily="2" charset="0"/>
              </a:rPr>
              <a:t>, ce qui indique une </a:t>
            </a:r>
            <a:r>
              <a:rPr lang="fr-FR" sz="3000" b="1" dirty="0">
                <a:latin typeface="Montserrat" panose="00000500000000000000" pitchFamily="2" charset="0"/>
              </a:rPr>
              <a:t>forte corrélation positive</a:t>
            </a:r>
            <a:r>
              <a:rPr lang="fr-FR" sz="3000" dirty="0">
                <a:latin typeface="Montserrat" panose="00000500000000000000" pitchFamily="2" charset="0"/>
              </a:rPr>
              <a:t> entre le </a:t>
            </a:r>
            <a:r>
              <a:rPr lang="fr-FR" sz="3000" b="1" dirty="0">
                <a:latin typeface="Montserrat" panose="00000500000000000000" pitchFamily="2" charset="0"/>
              </a:rPr>
              <a:t>prix au m²</a:t>
            </a:r>
            <a:r>
              <a:rPr lang="fr-FR" sz="3000" dirty="0">
                <a:latin typeface="Montserrat" panose="00000500000000000000" pitchFamily="2" charset="0"/>
              </a:rPr>
              <a:t> et l'année : plus l'année avance, plus le prix au m² augmente. Cette tendance est particulièrement forte dans le 6e arrondissement de Paris.</a:t>
            </a:r>
          </a:p>
          <a:p>
            <a:pPr marL="0" lvl="0" indent="0" algn="l" rtl="0">
              <a:spcBef>
                <a:spcPts val="0"/>
              </a:spcBef>
              <a:spcAft>
                <a:spcPts val="1200"/>
              </a:spcAft>
              <a:buNone/>
            </a:pPr>
            <a:r>
              <a:rPr lang="fr-FR" sz="3000" b="1" dirty="0">
                <a:latin typeface="Montserrat" panose="00000500000000000000" pitchFamily="2" charset="0"/>
              </a:rPr>
              <a:t>Interprétation</a:t>
            </a:r>
            <a:r>
              <a:rPr lang="fr-FR" sz="3000" dirty="0">
                <a:latin typeface="Montserrat" panose="00000500000000000000" pitchFamily="2" charset="0"/>
              </a:rPr>
              <a:t> :</a:t>
            </a:r>
          </a:p>
          <a:p>
            <a:pPr>
              <a:buFont typeface="Arial" panose="020B0604020202020204" pitchFamily="34" charset="0"/>
              <a:buChar char="•"/>
            </a:pPr>
            <a:r>
              <a:rPr lang="fr-FR" sz="3000" dirty="0">
                <a:latin typeface="Montserrat" panose="00000500000000000000" pitchFamily="2" charset="0"/>
              </a:rPr>
              <a:t>Une corrélation proche de </a:t>
            </a:r>
            <a:r>
              <a:rPr lang="fr-FR" sz="3000" b="1" dirty="0">
                <a:latin typeface="Montserrat" panose="00000500000000000000" pitchFamily="2" charset="0"/>
              </a:rPr>
              <a:t>1</a:t>
            </a:r>
            <a:r>
              <a:rPr lang="fr-FR" sz="3000" dirty="0">
                <a:latin typeface="Montserrat" panose="00000500000000000000" pitchFamily="2" charset="0"/>
              </a:rPr>
              <a:t> signifie que les deux variables évoluent dans le même sens de manière significative.</a:t>
            </a:r>
          </a:p>
          <a:p>
            <a:pPr>
              <a:buFont typeface="Arial" panose="020B0604020202020204" pitchFamily="34" charset="0"/>
              <a:buChar char="•"/>
            </a:pPr>
            <a:r>
              <a:rPr lang="fr-FR" sz="3000" dirty="0">
                <a:latin typeface="Montserrat" panose="00000500000000000000" pitchFamily="2" charset="0"/>
              </a:rPr>
              <a:t>En d'autres termes, la hausse des prix dans cet arrondissement suit une tendance régulière entre 2017 et 2020.</a:t>
            </a:r>
          </a:p>
          <a:p>
            <a:pPr marL="0" lvl="0" indent="0" algn="l" rtl="0">
              <a:spcBef>
                <a:spcPts val="0"/>
              </a:spcBef>
              <a:spcAft>
                <a:spcPts val="1200"/>
              </a:spcAft>
              <a:buNone/>
            </a:pPr>
            <a:endParaRPr lang="fr-FR" sz="3600" dirty="0"/>
          </a:p>
        </p:txBody>
      </p:sp>
      <p:sp>
        <p:nvSpPr>
          <p:cNvPr id="2" name="ZoneTexte 1">
            <a:extLst>
              <a:ext uri="{FF2B5EF4-FFF2-40B4-BE49-F238E27FC236}">
                <a16:creationId xmlns:a16="http://schemas.microsoft.com/office/drawing/2014/main" id="{96FF92C9-1940-7C81-4EC7-E3CDB33328E6}"/>
              </a:ext>
            </a:extLst>
          </p:cNvPr>
          <p:cNvSpPr txBox="1"/>
          <p:nvPr/>
        </p:nvSpPr>
        <p:spPr>
          <a:xfrm>
            <a:off x="727648" y="4537925"/>
            <a:ext cx="8089086" cy="492443"/>
          </a:xfrm>
          <a:prstGeom prst="rect">
            <a:avLst/>
          </a:prstGeom>
          <a:noFill/>
        </p:spPr>
        <p:txBody>
          <a:bodyPr wrap="square" rtlCol="0">
            <a:spAutoFit/>
          </a:bodyPr>
          <a:lstStyle/>
          <a:p>
            <a:r>
              <a:rPr lang="fr-FR" dirty="0">
                <a:latin typeface="Montserrat" panose="00000500000000000000" pitchFamily="2" charset="0"/>
              </a:rPr>
              <a:t>🔍</a:t>
            </a:r>
            <a:r>
              <a:rPr lang="fr-FR" sz="1200" dirty="0">
                <a:solidFill>
                  <a:schemeClr val="accent1"/>
                </a:solidFill>
                <a:latin typeface="Montserrat" panose="00000500000000000000" pitchFamily="2" charset="0"/>
                <a:ea typeface="Lato"/>
                <a:cs typeface="Lato"/>
                <a:sym typeface="Lato"/>
              </a:rPr>
              <a:t>Le temps a donc un impact direct et mesurable sur l'évolution des prix, ce qui confirme que cette tendance peut être utilisée pour prévoir l'évolution future des prix dans cet arrondissement.</a:t>
            </a:r>
          </a:p>
        </p:txBody>
      </p:sp>
    </p:spTree>
    <p:extLst>
      <p:ext uri="{BB962C8B-B14F-4D97-AF65-F5344CB8AC3E}">
        <p14:creationId xmlns:p14="http://schemas.microsoft.com/office/powerpoint/2010/main" val="3648650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7650" y="617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3333"/>
              <a:buFont typeface="Arial"/>
              <a:buNone/>
            </a:pPr>
            <a:r>
              <a:rPr lang="fr" sz="3300">
                <a:latin typeface="Montserrat"/>
                <a:ea typeface="Montserrat"/>
                <a:cs typeface="Montserrat"/>
                <a:sym typeface="Montserrat"/>
              </a:rPr>
              <a:t>II. Méthodologie suivie </a:t>
            </a:r>
            <a:endParaRPr sz="3300">
              <a:latin typeface="Montserrat"/>
              <a:ea typeface="Montserrat"/>
              <a:cs typeface="Montserrat"/>
              <a:sym typeface="Montserrat"/>
            </a:endParaRPr>
          </a:p>
          <a:p>
            <a:pPr marL="0" lvl="0" indent="0" algn="l" rtl="0">
              <a:spcBef>
                <a:spcPts val="0"/>
              </a:spcBef>
              <a:spcAft>
                <a:spcPts val="0"/>
              </a:spcAft>
              <a:buClr>
                <a:schemeClr val="dk1"/>
              </a:buClr>
              <a:buSzPct val="30555"/>
              <a:buFont typeface="Arial"/>
              <a:buNone/>
            </a:pPr>
            <a:endParaRPr sz="3600"/>
          </a:p>
          <a:p>
            <a:pPr marL="0" lvl="0" indent="0" algn="l" rtl="0">
              <a:spcBef>
                <a:spcPts val="0"/>
              </a:spcBef>
              <a:spcAft>
                <a:spcPts val="0"/>
              </a:spcAft>
              <a:buClr>
                <a:schemeClr val="dk1"/>
              </a:buClr>
              <a:buSzPct val="30555"/>
              <a:buFont typeface="Arial"/>
              <a:buNone/>
            </a:pPr>
            <a:endParaRPr sz="3600"/>
          </a:p>
          <a:p>
            <a:pPr marL="0" lvl="0" indent="0" algn="l" rtl="0">
              <a:spcBef>
                <a:spcPts val="0"/>
              </a:spcBef>
              <a:spcAft>
                <a:spcPts val="0"/>
              </a:spcAft>
              <a:buNone/>
            </a:pPr>
            <a:endParaRPr/>
          </a:p>
        </p:txBody>
      </p:sp>
      <p:sp>
        <p:nvSpPr>
          <p:cNvPr id="105" name="Google Shape;105;p16"/>
          <p:cNvSpPr txBox="1">
            <a:spLocks noGrp="1"/>
          </p:cNvSpPr>
          <p:nvPr>
            <p:ph type="body" idx="1"/>
          </p:nvPr>
        </p:nvSpPr>
        <p:spPr>
          <a:xfrm>
            <a:off x="729450" y="1437850"/>
            <a:ext cx="7688700" cy="2902200"/>
          </a:xfrm>
          <a:prstGeom prst="rect">
            <a:avLst/>
          </a:prstGeom>
        </p:spPr>
        <p:txBody>
          <a:bodyPr spcFirstLastPara="1" wrap="square" lIns="91425" tIns="91425" rIns="91425" bIns="91425" anchor="t" anchorCtr="0">
            <a:normAutofit fontScale="92500" lnSpcReduction="10000"/>
          </a:bodyPr>
          <a:lstStyle/>
          <a:p>
            <a:pPr marL="146050" indent="0">
              <a:buNone/>
            </a:pPr>
            <a:r>
              <a:rPr lang="fr-FR" dirty="0">
                <a:latin typeface="Montserrat" panose="00000500000000000000" pitchFamily="2" charset="0"/>
              </a:rPr>
              <a:t>🧩 </a:t>
            </a:r>
            <a:r>
              <a:rPr lang="fr-FR" b="1" dirty="0">
                <a:latin typeface="Montserrat" panose="00000500000000000000" pitchFamily="2" charset="0"/>
              </a:rPr>
              <a:t>Pourquoi une méthode prédictive ?</a:t>
            </a:r>
          </a:p>
          <a:p>
            <a:pPr marL="146050" indent="0">
              <a:buNone/>
            </a:pPr>
            <a:r>
              <a:rPr lang="fr-FR" dirty="0">
                <a:latin typeface="Montserrat" panose="00000500000000000000" pitchFamily="2" charset="0"/>
              </a:rPr>
              <a:t>Après avoir étudié l’évolution passée des prix, il nous a semblé essentiel </a:t>
            </a:r>
            <a:r>
              <a:rPr lang="fr-FR" b="1" dirty="0">
                <a:latin typeface="Montserrat" panose="00000500000000000000" pitchFamily="2" charset="0"/>
              </a:rPr>
              <a:t>d’anticiper leur trajectoire future</a:t>
            </a:r>
            <a:r>
              <a:rPr lang="fr-FR" dirty="0">
                <a:latin typeface="Montserrat" panose="00000500000000000000" pitchFamily="2" charset="0"/>
              </a:rPr>
              <a:t>, afin de guider les arbitrages à venir.</a:t>
            </a:r>
          </a:p>
          <a:p>
            <a:pPr marL="146050" indent="0">
              <a:buNone/>
            </a:pPr>
            <a:endParaRPr lang="fr-FR" dirty="0">
              <a:latin typeface="Montserrat" panose="00000500000000000000" pitchFamily="2" charset="0"/>
            </a:endParaRPr>
          </a:p>
          <a:p>
            <a:pPr marL="146050" indent="0">
              <a:buNone/>
            </a:pPr>
            <a:r>
              <a:rPr lang="fr-FR" dirty="0">
                <a:latin typeface="Montserrat" panose="00000500000000000000" pitchFamily="2" charset="0"/>
              </a:rPr>
              <a:t>📊 </a:t>
            </a:r>
            <a:r>
              <a:rPr lang="fr-FR" b="1" dirty="0">
                <a:latin typeface="Montserrat" panose="00000500000000000000" pitchFamily="2" charset="0"/>
              </a:rPr>
              <a:t>Méthode choisie : la régression linéaire</a:t>
            </a:r>
          </a:p>
          <a:p>
            <a:pPr marL="146050" indent="0">
              <a:buNone/>
            </a:pPr>
            <a:r>
              <a:rPr lang="fr-FR" dirty="0">
                <a:latin typeface="Montserrat" panose="00000500000000000000" pitchFamily="2" charset="0"/>
              </a:rPr>
              <a:t>Nous avons utilisé un modèle simple et lisible, qui permet de :</a:t>
            </a:r>
          </a:p>
          <a:p>
            <a:r>
              <a:rPr lang="fr-FR" b="1" dirty="0">
                <a:latin typeface="Montserrat" panose="00000500000000000000" pitchFamily="2" charset="0"/>
              </a:rPr>
              <a:t>Tracer une tendance </a:t>
            </a:r>
            <a:r>
              <a:rPr lang="fr-FR" dirty="0">
                <a:latin typeface="Montserrat" panose="00000500000000000000" pitchFamily="2" charset="0"/>
              </a:rPr>
              <a:t>à partir des données historiques</a:t>
            </a:r>
          </a:p>
          <a:p>
            <a:r>
              <a:rPr lang="fr-FR" dirty="0">
                <a:latin typeface="Montserrat" panose="00000500000000000000" pitchFamily="2" charset="0"/>
              </a:rPr>
              <a:t>Estimer l’évolution des prix </a:t>
            </a:r>
            <a:r>
              <a:rPr lang="fr-FR" b="1" dirty="0">
                <a:latin typeface="Montserrat" panose="00000500000000000000" pitchFamily="2" charset="0"/>
              </a:rPr>
              <a:t>année après année</a:t>
            </a:r>
          </a:p>
          <a:p>
            <a:r>
              <a:rPr lang="fr-FR" dirty="0">
                <a:latin typeface="Montserrat" panose="00000500000000000000" pitchFamily="2" charset="0"/>
              </a:rPr>
              <a:t>Fournir une base claire pour comparer les deux segments de portefeuille</a:t>
            </a:r>
          </a:p>
          <a:p>
            <a:pPr marL="146050" indent="0">
              <a:buNone/>
            </a:pPr>
            <a:endParaRPr lang="fr-FR" dirty="0">
              <a:latin typeface="Montserrat" panose="00000500000000000000" pitchFamily="2" charset="0"/>
            </a:endParaRPr>
          </a:p>
          <a:p>
            <a:pPr marL="146050" indent="0">
              <a:buNone/>
            </a:pPr>
            <a:r>
              <a:rPr lang="fr-FR" dirty="0">
                <a:latin typeface="Montserrat" panose="00000500000000000000" pitchFamily="2" charset="0"/>
              </a:rPr>
              <a:t>💡 </a:t>
            </a:r>
            <a:r>
              <a:rPr lang="fr-FR" b="1" dirty="0">
                <a:latin typeface="Montserrat" panose="00000500000000000000" pitchFamily="2" charset="0"/>
              </a:rPr>
              <a:t>Pourquoi ce choix ?</a:t>
            </a:r>
            <a:br>
              <a:rPr lang="fr-FR" dirty="0">
                <a:latin typeface="Montserrat" panose="00000500000000000000" pitchFamily="2" charset="0"/>
              </a:rPr>
            </a:br>
            <a:r>
              <a:rPr lang="fr-FR" dirty="0">
                <a:latin typeface="Montserrat" panose="00000500000000000000" pitchFamily="2" charset="0"/>
              </a:rPr>
              <a:t>✔️ Adaptée à notre volume de données</a:t>
            </a:r>
            <a:br>
              <a:rPr lang="fr-FR" dirty="0">
                <a:latin typeface="Montserrat" panose="00000500000000000000" pitchFamily="2" charset="0"/>
              </a:rPr>
            </a:br>
            <a:r>
              <a:rPr lang="fr-FR" dirty="0">
                <a:latin typeface="Montserrat" panose="00000500000000000000" pitchFamily="2" charset="0"/>
              </a:rPr>
              <a:t>✔️ Facile à expliquer</a:t>
            </a:r>
            <a:br>
              <a:rPr lang="fr-FR" dirty="0">
                <a:latin typeface="Montserrat" panose="00000500000000000000" pitchFamily="2" charset="0"/>
              </a:rPr>
            </a:br>
            <a:r>
              <a:rPr lang="fr-FR" dirty="0">
                <a:latin typeface="Montserrat" panose="00000500000000000000" pitchFamily="2" charset="0"/>
              </a:rPr>
              <a:t>✔️ Suffisamment robuste pour dégager des tendances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671000" y="640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sz="3300">
                <a:latin typeface="Montserrat"/>
                <a:ea typeface="Montserrat"/>
                <a:cs typeface="Montserrat"/>
                <a:sym typeface="Montserrat"/>
              </a:rPr>
              <a:t>III. Résultat des prédictions</a:t>
            </a:r>
            <a:endParaRPr sz="3300">
              <a:latin typeface="Montserrat"/>
              <a:ea typeface="Montserrat"/>
              <a:cs typeface="Montserrat"/>
              <a:sym typeface="Montserrat"/>
            </a:endParaRPr>
          </a:p>
          <a:p>
            <a:pPr marL="0" lvl="0" indent="0" algn="l" rtl="0">
              <a:spcBef>
                <a:spcPts val="0"/>
              </a:spcBef>
              <a:spcAft>
                <a:spcPts val="0"/>
              </a:spcAft>
              <a:buNone/>
            </a:pPr>
            <a:endParaRPr sz="3600"/>
          </a:p>
          <a:p>
            <a:pPr marL="0" lvl="0" indent="0" algn="l" rtl="0">
              <a:spcBef>
                <a:spcPts val="0"/>
              </a:spcBef>
              <a:spcAft>
                <a:spcPts val="0"/>
              </a:spcAft>
              <a:buNone/>
            </a:pPr>
            <a:endParaRPr sz="3600"/>
          </a:p>
          <a:p>
            <a:pPr marL="0" lvl="0" indent="0" algn="l" rtl="0">
              <a:spcBef>
                <a:spcPts val="0"/>
              </a:spcBef>
              <a:spcAft>
                <a:spcPts val="0"/>
              </a:spcAft>
              <a:buNone/>
            </a:pPr>
            <a:endParaRPr/>
          </a:p>
        </p:txBody>
      </p:sp>
      <p:sp>
        <p:nvSpPr>
          <p:cNvPr id="111" name="Google Shape;111;p17"/>
          <p:cNvSpPr txBox="1">
            <a:spLocks noGrp="1"/>
          </p:cNvSpPr>
          <p:nvPr>
            <p:ph type="body" idx="1"/>
          </p:nvPr>
        </p:nvSpPr>
        <p:spPr>
          <a:xfrm>
            <a:off x="729450" y="1437850"/>
            <a:ext cx="3137377" cy="2902200"/>
          </a:xfrm>
          <a:prstGeom prst="rect">
            <a:avLst/>
          </a:prstGeom>
        </p:spPr>
        <p:txBody>
          <a:bodyPr spcFirstLastPara="1" wrap="square" lIns="91425" tIns="91425" rIns="91425" bIns="91425" anchor="t" anchorCtr="0">
            <a:normAutofit/>
          </a:bodyPr>
          <a:lstStyle/>
          <a:p>
            <a:pPr marL="177800" indent="0">
              <a:buNone/>
            </a:pPr>
            <a:r>
              <a:rPr lang="fr-FR" sz="1200" i="1" dirty="0">
                <a:latin typeface="Montserrat"/>
              </a:rPr>
              <a:t>La régression linéaire, ici utilisée, prolonge la tendance globale observée depuis 2017.</a:t>
            </a:r>
            <a:br>
              <a:rPr lang="fr-FR" sz="1200" i="1" dirty="0">
                <a:latin typeface="Montserrat"/>
              </a:rPr>
            </a:br>
            <a:r>
              <a:rPr lang="fr-FR" sz="1200" i="1" dirty="0">
                <a:latin typeface="Montserrat"/>
              </a:rPr>
              <a:t>Cependant, les données récentes — notamment en 2021 — indiquent un </a:t>
            </a:r>
            <a:r>
              <a:rPr lang="fr-FR" sz="1200" b="1" i="1" dirty="0">
                <a:latin typeface="Montserrat"/>
              </a:rPr>
              <a:t>ralentissement</a:t>
            </a:r>
            <a:r>
              <a:rPr lang="fr-FR" sz="1200" i="1" dirty="0">
                <a:latin typeface="Montserrat"/>
              </a:rPr>
              <a:t> qui n’est pas capté par ce modèle simple (cf. Slide 3).</a:t>
            </a:r>
          </a:p>
          <a:p>
            <a:pPr marL="177800" indent="0">
              <a:buNone/>
            </a:pPr>
            <a:endParaRPr lang="fr-FR" sz="1200" i="1" dirty="0">
              <a:latin typeface="Montserrat"/>
            </a:endParaRPr>
          </a:p>
          <a:p>
            <a:pPr marL="146050" indent="0">
              <a:buNone/>
            </a:pPr>
            <a:r>
              <a:rPr lang="fr-FR" sz="1200" i="1" dirty="0">
                <a:latin typeface="Montserrat"/>
              </a:rPr>
              <a:t>C’est pourquoi ces projections doivent être interprétées avec prudence, en complément d’une</a:t>
            </a:r>
            <a:r>
              <a:rPr lang="fr-FR" sz="1200" b="1" i="1" dirty="0">
                <a:latin typeface="Montserrat"/>
              </a:rPr>
              <a:t> lecture conjoncturelle du marché.</a:t>
            </a:r>
            <a:endParaRPr lang="fr-FR" sz="1200" i="1" dirty="0">
              <a:latin typeface="Montserrat"/>
            </a:endParaRPr>
          </a:p>
        </p:txBody>
      </p:sp>
      <p:pic>
        <p:nvPicPr>
          <p:cNvPr id="3074" name="Picture 2">
            <a:extLst>
              <a:ext uri="{FF2B5EF4-FFF2-40B4-BE49-F238E27FC236}">
                <a16:creationId xmlns:a16="http://schemas.microsoft.com/office/drawing/2014/main" id="{14BB2F7B-93D6-75A5-ADCB-D97764DCA9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7818" y="1339120"/>
            <a:ext cx="4864768" cy="2902200"/>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1F7BAD40-53F9-0226-A27B-1DC6F524AE02}"/>
              </a:ext>
            </a:extLst>
          </p:cNvPr>
          <p:cNvSpPr txBox="1"/>
          <p:nvPr/>
        </p:nvSpPr>
        <p:spPr>
          <a:xfrm>
            <a:off x="875654" y="4548753"/>
            <a:ext cx="7127272" cy="523220"/>
          </a:xfrm>
          <a:prstGeom prst="rect">
            <a:avLst/>
          </a:prstGeom>
          <a:noFill/>
        </p:spPr>
        <p:txBody>
          <a:bodyPr wrap="none" rtlCol="0">
            <a:spAutoFit/>
          </a:bodyPr>
          <a:lstStyle/>
          <a:p>
            <a:r>
              <a:rPr lang="fr-FR" sz="1200" dirty="0"/>
              <a:t>🔍 </a:t>
            </a:r>
            <a:r>
              <a:rPr lang="fr-FR" sz="1300" i="1" dirty="0">
                <a:solidFill>
                  <a:schemeClr val="accent1"/>
                </a:solidFill>
                <a:latin typeface="Montserrat"/>
              </a:rPr>
              <a:t>Les données ne tranchent pas à notre place, mais elles éclairent les décisions.</a:t>
            </a:r>
            <a:endParaRPr lang="fr-FR" i="1" dirty="0">
              <a:latin typeface="Montserrat"/>
              <a:ea typeface="Montserrat"/>
              <a:cs typeface="Montserrat"/>
              <a:sym typeface="Montserrat"/>
            </a:endParaRPr>
          </a:p>
          <a:p>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4153121-6A48-1794-6A78-01F8608328AE}"/>
            </a:ext>
          </a:extLst>
        </p:cNvPr>
        <p:cNvGrpSpPr/>
        <p:nvPr/>
      </p:nvGrpSpPr>
      <p:grpSpPr>
        <a:xfrm>
          <a:off x="0" y="0"/>
          <a:ext cx="0" cy="0"/>
          <a:chOff x="0" y="0"/>
          <a:chExt cx="0" cy="0"/>
        </a:xfrm>
      </p:grpSpPr>
      <p:sp>
        <p:nvSpPr>
          <p:cNvPr id="110" name="Google Shape;110;p17">
            <a:extLst>
              <a:ext uri="{FF2B5EF4-FFF2-40B4-BE49-F238E27FC236}">
                <a16:creationId xmlns:a16="http://schemas.microsoft.com/office/drawing/2014/main" id="{D4ED5961-7B71-BEF5-5BDA-9FB7A665CF0C}"/>
              </a:ext>
            </a:extLst>
          </p:cNvPr>
          <p:cNvSpPr txBox="1">
            <a:spLocks noGrp="1"/>
          </p:cNvSpPr>
          <p:nvPr>
            <p:ph type="title"/>
          </p:nvPr>
        </p:nvSpPr>
        <p:spPr>
          <a:xfrm>
            <a:off x="671000" y="640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sz="3300">
                <a:latin typeface="Montserrat"/>
                <a:ea typeface="Montserrat"/>
                <a:cs typeface="Montserrat"/>
                <a:sym typeface="Montserrat"/>
              </a:rPr>
              <a:t>III. Résultat des prédictions</a:t>
            </a:r>
            <a:endParaRPr sz="3300">
              <a:latin typeface="Montserrat"/>
              <a:ea typeface="Montserrat"/>
              <a:cs typeface="Montserrat"/>
              <a:sym typeface="Montserrat"/>
            </a:endParaRPr>
          </a:p>
          <a:p>
            <a:pPr marL="0" lvl="0" indent="0" algn="l" rtl="0">
              <a:spcBef>
                <a:spcPts val="0"/>
              </a:spcBef>
              <a:spcAft>
                <a:spcPts val="0"/>
              </a:spcAft>
              <a:buNone/>
            </a:pPr>
            <a:endParaRPr sz="3600"/>
          </a:p>
          <a:p>
            <a:pPr marL="0" lvl="0" indent="0" algn="l" rtl="0">
              <a:spcBef>
                <a:spcPts val="0"/>
              </a:spcBef>
              <a:spcAft>
                <a:spcPts val="0"/>
              </a:spcAft>
              <a:buNone/>
            </a:pPr>
            <a:endParaRPr sz="3600"/>
          </a:p>
          <a:p>
            <a:pPr marL="0" lvl="0" indent="0" algn="l" rtl="0">
              <a:spcBef>
                <a:spcPts val="0"/>
              </a:spcBef>
              <a:spcAft>
                <a:spcPts val="0"/>
              </a:spcAft>
              <a:buNone/>
            </a:pPr>
            <a:endParaRPr/>
          </a:p>
        </p:txBody>
      </p:sp>
      <p:sp>
        <p:nvSpPr>
          <p:cNvPr id="5" name="Espace réservé du texte 4">
            <a:extLst>
              <a:ext uri="{FF2B5EF4-FFF2-40B4-BE49-F238E27FC236}">
                <a16:creationId xmlns:a16="http://schemas.microsoft.com/office/drawing/2014/main" id="{BD23CD5D-BD2F-23A5-A061-A79326E349FD}"/>
              </a:ext>
            </a:extLst>
          </p:cNvPr>
          <p:cNvSpPr>
            <a:spLocks noGrp="1" noChangeArrowheads="1"/>
          </p:cNvSpPr>
          <p:nvPr>
            <p:ph type="body" idx="1"/>
          </p:nvPr>
        </p:nvSpPr>
        <p:spPr bwMode="auto">
          <a:xfrm>
            <a:off x="728664" y="1658144"/>
            <a:ext cx="4595004"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effectLst/>
                <a:latin typeface="Montserrat" panose="00000500000000000000" pitchFamily="2" charset="0"/>
              </a:rPr>
              <a:t>📌 </a:t>
            </a:r>
            <a:r>
              <a:rPr kumimoji="0" lang="fr-FR" altLang="fr-FR" sz="1400" b="1" i="0" u="none" strike="noStrike" cap="none" normalizeH="0" baseline="0" dirty="0">
                <a:ln>
                  <a:noFill/>
                </a:ln>
                <a:effectLst/>
                <a:latin typeface="Montserrat" panose="00000500000000000000" pitchFamily="2" charset="0"/>
              </a:rPr>
              <a:t>Deux segments analysés</a:t>
            </a:r>
            <a:r>
              <a:rPr kumimoji="0" lang="fr-FR" altLang="fr-FR" sz="1400" b="0" i="0" u="none" strike="noStrike" cap="none" normalizeH="0" baseline="0" dirty="0">
                <a:ln>
                  <a:noFill/>
                </a:ln>
                <a:effectLst/>
                <a:latin typeface="Montserrat" panose="000005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400" b="0" i="0" u="none" strike="noStrike" cap="none" normalizeH="0" baseline="0" dirty="0">
                <a:ln>
                  <a:noFill/>
                </a:ln>
                <a:effectLst/>
                <a:latin typeface="Montserrat" panose="00000500000000000000" pitchFamily="2" charset="0"/>
              </a:rPr>
              <a:t>🏠 </a:t>
            </a:r>
            <a:r>
              <a:rPr kumimoji="0" lang="fr-FR" altLang="fr-FR" sz="1400" b="1" i="0" u="none" strike="noStrike" cap="none" normalizeH="0" baseline="0" dirty="0">
                <a:ln>
                  <a:noFill/>
                </a:ln>
                <a:effectLst/>
                <a:latin typeface="Montserrat" panose="00000500000000000000" pitchFamily="2" charset="0"/>
              </a:rPr>
              <a:t>Particuliers</a:t>
            </a:r>
            <a:endParaRPr kumimoji="0" lang="fr-FR" altLang="fr-FR" sz="1400" b="0" i="0" u="none" strike="noStrike" cap="none" normalizeH="0" baseline="0" dirty="0">
              <a:ln>
                <a:noFill/>
              </a:ln>
              <a:effectLst/>
              <a:latin typeface="Montserrat"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effectLst/>
                <a:latin typeface="Montserrat" panose="00000500000000000000" pitchFamily="2" charset="0"/>
              </a:rPr>
              <a:t>Estimation globale : </a:t>
            </a:r>
            <a:r>
              <a:rPr kumimoji="0" lang="fr-FR" altLang="fr-FR" sz="1400" b="1" i="0" u="none" strike="noStrike" cap="none" normalizeH="0" baseline="0" dirty="0">
                <a:ln>
                  <a:noFill/>
                </a:ln>
                <a:effectLst/>
                <a:latin typeface="Montserrat" panose="00000500000000000000" pitchFamily="2" charset="0"/>
              </a:rPr>
              <a:t>80,07 M€</a:t>
            </a:r>
            <a:endParaRPr kumimoji="0" lang="fr-FR" altLang="fr-FR" sz="1400" b="0" i="0" u="none" strike="noStrike" cap="none" normalizeH="0" baseline="0" dirty="0">
              <a:ln>
                <a:noFill/>
              </a:ln>
              <a:effectLst/>
              <a:latin typeface="Montserrat"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400" b="0" i="0" u="none" strike="noStrike" cap="none" normalizeH="0" baseline="0" dirty="0">
                <a:ln>
                  <a:noFill/>
                </a:ln>
                <a:effectLst/>
                <a:latin typeface="Montserrat" panose="00000500000000000000" pitchFamily="2" charset="0"/>
              </a:rPr>
              <a:t>🏢 </a:t>
            </a:r>
            <a:r>
              <a:rPr kumimoji="0" lang="fr-FR" altLang="fr-FR" sz="1400" b="1" i="0" u="none" strike="noStrike" cap="none" normalizeH="0" baseline="0" dirty="0" err="1">
                <a:ln>
                  <a:noFill/>
                </a:ln>
                <a:effectLst/>
                <a:latin typeface="Montserrat" panose="00000500000000000000" pitchFamily="2" charset="0"/>
              </a:rPr>
              <a:t>Corporate</a:t>
            </a:r>
            <a:r>
              <a:rPr kumimoji="0" lang="fr-FR" altLang="fr-FR" sz="1400" b="1" i="0" u="none" strike="noStrike" cap="none" normalizeH="0" baseline="0" dirty="0">
                <a:ln>
                  <a:noFill/>
                </a:ln>
                <a:effectLst/>
                <a:latin typeface="Montserrat" panose="00000500000000000000" pitchFamily="2" charset="0"/>
              </a:rPr>
              <a:t> (locaux commerciaux)</a:t>
            </a:r>
            <a:endParaRPr kumimoji="0" lang="fr-FR" altLang="fr-FR" sz="1400" b="0" i="0" u="none" strike="noStrike" cap="none" normalizeH="0" baseline="0" dirty="0">
              <a:ln>
                <a:noFill/>
              </a:ln>
              <a:effectLst/>
              <a:latin typeface="Montserrat"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effectLst/>
                <a:latin typeface="Montserrat" panose="00000500000000000000" pitchFamily="2" charset="0"/>
              </a:rPr>
              <a:t>Estimation globale : </a:t>
            </a:r>
            <a:r>
              <a:rPr kumimoji="0" lang="fr-FR" altLang="fr-FR" sz="1400" b="1" i="0" u="none" strike="noStrike" cap="none" normalizeH="0" baseline="0" dirty="0">
                <a:ln>
                  <a:noFill/>
                </a:ln>
                <a:effectLst/>
                <a:latin typeface="Montserrat" panose="00000500000000000000" pitchFamily="2" charset="0"/>
              </a:rPr>
              <a:t>97,25 M€</a:t>
            </a:r>
            <a:endParaRPr kumimoji="0" lang="fr-FR" altLang="fr-FR" sz="1400" b="0" i="0" u="none" strike="noStrike" cap="none" normalizeH="0" baseline="0" dirty="0">
              <a:ln>
                <a:noFill/>
              </a:ln>
              <a:effectLst/>
              <a:latin typeface="Montserrat"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effectLst/>
              <a:latin typeface="Montserrat"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fr-FR" sz="1400" b="1" dirty="0">
                <a:latin typeface="Montserrat" panose="00000500000000000000" pitchFamily="2" charset="0"/>
              </a:rPr>
              <a:t>📊 Poids relatif dans le portefeuille :</a:t>
            </a:r>
          </a:p>
          <a:p>
            <a:pPr marL="0" marR="0" lvl="0" indent="0" algn="l" defTabSz="914400" rtl="0" eaLnBrk="0" fontAlgn="base" latinLnBrk="0" hangingPunct="0">
              <a:lnSpc>
                <a:spcPct val="100000"/>
              </a:lnSpc>
              <a:spcBef>
                <a:spcPct val="0"/>
              </a:spcBef>
              <a:spcAft>
                <a:spcPct val="0"/>
              </a:spcAft>
              <a:buClrTx/>
              <a:buSzTx/>
              <a:buFontTx/>
              <a:buNone/>
              <a:tabLst/>
            </a:pPr>
            <a:r>
              <a:rPr lang="fr-FR" sz="1400" dirty="0">
                <a:latin typeface="Montserrat" panose="00000500000000000000" pitchFamily="2" charset="0"/>
              </a:rPr>
              <a:t>Environ </a:t>
            </a:r>
            <a:r>
              <a:rPr lang="fr-FR" sz="1400" b="1" dirty="0">
                <a:latin typeface="Montserrat" panose="00000500000000000000" pitchFamily="2" charset="0"/>
              </a:rPr>
              <a:t>58% de la valeur totale</a:t>
            </a:r>
            <a:r>
              <a:rPr lang="fr-FR" sz="1400" dirty="0">
                <a:latin typeface="Montserrat" panose="00000500000000000000" pitchFamily="2" charset="0"/>
              </a:rPr>
              <a:t> est portée par le </a:t>
            </a:r>
            <a:r>
              <a:rPr lang="fr-FR" sz="1400" b="1" dirty="0" err="1">
                <a:latin typeface="Montserrat" panose="00000500000000000000" pitchFamily="2" charset="0"/>
              </a:rPr>
              <a:t>Corporate</a:t>
            </a:r>
            <a:r>
              <a:rPr lang="fr-FR" sz="1400" b="1" dirty="0">
                <a:latin typeface="Montserrat" panose="00000500000000000000" pitchFamily="2" charset="0"/>
              </a:rPr>
              <a:t>.</a:t>
            </a:r>
            <a:br>
              <a:rPr lang="fr-FR" sz="1400" dirty="0">
                <a:latin typeface="Montserrat" panose="00000500000000000000" pitchFamily="2" charset="0"/>
              </a:rPr>
            </a:br>
            <a:r>
              <a:rPr lang="fr-FR" sz="1400" dirty="0">
                <a:latin typeface="Montserrat" panose="00000500000000000000" pitchFamily="2" charset="0"/>
              </a:rPr>
              <a:t>Ce déséquilibre peut orienter les choix de cession ou d'arbitrage.</a:t>
            </a:r>
            <a:endParaRPr kumimoji="0" lang="fr-FR" altLang="fr-FR" sz="1400" b="0" i="0" u="none" strike="noStrike" cap="none" normalizeH="0" baseline="0" dirty="0">
              <a:ln>
                <a:noFill/>
              </a:ln>
              <a:effectLst/>
              <a:latin typeface="Montserrat" panose="00000500000000000000" pitchFamily="2" charset="0"/>
            </a:endParaRPr>
          </a:p>
        </p:txBody>
      </p:sp>
      <p:pic>
        <p:nvPicPr>
          <p:cNvPr id="1026" name="Picture 2">
            <a:extLst>
              <a:ext uri="{FF2B5EF4-FFF2-40B4-BE49-F238E27FC236}">
                <a16:creationId xmlns:a16="http://schemas.microsoft.com/office/drawing/2014/main" id="{8C8A12FA-2C94-1C09-CD96-7619FACC6B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3452" y="1188191"/>
            <a:ext cx="3198727" cy="2932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091155"/>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TotalTime>
  <Words>1827</Words>
  <Application>Microsoft Office PowerPoint</Application>
  <PresentationFormat>Affichage à l'écran (16:9)</PresentationFormat>
  <Paragraphs>147</Paragraphs>
  <Slides>16</Slides>
  <Notes>16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vt:i4>
      </vt:variant>
    </vt:vector>
  </HeadingPairs>
  <TitlesOfParts>
    <vt:vector size="21" baseType="lpstr">
      <vt:lpstr>Montserrat</vt:lpstr>
      <vt:lpstr>Raleway</vt:lpstr>
      <vt:lpstr>Arial</vt:lpstr>
      <vt:lpstr>Lato</vt:lpstr>
      <vt:lpstr>Streamline</vt:lpstr>
      <vt:lpstr>Les Plus Beaux Logis de Paris Partie 1</vt:lpstr>
      <vt:lpstr>Présentation PowerPoint</vt:lpstr>
      <vt:lpstr>Analyse du marché de l’immobilier</vt:lpstr>
      <vt:lpstr>Une géographie contrastée</vt:lpstr>
      <vt:lpstr>Influence du type de bien :</vt:lpstr>
      <vt:lpstr>Influence du temps sur les prix au m²</vt:lpstr>
      <vt:lpstr>II. Méthodologie suivie    </vt:lpstr>
      <vt:lpstr>III. Résultat des prédictions   </vt:lpstr>
      <vt:lpstr>III. Résultat des prédictions   </vt:lpstr>
      <vt:lpstr>III. Recommandation Stratégiques   </vt:lpstr>
      <vt:lpstr>Les Plus Beaux Logis de Paris Partie 2</vt:lpstr>
      <vt:lpstr>Présentation PowerPoint</vt:lpstr>
      <vt:lpstr>I. Méthodologie suivie pour la classification   </vt:lpstr>
      <vt:lpstr>I. Les étapes suivis   </vt:lpstr>
      <vt:lpstr>II. Résultat de la classification   </vt:lpstr>
      <vt:lpstr>III. Conclusion et évolution du modèle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Antoine Vatin</dc:creator>
  <cp:lastModifiedBy>Antoine Vatin</cp:lastModifiedBy>
  <cp:revision>10</cp:revision>
  <dcterms:modified xsi:type="dcterms:W3CDTF">2025-03-26T10:44:08Z</dcterms:modified>
</cp:coreProperties>
</file>