
<file path=[Content_Types].xml><?xml version="1.0" encoding="utf-8"?>
<Types xmlns="http://schemas.openxmlformats.org/package/2006/content-types">
  <Default Extension="emf" ContentType="image/x-em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24" r:id="rId5"/>
    <p:sldId id="295" r:id="rId6"/>
    <p:sldId id="325" r:id="rId7"/>
    <p:sldId id="326" r:id="rId8"/>
    <p:sldId id="327" r:id="rId9"/>
    <p:sldId id="328" r:id="rId10"/>
    <p:sldId id="335" r:id="rId11"/>
    <p:sldId id="336" r:id="rId12"/>
    <p:sldId id="339" r:id="rId13"/>
    <p:sldId id="337" r:id="rId14"/>
    <p:sldId id="338" r:id="rId15"/>
    <p:sldId id="340" r:id="rId16"/>
    <p:sldId id="343" r:id="rId17"/>
    <p:sldId id="342" r:id="rId18"/>
    <p:sldId id="341" r:id="rId19"/>
    <p:sldId id="345" r:id="rId20"/>
    <p:sldId id="344" r:id="rId21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61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>
        <p:guide orient="horz" pos="1968"/>
        <p:guide pos="461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slide" Target="../slides/slide4.xml"/><Relationship Id="rId1" Type="http://schemas.openxmlformats.org/officeDocument/2006/relationships/slide" Target="../slides/slide3.xml"/><Relationship Id="rId5" Type="http://schemas.openxmlformats.org/officeDocument/2006/relationships/slide" Target="../slides/slide6.xml"/><Relationship Id="rId4" Type="http://schemas.openxmlformats.org/officeDocument/2006/relationships/slide" Target="../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55FF7C-B463-4039-A000-5639234C0F5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7C99E080-A510-4DC1-B233-76020604942D}">
      <dgm:prSet phldrT="[Texte]"/>
      <dgm:spPr/>
      <dgm:t>
        <a:bodyPr/>
        <a:lstStyle/>
        <a:p>
          <a:r>
            <a:rPr lang="fr-FR" dirty="0"/>
            <a:t>Minimisation et pertinence des données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521AD702-B5BD-491B-B2D5-AF633D6779F0}" type="parTrans" cxnId="{82F2F1DD-B05D-4BD7-934D-2589F96115B4}">
      <dgm:prSet/>
      <dgm:spPr/>
      <dgm:t>
        <a:bodyPr/>
        <a:lstStyle/>
        <a:p>
          <a:endParaRPr lang="fr-FR"/>
        </a:p>
      </dgm:t>
    </dgm:pt>
    <dgm:pt modelId="{996B59C2-AC4B-43B0-9A40-50BDD67F80EC}" type="sibTrans" cxnId="{82F2F1DD-B05D-4BD7-934D-2589F96115B4}">
      <dgm:prSet/>
      <dgm:spPr/>
      <dgm:t>
        <a:bodyPr/>
        <a:lstStyle/>
        <a:p>
          <a:endParaRPr lang="fr-FR"/>
        </a:p>
      </dgm:t>
    </dgm:pt>
    <dgm:pt modelId="{8E398399-3F9C-4C83-934C-0C9C08C5643F}">
      <dgm:prSet phldrT="[Texte]"/>
      <dgm:spPr/>
      <dgm:t>
        <a:bodyPr/>
        <a:lstStyle/>
        <a:p>
          <a:r>
            <a:rPr lang="fr-FR" dirty="0"/>
            <a:t>Gestion du consentement et des droits des personnes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4E0419AA-7E27-4B1D-B044-B3A82EA93433}" type="parTrans" cxnId="{88C5BF95-40F7-4390-ACAA-3D7A04B70704}">
      <dgm:prSet/>
      <dgm:spPr/>
      <dgm:t>
        <a:bodyPr/>
        <a:lstStyle/>
        <a:p>
          <a:endParaRPr lang="fr-FR"/>
        </a:p>
      </dgm:t>
    </dgm:pt>
    <dgm:pt modelId="{60C6769B-6BDE-4A8F-BD6B-0C0A93A3DAF7}" type="sibTrans" cxnId="{88C5BF95-40F7-4390-ACAA-3D7A04B70704}">
      <dgm:prSet/>
      <dgm:spPr/>
      <dgm:t>
        <a:bodyPr/>
        <a:lstStyle/>
        <a:p>
          <a:endParaRPr lang="fr-FR"/>
        </a:p>
      </dgm:t>
    </dgm:pt>
    <dgm:pt modelId="{473FCF66-570E-4BE7-A7EB-BD33C497036D}">
      <dgm:prSet phldrT="[Texte]"/>
      <dgm:spPr/>
      <dgm:t>
        <a:bodyPr/>
        <a:lstStyle/>
        <a:p>
          <a:r>
            <a:rPr lang="fr-FR" dirty="0"/>
            <a:t>Sécurité des données et contrôle d'accès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82863547-74AA-4083-A9CB-38149E1F4E6F}" type="parTrans" cxnId="{A0E16D92-6FA8-497A-8096-CC2FC3A4954D}">
      <dgm:prSet/>
      <dgm:spPr/>
      <dgm:t>
        <a:bodyPr/>
        <a:lstStyle/>
        <a:p>
          <a:endParaRPr lang="fr-FR"/>
        </a:p>
      </dgm:t>
    </dgm:pt>
    <dgm:pt modelId="{F727BC20-3AFA-46FE-A6BB-A2EBA04902AA}" type="sibTrans" cxnId="{A0E16D92-6FA8-497A-8096-CC2FC3A4954D}">
      <dgm:prSet/>
      <dgm:spPr/>
      <dgm:t>
        <a:bodyPr/>
        <a:lstStyle/>
        <a:p>
          <a:endParaRPr lang="fr-FR"/>
        </a:p>
      </dgm:t>
    </dgm:pt>
    <dgm:pt modelId="{474BD7FE-E655-48C8-BF91-B99C5A026FD1}">
      <dgm:prSet phldrT="[Texte]"/>
      <dgm:spPr/>
      <dgm:t>
        <a:bodyPr/>
        <a:lstStyle/>
        <a:p>
          <a:r>
            <a:rPr lang="fr-FR"/>
            <a:t>Anonymisation et protection des données sensibles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3AD70BDA-42EE-4604-9EA9-7B20CDBEE0B4}" type="parTrans" cxnId="{2B0762F8-2958-42D8-8F83-8A62BA40BC89}">
      <dgm:prSet/>
      <dgm:spPr/>
      <dgm:t>
        <a:bodyPr/>
        <a:lstStyle/>
        <a:p>
          <a:endParaRPr lang="fr-FR"/>
        </a:p>
      </dgm:t>
    </dgm:pt>
    <dgm:pt modelId="{EC070713-9FE7-4FD9-9723-4104A6CC8059}" type="sibTrans" cxnId="{2B0762F8-2958-42D8-8F83-8A62BA40BC89}">
      <dgm:prSet/>
      <dgm:spPr/>
      <dgm:t>
        <a:bodyPr/>
        <a:lstStyle/>
        <a:p>
          <a:endParaRPr lang="fr-FR"/>
        </a:p>
      </dgm:t>
    </dgm:pt>
    <dgm:pt modelId="{E788C50C-3C03-4E9B-801A-2EA878111DB6}">
      <dgm:prSet phldrT="[Texte]"/>
      <dgm:spPr/>
      <dgm:t>
        <a:bodyPr/>
        <a:lstStyle/>
        <a:p>
          <a:r>
            <a:rPr lang="fr-FR" dirty="0"/>
            <a:t>Durée de conservation et suppression des données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DF87E0FA-D8E9-428B-BF83-0A632A31AAD6}" type="parTrans" cxnId="{42F97BCD-FE5F-4F79-8013-22CEA187D11D}">
      <dgm:prSet/>
      <dgm:spPr/>
      <dgm:t>
        <a:bodyPr/>
        <a:lstStyle/>
        <a:p>
          <a:endParaRPr lang="fr-FR"/>
        </a:p>
      </dgm:t>
    </dgm:pt>
    <dgm:pt modelId="{73467105-D50A-4C28-91AA-C8A571C501E7}" type="sibTrans" cxnId="{42F97BCD-FE5F-4F79-8013-22CEA187D11D}">
      <dgm:prSet/>
      <dgm:spPr/>
      <dgm:t>
        <a:bodyPr/>
        <a:lstStyle/>
        <a:p>
          <a:endParaRPr lang="fr-FR"/>
        </a:p>
      </dgm:t>
    </dgm:pt>
    <dgm:pt modelId="{1C6BF17F-7B58-4968-B867-7BD623E15F8C}" type="pres">
      <dgm:prSet presAssocID="{8F55FF7C-B463-4039-A000-5639234C0F58}" presName="CompostProcess" presStyleCnt="0">
        <dgm:presLayoutVars>
          <dgm:dir/>
          <dgm:resizeHandles val="exact"/>
        </dgm:presLayoutVars>
      </dgm:prSet>
      <dgm:spPr/>
    </dgm:pt>
    <dgm:pt modelId="{37756D47-CB05-4F6E-BEA8-BABE5BDBE8BD}" type="pres">
      <dgm:prSet presAssocID="{8F55FF7C-B463-4039-A000-5639234C0F58}" presName="arrow" presStyleLbl="bgShp" presStyleIdx="0" presStyleCnt="1"/>
      <dgm:spPr/>
    </dgm:pt>
    <dgm:pt modelId="{453D852E-1A56-426A-A371-C0FA599368D5}" type="pres">
      <dgm:prSet presAssocID="{8F55FF7C-B463-4039-A000-5639234C0F58}" presName="linearProcess" presStyleCnt="0"/>
      <dgm:spPr/>
    </dgm:pt>
    <dgm:pt modelId="{70B66951-2F1A-4B31-87CA-DA2E416D1816}" type="pres">
      <dgm:prSet presAssocID="{7C99E080-A510-4DC1-B233-76020604942D}" presName="textNode" presStyleLbl="node1" presStyleIdx="0" presStyleCnt="5">
        <dgm:presLayoutVars>
          <dgm:bulletEnabled val="1"/>
        </dgm:presLayoutVars>
      </dgm:prSet>
      <dgm:spPr/>
    </dgm:pt>
    <dgm:pt modelId="{7FBC9EE8-677A-47F2-B685-3D2FDFB6F98D}" type="pres">
      <dgm:prSet presAssocID="{996B59C2-AC4B-43B0-9A40-50BDD67F80EC}" presName="sibTrans" presStyleCnt="0"/>
      <dgm:spPr/>
    </dgm:pt>
    <dgm:pt modelId="{764DD7E1-4B4E-478E-B3F7-984AF42D3DDC}" type="pres">
      <dgm:prSet presAssocID="{8E398399-3F9C-4C83-934C-0C9C08C5643F}" presName="textNode" presStyleLbl="node1" presStyleIdx="1" presStyleCnt="5">
        <dgm:presLayoutVars>
          <dgm:bulletEnabled val="1"/>
        </dgm:presLayoutVars>
      </dgm:prSet>
      <dgm:spPr/>
    </dgm:pt>
    <dgm:pt modelId="{129C2505-E4BE-417D-AD3C-6BF31C2FF19F}" type="pres">
      <dgm:prSet presAssocID="{60C6769B-6BDE-4A8F-BD6B-0C0A93A3DAF7}" presName="sibTrans" presStyleCnt="0"/>
      <dgm:spPr/>
    </dgm:pt>
    <dgm:pt modelId="{76AAF4F6-F499-48B3-AFC4-BE634CA851C0}" type="pres">
      <dgm:prSet presAssocID="{473FCF66-570E-4BE7-A7EB-BD33C497036D}" presName="textNode" presStyleLbl="node1" presStyleIdx="2" presStyleCnt="5">
        <dgm:presLayoutVars>
          <dgm:bulletEnabled val="1"/>
        </dgm:presLayoutVars>
      </dgm:prSet>
      <dgm:spPr/>
    </dgm:pt>
    <dgm:pt modelId="{70AAB668-91E0-4239-B4B0-A44F9E27B12C}" type="pres">
      <dgm:prSet presAssocID="{F727BC20-3AFA-46FE-A6BB-A2EBA04902AA}" presName="sibTrans" presStyleCnt="0"/>
      <dgm:spPr/>
    </dgm:pt>
    <dgm:pt modelId="{6C513163-723D-4130-AF7C-6586193FAAEB}" type="pres">
      <dgm:prSet presAssocID="{E788C50C-3C03-4E9B-801A-2EA878111DB6}" presName="textNode" presStyleLbl="node1" presStyleIdx="3" presStyleCnt="5">
        <dgm:presLayoutVars>
          <dgm:bulletEnabled val="1"/>
        </dgm:presLayoutVars>
      </dgm:prSet>
      <dgm:spPr/>
    </dgm:pt>
    <dgm:pt modelId="{77E0D144-7A79-4015-A77B-4238036559B3}" type="pres">
      <dgm:prSet presAssocID="{73467105-D50A-4C28-91AA-C8A571C501E7}" presName="sibTrans" presStyleCnt="0"/>
      <dgm:spPr/>
    </dgm:pt>
    <dgm:pt modelId="{323628BE-048A-454D-92AD-84BBA3955A9E}" type="pres">
      <dgm:prSet presAssocID="{474BD7FE-E655-48C8-BF91-B99C5A026FD1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A0E16D92-6FA8-497A-8096-CC2FC3A4954D}" srcId="{8F55FF7C-B463-4039-A000-5639234C0F58}" destId="{473FCF66-570E-4BE7-A7EB-BD33C497036D}" srcOrd="2" destOrd="0" parTransId="{82863547-74AA-4083-A9CB-38149E1F4E6F}" sibTransId="{F727BC20-3AFA-46FE-A6BB-A2EBA04902AA}"/>
    <dgm:cxn modelId="{88C5BF95-40F7-4390-ACAA-3D7A04B70704}" srcId="{8F55FF7C-B463-4039-A000-5639234C0F58}" destId="{8E398399-3F9C-4C83-934C-0C9C08C5643F}" srcOrd="1" destOrd="0" parTransId="{4E0419AA-7E27-4B1D-B044-B3A82EA93433}" sibTransId="{60C6769B-6BDE-4A8F-BD6B-0C0A93A3DAF7}"/>
    <dgm:cxn modelId="{3AF17C97-A1CE-4901-9BEA-905B6D401291}" type="presOf" srcId="{8E398399-3F9C-4C83-934C-0C9C08C5643F}" destId="{764DD7E1-4B4E-478E-B3F7-984AF42D3DDC}" srcOrd="0" destOrd="0" presId="urn:microsoft.com/office/officeart/2005/8/layout/hProcess9"/>
    <dgm:cxn modelId="{443CB4A9-F94E-4636-B9DC-D29B6DA6BCE1}" type="presOf" srcId="{473FCF66-570E-4BE7-A7EB-BD33C497036D}" destId="{76AAF4F6-F499-48B3-AFC4-BE634CA851C0}" srcOrd="0" destOrd="0" presId="urn:microsoft.com/office/officeart/2005/8/layout/hProcess9"/>
    <dgm:cxn modelId="{20A252C6-BD4D-46EE-946C-4B7B8857EC2B}" type="presOf" srcId="{474BD7FE-E655-48C8-BF91-B99C5A026FD1}" destId="{323628BE-048A-454D-92AD-84BBA3955A9E}" srcOrd="0" destOrd="0" presId="urn:microsoft.com/office/officeart/2005/8/layout/hProcess9"/>
    <dgm:cxn modelId="{183ADFCB-1BFA-40D0-9918-BC3CF7DB90DB}" type="presOf" srcId="{7C99E080-A510-4DC1-B233-76020604942D}" destId="{70B66951-2F1A-4B31-87CA-DA2E416D1816}" srcOrd="0" destOrd="0" presId="urn:microsoft.com/office/officeart/2005/8/layout/hProcess9"/>
    <dgm:cxn modelId="{42F97BCD-FE5F-4F79-8013-22CEA187D11D}" srcId="{8F55FF7C-B463-4039-A000-5639234C0F58}" destId="{E788C50C-3C03-4E9B-801A-2EA878111DB6}" srcOrd="3" destOrd="0" parTransId="{DF87E0FA-D8E9-428B-BF83-0A632A31AAD6}" sibTransId="{73467105-D50A-4C28-91AA-C8A571C501E7}"/>
    <dgm:cxn modelId="{82F2F1DD-B05D-4BD7-934D-2589F96115B4}" srcId="{8F55FF7C-B463-4039-A000-5639234C0F58}" destId="{7C99E080-A510-4DC1-B233-76020604942D}" srcOrd="0" destOrd="0" parTransId="{521AD702-B5BD-491B-B2D5-AF633D6779F0}" sibTransId="{996B59C2-AC4B-43B0-9A40-50BDD67F80EC}"/>
    <dgm:cxn modelId="{57CA2BF0-BE24-413E-B101-4DBC4858A707}" type="presOf" srcId="{8F55FF7C-B463-4039-A000-5639234C0F58}" destId="{1C6BF17F-7B58-4968-B867-7BD623E15F8C}" srcOrd="0" destOrd="0" presId="urn:microsoft.com/office/officeart/2005/8/layout/hProcess9"/>
    <dgm:cxn modelId="{070ED9F7-ECF0-4910-ACC4-FABB0BB03578}" type="presOf" srcId="{E788C50C-3C03-4E9B-801A-2EA878111DB6}" destId="{6C513163-723D-4130-AF7C-6586193FAAEB}" srcOrd="0" destOrd="0" presId="urn:microsoft.com/office/officeart/2005/8/layout/hProcess9"/>
    <dgm:cxn modelId="{2B0762F8-2958-42D8-8F83-8A62BA40BC89}" srcId="{8F55FF7C-B463-4039-A000-5639234C0F58}" destId="{474BD7FE-E655-48C8-BF91-B99C5A026FD1}" srcOrd="4" destOrd="0" parTransId="{3AD70BDA-42EE-4604-9EA9-7B20CDBEE0B4}" sibTransId="{EC070713-9FE7-4FD9-9723-4104A6CC8059}"/>
    <dgm:cxn modelId="{0C282D74-1360-469C-98BD-016F60F99022}" type="presParOf" srcId="{1C6BF17F-7B58-4968-B867-7BD623E15F8C}" destId="{37756D47-CB05-4F6E-BEA8-BABE5BDBE8BD}" srcOrd="0" destOrd="0" presId="urn:microsoft.com/office/officeart/2005/8/layout/hProcess9"/>
    <dgm:cxn modelId="{F3CB689D-7C51-48BA-A3F4-83A91F3C24A0}" type="presParOf" srcId="{1C6BF17F-7B58-4968-B867-7BD623E15F8C}" destId="{453D852E-1A56-426A-A371-C0FA599368D5}" srcOrd="1" destOrd="0" presId="urn:microsoft.com/office/officeart/2005/8/layout/hProcess9"/>
    <dgm:cxn modelId="{A328FB06-0F3C-4B02-9919-60668870475E}" type="presParOf" srcId="{453D852E-1A56-426A-A371-C0FA599368D5}" destId="{70B66951-2F1A-4B31-87CA-DA2E416D1816}" srcOrd="0" destOrd="0" presId="urn:microsoft.com/office/officeart/2005/8/layout/hProcess9"/>
    <dgm:cxn modelId="{26A618FE-2BD2-403A-BAF0-49E1F40C7B7F}" type="presParOf" srcId="{453D852E-1A56-426A-A371-C0FA599368D5}" destId="{7FBC9EE8-677A-47F2-B685-3D2FDFB6F98D}" srcOrd="1" destOrd="0" presId="urn:microsoft.com/office/officeart/2005/8/layout/hProcess9"/>
    <dgm:cxn modelId="{02CCA617-612B-4FA6-9226-AAD114A65D70}" type="presParOf" srcId="{453D852E-1A56-426A-A371-C0FA599368D5}" destId="{764DD7E1-4B4E-478E-B3F7-984AF42D3DDC}" srcOrd="2" destOrd="0" presId="urn:microsoft.com/office/officeart/2005/8/layout/hProcess9"/>
    <dgm:cxn modelId="{73F2E666-30A4-4A4B-8151-98F84EFC5183}" type="presParOf" srcId="{453D852E-1A56-426A-A371-C0FA599368D5}" destId="{129C2505-E4BE-417D-AD3C-6BF31C2FF19F}" srcOrd="3" destOrd="0" presId="urn:microsoft.com/office/officeart/2005/8/layout/hProcess9"/>
    <dgm:cxn modelId="{FA84DA84-AFAC-4CE4-ACD8-7BCA57257ED4}" type="presParOf" srcId="{453D852E-1A56-426A-A371-C0FA599368D5}" destId="{76AAF4F6-F499-48B3-AFC4-BE634CA851C0}" srcOrd="4" destOrd="0" presId="urn:microsoft.com/office/officeart/2005/8/layout/hProcess9"/>
    <dgm:cxn modelId="{BEE1CE4F-4887-4787-ABED-FB46AD287504}" type="presParOf" srcId="{453D852E-1A56-426A-A371-C0FA599368D5}" destId="{70AAB668-91E0-4239-B4B0-A44F9E27B12C}" srcOrd="5" destOrd="0" presId="urn:microsoft.com/office/officeart/2005/8/layout/hProcess9"/>
    <dgm:cxn modelId="{6E0CC8C7-7AA2-4AB8-A9C6-ADF33E12DD1E}" type="presParOf" srcId="{453D852E-1A56-426A-A371-C0FA599368D5}" destId="{6C513163-723D-4130-AF7C-6586193FAAEB}" srcOrd="6" destOrd="0" presId="urn:microsoft.com/office/officeart/2005/8/layout/hProcess9"/>
    <dgm:cxn modelId="{1C0ACEB6-E35D-4646-9B57-3BAA62D3E776}" type="presParOf" srcId="{453D852E-1A56-426A-A371-C0FA599368D5}" destId="{77E0D144-7A79-4015-A77B-4238036559B3}" srcOrd="7" destOrd="0" presId="urn:microsoft.com/office/officeart/2005/8/layout/hProcess9"/>
    <dgm:cxn modelId="{C6B734A9-A916-4E22-BDAA-79BDAD2C8428}" type="presParOf" srcId="{453D852E-1A56-426A-A371-C0FA599368D5}" destId="{323628BE-048A-454D-92AD-84BBA3955A9E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56D47-CB05-4F6E-BEA8-BABE5BDBE8BD}">
      <dsp:nvSpPr>
        <dsp:cNvPr id="0" name=""/>
        <dsp:cNvSpPr/>
      </dsp:nvSpPr>
      <dsp:spPr>
        <a:xfrm>
          <a:off x="597356" y="0"/>
          <a:ext cx="6770041" cy="515249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B66951-2F1A-4B31-87CA-DA2E416D1816}">
      <dsp:nvSpPr>
        <dsp:cNvPr id="0" name=""/>
        <dsp:cNvSpPr/>
      </dsp:nvSpPr>
      <dsp:spPr>
        <a:xfrm>
          <a:off x="3500" y="1545746"/>
          <a:ext cx="1530337" cy="2060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Minimisation et pertinence des données</a:t>
          </a:r>
        </a:p>
      </dsp:txBody>
      <dsp:txXfrm>
        <a:off x="78205" y="1620451"/>
        <a:ext cx="1380927" cy="1911586"/>
      </dsp:txXfrm>
    </dsp:sp>
    <dsp:sp modelId="{764DD7E1-4B4E-478E-B3F7-984AF42D3DDC}">
      <dsp:nvSpPr>
        <dsp:cNvPr id="0" name=""/>
        <dsp:cNvSpPr/>
      </dsp:nvSpPr>
      <dsp:spPr>
        <a:xfrm>
          <a:off x="1610354" y="1545746"/>
          <a:ext cx="1530337" cy="2060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Gestion du consentement et des droits des personnes</a:t>
          </a:r>
        </a:p>
      </dsp:txBody>
      <dsp:txXfrm>
        <a:off x="1685059" y="1620451"/>
        <a:ext cx="1380927" cy="1911586"/>
      </dsp:txXfrm>
    </dsp:sp>
    <dsp:sp modelId="{76AAF4F6-F499-48B3-AFC4-BE634CA851C0}">
      <dsp:nvSpPr>
        <dsp:cNvPr id="0" name=""/>
        <dsp:cNvSpPr/>
      </dsp:nvSpPr>
      <dsp:spPr>
        <a:xfrm>
          <a:off x="3217208" y="1545746"/>
          <a:ext cx="1530337" cy="2060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Sécurité des données et contrôle d'accès</a:t>
          </a:r>
        </a:p>
      </dsp:txBody>
      <dsp:txXfrm>
        <a:off x="3291913" y="1620451"/>
        <a:ext cx="1380927" cy="1911586"/>
      </dsp:txXfrm>
    </dsp:sp>
    <dsp:sp modelId="{6C513163-723D-4130-AF7C-6586193FAAEB}">
      <dsp:nvSpPr>
        <dsp:cNvPr id="0" name=""/>
        <dsp:cNvSpPr/>
      </dsp:nvSpPr>
      <dsp:spPr>
        <a:xfrm>
          <a:off x="4824063" y="1545746"/>
          <a:ext cx="1530337" cy="2060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Durée de conservation et suppression des données</a:t>
          </a:r>
        </a:p>
      </dsp:txBody>
      <dsp:txXfrm>
        <a:off x="4898768" y="1620451"/>
        <a:ext cx="1380927" cy="1911586"/>
      </dsp:txXfrm>
    </dsp:sp>
    <dsp:sp modelId="{323628BE-048A-454D-92AD-84BBA3955A9E}">
      <dsp:nvSpPr>
        <dsp:cNvPr id="0" name=""/>
        <dsp:cNvSpPr/>
      </dsp:nvSpPr>
      <dsp:spPr>
        <a:xfrm>
          <a:off x="6430917" y="1545746"/>
          <a:ext cx="1530337" cy="2060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Anonymisation et protection des données sensibles</a:t>
          </a:r>
          <a:endParaRPr lang="fr-FR" sz="1600" kern="1200" dirty="0"/>
        </a:p>
      </dsp:txBody>
      <dsp:txXfrm>
        <a:off x="6505622" y="1620451"/>
        <a:ext cx="1380927" cy="1911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267DB71-DB19-4AF0-9D82-D75B6B130E06}" type="datetime1">
              <a:rPr lang="fr-FR" smtClean="0"/>
              <a:t>20/01/2025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F39E9-50F1-4AFC-B15A-332AA8C30EAE}" type="datetime1">
              <a:rPr lang="fr-FR" smtClean="0"/>
              <a:pPr/>
              <a:t>20/01/2025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475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’image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6" name="Hexagone 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Hexagone 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6" name="Hexagone 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8" name="Hexagone 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0" name="Hexagone 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modifier le masque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fr-FR" noProof="0"/>
              <a:t>Cliquez pour modifier le texte</a:t>
            </a:r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rtlCol="0"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fr-FR" sz="4800" b="1" noProof="0">
                <a:solidFill>
                  <a:schemeClr val="tx1"/>
                </a:solidFill>
              </a:rPr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deux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accent5"/>
              </a:solidFill>
            </a:endParaRP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accent5"/>
              </a:solidFill>
            </a:endParaRP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accent5"/>
              </a:solidFill>
            </a:endParaRPr>
          </a:p>
        </p:txBody>
      </p:sp>
      <p:sp>
        <p:nvSpPr>
          <p:cNvPr id="26" name="Espace réservé du texte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9" name="Espace réservé du texte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0" name="Espace réservé du texte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pour modifier le masque</a:t>
            </a:r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e trois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u texte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9" name="Espace réservé du texte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0" name="Espace réservé du texte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" name="Espace réservé du texte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" name="Espace réservé du texte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" name="Hexagone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Hexagone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accent1"/>
              </a:solidFill>
            </a:endParaRPr>
          </a:p>
        </p:txBody>
      </p:sp>
      <p:sp>
        <p:nvSpPr>
          <p:cNvPr id="5" name="Hexagone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accent1"/>
              </a:solidFill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pour modifier le masque</a:t>
            </a:r>
          </a:p>
        </p:txBody>
      </p:sp>
      <p:sp>
        <p:nvSpPr>
          <p:cNvPr id="16" name="Forme libre : Forme 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rme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endParaRPr lang="fr-FR" noProof="0"/>
          </a:p>
        </p:txBody>
      </p:sp>
      <p:sp>
        <p:nvSpPr>
          <p:cNvPr id="17" name="Espace réservé du texte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endParaRPr lang="fr-FR" noProof="0"/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pour modifier le masque</a:t>
            </a:r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’image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Rectangle 1" descr="Vue vers le haut d’un grand immeuble de bureaux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 rtlCol="0"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fr-FR" noProof="0"/>
              <a:t>Cliquez pour modifier le texte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modifier le masque</a:t>
            </a:r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’image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" name="Ovale 2" descr="Vue vers le haut d’un grand immeuble de bureaux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Espace réservé du texte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rtlCol="0"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fr-FR" noProof="0"/>
              <a:t>Cliquez pour modifier le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 rtlCol="0"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1" name="Rectangle 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9D594A2-EBFB-5818-640F-9E52F4A1B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e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accent5"/>
              </a:solidFill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accent5"/>
              </a:solidFill>
            </a:endParaRP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accent5"/>
              </a:solidFill>
            </a:endParaRPr>
          </a:p>
        </p:txBody>
      </p:sp>
      <p:sp>
        <p:nvSpPr>
          <p:cNvPr id="23" name="Espace réservé d’image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834C756-B42A-7CA3-F895-FBBBCB95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rtlCol="0"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endParaRPr lang="fr-FR" noProof="0"/>
          </a:p>
        </p:txBody>
      </p:sp>
      <p:sp>
        <p:nvSpPr>
          <p:cNvPr id="15" name="Hexagone 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6" name="Hexagone 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7" name="Hexagone 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8" name="Hexagone 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9" name="Espace réservé d’image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 rtlCol="0"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ce réservé d’image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38" name="Espace réservé d’image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40" name="Espace réservé d’image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fr-FR" sz="4800" b="1" noProof="0">
                <a:solidFill>
                  <a:schemeClr val="tx1"/>
                </a:solidFill>
              </a:rPr>
              <a:t>Modifiez le style du titre</a:t>
            </a:r>
          </a:p>
        </p:txBody>
      </p:sp>
      <p:sp>
        <p:nvSpPr>
          <p:cNvPr id="9" name="Hexagone 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Hexagone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Hexagone 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4" name="Espace réservé du texte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texte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Espace réservé du texte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9" name="Espace réservé du texte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0" name="Espace réservé du texte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1" name="Espace réservé du texte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2" name="Espace réservé du texte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3" name="Espace réservé du texte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4" name="Espace réservé du texte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7" name="Espace réservé d’image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capitulat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contenu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</p:txBody>
      </p:sp>
      <p:sp>
        <p:nvSpPr>
          <p:cNvPr id="41" name="Espace réservé du contenu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</p:txBody>
      </p:sp>
      <p:sp>
        <p:nvSpPr>
          <p:cNvPr id="42" name="Espace réservé du contenu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</p:txBody>
      </p:sp>
      <p:sp>
        <p:nvSpPr>
          <p:cNvPr id="43" name="Espace réservé du contenu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</p:txBody>
      </p:sp>
      <p:sp>
        <p:nvSpPr>
          <p:cNvPr id="44" name="Espace réservé du contenu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</p:txBody>
      </p:sp>
      <p:sp>
        <p:nvSpPr>
          <p:cNvPr id="45" name="Espace réservé du contenu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10B79C5F-C59D-45DB-B34D-EB25A04E20A3}" type="datetime1">
              <a:rPr lang="fr-FR" sz="1100" noProof="0" smtClean="0">
                <a:solidFill>
                  <a:schemeClr val="accent2"/>
                </a:solidFill>
              </a:rPr>
              <a:t>20/01/2025</a:t>
            </a:fld>
            <a:endParaRPr lang="fr-FR" sz="1100" noProof="0">
              <a:solidFill>
                <a:schemeClr val="accent2"/>
              </a:solidFill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fr-FR" sz="1100" b="1" noProof="0" dirty="0">
                <a:solidFill>
                  <a:schemeClr val="accent2"/>
                </a:solidFill>
              </a:rPr>
              <a:t>Présentation conformité RGPD - </a:t>
            </a:r>
            <a:r>
              <a:rPr lang="fr-FR" sz="1100" b="1" noProof="0" dirty="0" err="1">
                <a:solidFill>
                  <a:schemeClr val="accent2"/>
                </a:solidFill>
              </a:rPr>
              <a:t>Dev’Immediat</a:t>
            </a:r>
            <a:endParaRPr lang="fr-FR" sz="1100" b="1" noProof="0" dirty="0">
              <a:solidFill>
                <a:schemeClr val="accent2"/>
              </a:solidFill>
            </a:endParaRP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C18C1E5-FB55-42F5-BD6D-9CC153FCDBE6}" type="slidenum">
              <a:rPr lang="fr-FR" sz="1100" noProof="0" smtClean="0">
                <a:solidFill>
                  <a:schemeClr val="accent4"/>
                </a:solidFill>
              </a:rPr>
              <a:pPr algn="r" rtl="0"/>
              <a:t>‹N°›</a:t>
            </a:fld>
            <a:endParaRPr lang="fr-FR" sz="1100" noProof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ce réservé d’image 12" descr="Immeuble de verre bleu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e 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8" y="2056807"/>
            <a:ext cx="3924935" cy="1695637"/>
          </a:xfrm>
        </p:spPr>
        <p:txBody>
          <a:bodyPr rtlCol="0"/>
          <a:lstStyle/>
          <a:p>
            <a:pPr rtl="0"/>
            <a:r>
              <a:rPr lang="fr-FR" dirty="0"/>
              <a:t>Conformité RGPD - </a:t>
            </a:r>
            <a:r>
              <a:rPr lang="fr-FR" dirty="0" err="1"/>
              <a:t>Dev’Immediat</a:t>
            </a:r>
            <a:endParaRPr lang="fr-FR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fr-FR" dirty="0"/>
              <a:t>Antoine Vatin - Janvier 2025</a:t>
            </a:r>
          </a:p>
        </p:txBody>
      </p:sp>
      <p:sp>
        <p:nvSpPr>
          <p:cNvPr id="21" name="Hexagone 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6" name="Hexagone 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8" name="Hexagone 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2" name="Hexagone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A1CB4FD-3610-7829-EF6C-E6C3030E1CF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1838" y="2039392"/>
            <a:ext cx="10812462" cy="4114800"/>
          </a:xfrm>
        </p:spPr>
        <p:txBody>
          <a:bodyPr/>
          <a:lstStyle/>
          <a:p>
            <a:r>
              <a:rPr lang="fr-FR" sz="1800" b="1" i="1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Ajouter une colonne calculée pour l’âge 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  <a:p>
            <a:pPr marL="0" indent="0" algn="ctr">
              <a:buNone/>
            </a:pPr>
            <a:r>
              <a:rPr lang="fr-FR" sz="1800" b="0" i="1" u="none" strike="noStrike" baseline="0" dirty="0" err="1">
                <a:solidFill>
                  <a:srgbClr val="252525"/>
                </a:solidFill>
                <a:latin typeface="Arial" panose="020B0604020202020204" pitchFamily="34" charset="0"/>
              </a:rPr>
              <a:t>Date.Year</a:t>
            </a:r>
            <a:r>
              <a:rPr lang="fr-FR" sz="1800" b="0" i="1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(</a:t>
            </a:r>
            <a:r>
              <a:rPr lang="fr-FR" sz="1800" b="0" i="1" u="none" strike="noStrike" baseline="0" dirty="0" err="1">
                <a:solidFill>
                  <a:srgbClr val="252525"/>
                </a:solidFill>
                <a:latin typeface="Arial" panose="020B0604020202020204" pitchFamily="34" charset="0"/>
              </a:rPr>
              <a:t>DateTime.LocalNow</a:t>
            </a:r>
            <a:r>
              <a:rPr lang="fr-FR" sz="1800" b="0" i="1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()) - </a:t>
            </a:r>
            <a:r>
              <a:rPr lang="fr-FR" sz="1800" b="0" i="1" u="none" strike="noStrike" baseline="0" dirty="0" err="1">
                <a:solidFill>
                  <a:srgbClr val="252525"/>
                </a:solidFill>
                <a:latin typeface="Arial" panose="020B0604020202020204" pitchFamily="34" charset="0"/>
              </a:rPr>
              <a:t>Date.Year</a:t>
            </a:r>
            <a:r>
              <a:rPr lang="fr-FR" sz="1800" b="0" i="1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([</a:t>
            </a:r>
            <a:r>
              <a:rPr lang="fr-FR" sz="1800" b="0" i="1" u="none" strike="noStrike" baseline="0" dirty="0" err="1">
                <a:solidFill>
                  <a:srgbClr val="252525"/>
                </a:solidFill>
                <a:latin typeface="Arial" panose="020B0604020202020204" pitchFamily="34" charset="0"/>
              </a:rPr>
              <a:t>date_naissance</a:t>
            </a:r>
            <a:r>
              <a:rPr lang="fr-FR" sz="1800" b="0" i="1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]) 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F478F49-4E07-5EE9-ECC4-BBFD5847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Transformer les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8966C1F-0FBB-64B5-30AB-99E0FE39B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640" y="2680270"/>
            <a:ext cx="6300529" cy="347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4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3A8EA5A-8C86-2EC3-17C1-1D2D5892CE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1838" y="154112"/>
            <a:ext cx="10812462" cy="6000080"/>
          </a:xfrm>
        </p:spPr>
        <p:txBody>
          <a:bodyPr/>
          <a:lstStyle/>
          <a:p>
            <a:r>
              <a:rPr lang="fr-FR" sz="1800" b="1" i="1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Ajouter une colonne d'index </a:t>
            </a:r>
            <a:r>
              <a:rPr lang="fr-FR" sz="1800" b="0" i="0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	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1800" b="1" i="1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Ajouter une composante aléatoire </a:t>
            </a:r>
            <a:r>
              <a:rPr lang="fr-FR" sz="1800" b="0" i="0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	</a:t>
            </a:r>
          </a:p>
          <a:p>
            <a:pPr marL="0" indent="0" algn="ctr">
              <a:buNone/>
            </a:pPr>
            <a:r>
              <a:rPr lang="fr-FR" sz="1800" b="0" i="1" u="none" strike="noStrike" baseline="0" dirty="0" err="1">
                <a:solidFill>
                  <a:srgbClr val="252525"/>
                </a:solidFill>
                <a:latin typeface="Arial" panose="020B0604020202020204" pitchFamily="34" charset="0"/>
              </a:rPr>
              <a:t>Text.Combine</a:t>
            </a:r>
            <a:r>
              <a:rPr lang="fr-FR" sz="1800" b="0" i="1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({</a:t>
            </a:r>
            <a:r>
              <a:rPr lang="fr-FR" sz="1800" b="0" i="1" u="none" strike="noStrike" baseline="0" dirty="0" err="1">
                <a:solidFill>
                  <a:srgbClr val="252525"/>
                </a:solidFill>
                <a:latin typeface="Arial" panose="020B0604020202020204" pitchFamily="34" charset="0"/>
              </a:rPr>
              <a:t>Text.From</a:t>
            </a:r>
            <a:r>
              <a:rPr lang="fr-FR" sz="1800" b="0" i="1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(</a:t>
            </a:r>
            <a:r>
              <a:rPr lang="fr-FR" sz="1800" b="0" i="1" u="none" strike="noStrike" baseline="0" dirty="0" err="1">
                <a:solidFill>
                  <a:srgbClr val="252525"/>
                </a:solidFill>
                <a:latin typeface="Arial" panose="020B0604020202020204" pitchFamily="34" charset="0"/>
              </a:rPr>
              <a:t>Number.RoundDown</a:t>
            </a:r>
            <a:r>
              <a:rPr lang="fr-FR" sz="1800" b="0" i="1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(</a:t>
            </a:r>
            <a:r>
              <a:rPr lang="fr-FR" sz="1800" b="0" i="1" u="none" strike="noStrike" baseline="0" dirty="0" err="1">
                <a:solidFill>
                  <a:srgbClr val="252525"/>
                </a:solidFill>
                <a:latin typeface="Arial" panose="020B0604020202020204" pitchFamily="34" charset="0"/>
              </a:rPr>
              <a:t>Number.RandomBetween</a:t>
            </a:r>
            <a:r>
              <a:rPr lang="fr-FR" sz="1800" b="0" i="1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(10000, 99999))), </a:t>
            </a:r>
            <a:r>
              <a:rPr lang="fr-FR" sz="1800" b="0" i="1" u="none" strike="noStrike" baseline="0" dirty="0" err="1">
                <a:solidFill>
                  <a:srgbClr val="252525"/>
                </a:solidFill>
                <a:latin typeface="Arial" panose="020B0604020202020204" pitchFamily="34" charset="0"/>
              </a:rPr>
              <a:t>Text.From</a:t>
            </a:r>
            <a:r>
              <a:rPr lang="fr-FR" sz="1800" b="0" i="1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([Index])}, "-") </a:t>
            </a:r>
            <a:r>
              <a:rPr lang="fr-FR" sz="1800" b="0" i="0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	</a:t>
            </a:r>
          </a:p>
          <a:p>
            <a:endParaRPr lang="fr-FR" sz="1800" b="0" i="0" u="none" strike="noStrike" baseline="0" dirty="0">
              <a:latin typeface="Arial" panose="020B0604020202020204" pitchFamily="34" charset="0"/>
            </a:endParaRPr>
          </a:p>
          <a:p>
            <a:r>
              <a:rPr lang="fr-FR" sz="1800" b="0" i="1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Cette formule génère un ID aléatoire de 5 chiffres combiné à l'index unique. Vous pouvez ajuster la plage aléatoire si besoin. </a:t>
            </a:r>
            <a:endParaRPr lang="fr-FR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fr-FR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fr-FR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78826FE-D4D4-1D7F-F876-6594DA155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01" y="739483"/>
            <a:ext cx="10085798" cy="265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67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B3B8F0B3-3F6B-9DC4-36C2-856674AFD61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851204" y="834436"/>
            <a:ext cx="8573729" cy="4660490"/>
          </a:xfrm>
        </p:spPr>
      </p:pic>
    </p:spTree>
    <p:extLst>
      <p:ext uri="{BB962C8B-B14F-4D97-AF65-F5344CB8AC3E}">
        <p14:creationId xmlns:p14="http://schemas.microsoft.com/office/powerpoint/2010/main" val="2473112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8136E-92FB-A63C-4587-6D1218BB2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81ADA90-C0FA-637F-0B81-AC4E30596EB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1838" y="174660"/>
            <a:ext cx="10812462" cy="5979531"/>
          </a:xfrm>
        </p:spPr>
        <p:txBody>
          <a:bodyPr/>
          <a:lstStyle/>
          <a:p>
            <a:r>
              <a:rPr lang="fr-FR" sz="1800" b="1" i="1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Modifier la colonne « </a:t>
            </a:r>
            <a:r>
              <a:rPr lang="fr-FR" sz="1800" b="1" i="1" u="none" strike="noStrike" baseline="0" dirty="0" err="1">
                <a:solidFill>
                  <a:srgbClr val="252525"/>
                </a:solidFill>
                <a:latin typeface="Arial" panose="020B0604020202020204" pitchFamily="34" charset="0"/>
              </a:rPr>
              <a:t>enfant_conduite_accompagne</a:t>
            </a:r>
            <a:r>
              <a:rPr lang="fr-FR" sz="1800" b="1" i="1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 » 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F1FCFA-070C-9380-6BC6-F1D0928ED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419" y="1555955"/>
            <a:ext cx="7669161" cy="374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25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50378-AEF5-B256-C569-DABAD8E70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81F320A-9495-FDD1-EA9A-0FE5D938842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1838" y="174660"/>
            <a:ext cx="10812462" cy="5979531"/>
          </a:xfrm>
        </p:spPr>
        <p:txBody>
          <a:bodyPr/>
          <a:lstStyle/>
          <a:p>
            <a:r>
              <a:rPr lang="fr-FR" sz="1800" b="1" i="1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Modifier la colonne « </a:t>
            </a:r>
            <a:r>
              <a:rPr lang="fr-FR" sz="1800" b="1" i="1" u="none" strike="noStrike" baseline="0" dirty="0" err="1">
                <a:solidFill>
                  <a:srgbClr val="252525"/>
                </a:solidFill>
                <a:latin typeface="Arial" panose="020B0604020202020204" pitchFamily="34" charset="0"/>
              </a:rPr>
              <a:t>nombre_enfants</a:t>
            </a:r>
            <a:r>
              <a:rPr lang="fr-FR" sz="1800" b="1" i="1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 » 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  <a:p>
            <a:endParaRPr lang="fr-FR" sz="1800" b="0" i="0" u="none" strike="noStrike" baseline="0" dirty="0">
              <a:latin typeface="Arial" panose="020B0604020202020204" pitchFamily="34" charset="0"/>
            </a:endParaRP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Suivre le même processus : </a:t>
            </a:r>
            <a:r>
              <a:rPr lang="fr-FR" sz="1800" b="0" i="0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Répétez les étapes ci-dessus pour la colonne « </a:t>
            </a:r>
            <a:r>
              <a:rPr lang="fr-FR" sz="1800" b="1" i="0" u="none" strike="noStrike" baseline="0" dirty="0" err="1">
                <a:solidFill>
                  <a:srgbClr val="252525"/>
                </a:solidFill>
                <a:latin typeface="Arial" panose="020B0604020202020204" pitchFamily="34" charset="0"/>
              </a:rPr>
              <a:t>nombre_enfants</a:t>
            </a:r>
            <a:r>
              <a:rPr lang="fr-FR" sz="1800" b="1" i="0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 »</a:t>
            </a:r>
            <a:r>
              <a:rPr lang="fr-FR" sz="1800" b="0" i="0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. </a:t>
            </a:r>
            <a:endParaRPr lang="fr-FR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Nommez la nouvelle colonne, par exemple, Enfants. </a:t>
            </a:r>
          </a:p>
          <a:p>
            <a:endParaRPr lang="fr-FR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Conditions : </a:t>
            </a:r>
            <a:r>
              <a:rPr lang="fr-FR" sz="1800" b="0" i="0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Si </a:t>
            </a:r>
            <a:r>
              <a:rPr lang="fr-FR" sz="1800" b="1" i="0" u="none" strike="noStrike" baseline="0" dirty="0" err="1">
                <a:solidFill>
                  <a:srgbClr val="252525"/>
                </a:solidFill>
                <a:latin typeface="Arial" panose="020B0604020202020204" pitchFamily="34" charset="0"/>
              </a:rPr>
              <a:t>nombre_enfants</a:t>
            </a:r>
            <a:r>
              <a:rPr lang="fr-FR" sz="1800" b="1" i="0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 = 0</a:t>
            </a:r>
            <a:r>
              <a:rPr lang="fr-FR" sz="1800" b="0" i="0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, alors </a:t>
            </a:r>
            <a:r>
              <a:rPr lang="fr-FR" sz="1800" b="1" i="0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Non</a:t>
            </a:r>
            <a:r>
              <a:rPr lang="fr-FR" sz="1800" b="0" i="0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. </a:t>
            </a:r>
            <a:endParaRPr lang="fr-FR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1800" b="0" i="0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Si </a:t>
            </a:r>
            <a:r>
              <a:rPr lang="fr-FR" sz="1800" b="1" i="0" u="none" strike="noStrike" baseline="0" dirty="0" err="1">
                <a:solidFill>
                  <a:srgbClr val="252525"/>
                </a:solidFill>
                <a:latin typeface="Arial" panose="020B0604020202020204" pitchFamily="34" charset="0"/>
              </a:rPr>
              <a:t>nombre_enfants</a:t>
            </a:r>
            <a:r>
              <a:rPr lang="fr-FR" sz="1800" b="1" i="0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 &gt; 0</a:t>
            </a:r>
            <a:r>
              <a:rPr lang="fr-FR" sz="1800" b="0" i="0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, alors </a:t>
            </a:r>
            <a:r>
              <a:rPr lang="fr-FR" sz="1800" b="1" i="0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Oui</a:t>
            </a:r>
            <a:r>
              <a:rPr lang="fr-FR" sz="1800" b="0" i="0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. </a:t>
            </a:r>
            <a:endParaRPr lang="fr-FR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fr-FR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fr-FR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2994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0CD84-FE8E-A3AD-4D85-01060166D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3EEA94C-E132-5EF1-88C9-10C7A9C467E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1838" y="174660"/>
            <a:ext cx="10812462" cy="5979531"/>
          </a:xfrm>
        </p:spPr>
        <p:txBody>
          <a:bodyPr/>
          <a:lstStyle/>
          <a:p>
            <a:r>
              <a:rPr lang="fr-FR" sz="1800" b="1" i="1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Modification des revenus </a:t>
            </a:r>
            <a:r>
              <a:rPr lang="fr-FR" sz="1800" b="0" i="0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	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0692BC-D119-437F-8587-2D3938EED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419" y="1447800"/>
            <a:ext cx="7669161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29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DB061-4C09-7D46-134E-21A7A5552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9F19B4D-66A2-FDE5-9839-CA71DE99B7C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1838" y="174660"/>
            <a:ext cx="10812462" cy="5979531"/>
          </a:xfrm>
        </p:spPr>
        <p:txBody>
          <a:bodyPr/>
          <a:lstStyle/>
          <a:p>
            <a:r>
              <a:rPr lang="fr-FR" sz="1800" b="1" i="1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Changement du format de « </a:t>
            </a:r>
            <a:r>
              <a:rPr lang="fr-FR" sz="1800" b="1" i="1" u="none" strike="noStrike" baseline="0" dirty="0" err="1">
                <a:solidFill>
                  <a:srgbClr val="252525"/>
                </a:solidFill>
                <a:latin typeface="Arial" panose="020B0604020202020204" pitchFamily="34" charset="0"/>
              </a:rPr>
              <a:t>date_demande</a:t>
            </a:r>
            <a:r>
              <a:rPr lang="fr-FR" sz="1800" b="1" i="1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 » 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0376311-14E8-6D87-6113-4533A875E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167" y="1560871"/>
            <a:ext cx="3067665" cy="373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32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0706B-6F72-2497-7FBC-3A6C47B51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B9A2970-8CDC-9DAD-87D8-003899A99C3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1838" y="174660"/>
            <a:ext cx="10812462" cy="5979531"/>
          </a:xfrm>
        </p:spPr>
        <p:txBody>
          <a:bodyPr/>
          <a:lstStyle/>
          <a:p>
            <a:r>
              <a:rPr lang="fr-FR" sz="1800" b="1" i="1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Transformer la colonne « </a:t>
            </a:r>
            <a:r>
              <a:rPr lang="fr-FR" sz="1800" b="1" i="1" u="none" strike="noStrike" baseline="0" dirty="0" err="1">
                <a:solidFill>
                  <a:srgbClr val="252525"/>
                </a:solidFill>
                <a:latin typeface="Arial" panose="020B0604020202020204" pitchFamily="34" charset="0"/>
              </a:rPr>
              <a:t>tarif_devis</a:t>
            </a:r>
            <a:r>
              <a:rPr lang="fr-FR" sz="1800" b="1" i="1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 » au format décimal 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  <a:p>
            <a:endParaRPr lang="fr-FR" sz="1800" b="0" i="0" u="none" strike="noStrike" baseline="0" dirty="0">
              <a:latin typeface="Arial" panose="020B0604020202020204" pitchFamily="34" charset="0"/>
            </a:endParaRP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Utiliser l’option Remplacer des valeurs : </a:t>
            </a:r>
            <a:r>
              <a:rPr lang="fr-FR" sz="1800" b="0" i="0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Sélectionnez la colonne « </a:t>
            </a:r>
            <a:r>
              <a:rPr lang="fr-FR" sz="1800" b="1" i="0" u="none" strike="noStrike" baseline="0" dirty="0" err="1">
                <a:solidFill>
                  <a:srgbClr val="252525"/>
                </a:solidFill>
                <a:latin typeface="Arial" panose="020B0604020202020204" pitchFamily="34" charset="0"/>
              </a:rPr>
              <a:t>tarif_devis</a:t>
            </a:r>
            <a:r>
              <a:rPr lang="fr-FR" sz="1800" b="1" i="0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 »</a:t>
            </a:r>
            <a:r>
              <a:rPr lang="fr-FR" sz="1800" b="0" i="0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. </a:t>
            </a:r>
            <a:endParaRPr lang="fr-FR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1800" b="0" i="0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Allez dans le ruban </a:t>
            </a:r>
            <a:r>
              <a:rPr lang="fr-FR" sz="1800" b="1" i="0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Transformer </a:t>
            </a:r>
            <a:r>
              <a:rPr lang="fr-FR" sz="1800" b="0" i="0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et cliquez sur </a:t>
            </a:r>
            <a:r>
              <a:rPr lang="fr-FR" sz="1800" b="1" i="0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Remplacer des valeurs</a:t>
            </a:r>
            <a:r>
              <a:rPr lang="fr-FR" sz="1800" b="0" i="0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. </a:t>
            </a:r>
            <a:endParaRPr lang="fr-FR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Configurez comme suit : </a:t>
            </a:r>
            <a:endParaRPr lang="fr-FR" dirty="0">
              <a:solidFill>
                <a:srgbClr val="252525"/>
              </a:solidFill>
              <a:latin typeface="Wingdings" panose="05000000000000000000" pitchFamily="2" charset="2"/>
            </a:endParaRPr>
          </a:p>
          <a:p>
            <a:r>
              <a:rPr lang="fr-FR" sz="1800" b="1" i="0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Valeur à rechercher </a:t>
            </a:r>
            <a:r>
              <a:rPr lang="fr-FR" sz="1800" b="0" i="0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: «. » (Le point). </a:t>
            </a:r>
            <a:endParaRPr lang="fr-FR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1800" b="1" i="0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Valeur de remplacement </a:t>
            </a:r>
            <a:r>
              <a:rPr lang="fr-FR" sz="1800" b="0" i="0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: «, » (La virgule). </a:t>
            </a:r>
            <a:endParaRPr lang="fr-FR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fr-FR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Cliquez sur OK. </a:t>
            </a:r>
          </a:p>
          <a:p>
            <a:endParaRPr lang="fr-FR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1800" b="1" i="1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Convertir la colonne en format Décimal </a:t>
            </a:r>
            <a:endParaRPr lang="fr-FR" sz="1800" b="0" i="0" u="none" strike="noStrike" baseline="0" dirty="0">
              <a:solidFill>
                <a:srgbClr val="252525"/>
              </a:solidFill>
              <a:latin typeface="Arial" panose="020B0604020202020204" pitchFamily="34" charset="0"/>
            </a:endParaRP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Changer le type de données en Décimal : </a:t>
            </a:r>
            <a:r>
              <a:rPr lang="fr-FR" sz="1800" b="0" i="0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Avec la colonne « </a:t>
            </a:r>
            <a:r>
              <a:rPr lang="fr-FR" sz="1800" b="1" i="0" u="none" strike="noStrike" baseline="0" dirty="0" err="1">
                <a:solidFill>
                  <a:srgbClr val="252525"/>
                </a:solidFill>
                <a:latin typeface="Arial" panose="020B0604020202020204" pitchFamily="34" charset="0"/>
              </a:rPr>
              <a:t>tarif_devis</a:t>
            </a:r>
            <a:r>
              <a:rPr lang="fr-FR" sz="1800" b="1" i="0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 » </a:t>
            </a:r>
            <a:r>
              <a:rPr lang="fr-FR" sz="1800" b="0" i="0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sélectionnés, cliquez sur l’icône à gauche du nom de la colonne. </a:t>
            </a:r>
            <a:endParaRPr lang="fr-FR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1800" b="0" i="0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Sélectionnez </a:t>
            </a:r>
            <a:r>
              <a:rPr lang="fr-FR" sz="1800" b="1" i="0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Nombre décimal </a:t>
            </a:r>
            <a:r>
              <a:rPr lang="fr-FR" sz="1800" b="0" i="0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dans la liste. </a:t>
            </a:r>
            <a:endParaRPr lang="fr-FR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endParaRPr lang="fr-FR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82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A86A9EC-640F-47FB-AA92-2851B301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Recommandations RGPD pour la gestion des données CRM</a:t>
            </a:r>
          </a:p>
        </p:txBody>
      </p: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CADC484F-8663-AE62-D2DA-25B27B4C6F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8008274"/>
              </p:ext>
            </p:extLst>
          </p:nvPr>
        </p:nvGraphicFramePr>
        <p:xfrm>
          <a:off x="2113622" y="1602769"/>
          <a:ext cx="7964755" cy="5152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3340BDF-C19A-3B7F-B0A9-5DD2FF8232E6}"/>
              </a:ext>
            </a:extLst>
          </p:cNvPr>
          <p:cNvSpPr/>
          <p:nvPr/>
        </p:nvSpPr>
        <p:spPr>
          <a:xfrm>
            <a:off x="9996755" y="6210300"/>
            <a:ext cx="1547545" cy="6477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hlinkClick r:id="rId8" action="ppaction://hlinksldjump"/>
              </a:rPr>
              <a:t>Suite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2FCA53E-43E7-D8CC-D499-BF8F2993665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 </a:t>
            </a:r>
            <a:r>
              <a:rPr lang="fr-FR" sz="1800" b="1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Principe : 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Collecter uniquement les données strictement nécessaires pour répondre aux objectifs définis. </a:t>
            </a:r>
          </a:p>
          <a:p>
            <a:pPr algn="l"/>
            <a:endParaRPr lang="fr-FR" sz="1800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lvl="1"/>
            <a:r>
              <a:rPr lang="fr-FR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Établir un audit des données collectées pour évaluer leur pertinence </a:t>
            </a:r>
            <a:r>
              <a:rPr lang="fr-FR" b="1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(Equipe commercial)</a:t>
            </a:r>
            <a:r>
              <a:rPr lang="fr-FR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. 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 </a:t>
            </a:r>
          </a:p>
          <a:p>
            <a:pPr lvl="1"/>
            <a:endParaRPr lang="fr-FR" sz="1800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lvl="1"/>
            <a:r>
              <a:rPr lang="fr-FR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Supprimer ou anonymiser les informations sensibles non essentielles (exemple : numéros de sécurité sociale, revenus précis). </a:t>
            </a:r>
          </a:p>
          <a:p>
            <a:endParaRPr lang="fr-FR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lvl="2"/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CCFA87D-2F7A-A702-224E-B7DBBFC5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fr-FR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</a:br>
            <a:r>
              <a:rPr lang="fr-FR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 </a:t>
            </a:r>
            <a:r>
              <a:rPr lang="fr-FR" dirty="0"/>
              <a:t>Minimisation</a:t>
            </a:r>
            <a:r>
              <a:rPr lang="fr-FR" sz="1800" b="0" i="0" u="none" strike="noStrike" baseline="0" dirty="0">
                <a:solidFill>
                  <a:srgbClr val="0E4660"/>
                </a:solidFill>
                <a:latin typeface="Aptos" panose="020B0004020202020204" pitchFamily="34" charset="0"/>
              </a:rPr>
              <a:t> </a:t>
            </a:r>
            <a:r>
              <a:rPr lang="fr-FR" dirty="0"/>
              <a:t>et pertinence des données </a:t>
            </a:r>
          </a:p>
        </p:txBody>
      </p:sp>
      <p:sp>
        <p:nvSpPr>
          <p:cNvPr id="4" name="Flèche : gauche 3">
            <a:hlinkClick r:id="rId2" action="ppaction://hlinksldjump"/>
            <a:extLst>
              <a:ext uri="{FF2B5EF4-FFF2-40B4-BE49-F238E27FC236}">
                <a16:creationId xmlns:a16="http://schemas.microsoft.com/office/drawing/2014/main" id="{16F1E77E-9EB8-5675-E8A4-258E6612C344}"/>
              </a:ext>
            </a:extLst>
          </p:cNvPr>
          <p:cNvSpPr/>
          <p:nvPr/>
        </p:nvSpPr>
        <p:spPr>
          <a:xfrm>
            <a:off x="9931258" y="5480863"/>
            <a:ext cx="1613042" cy="729437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Retour</a:t>
            </a:r>
          </a:p>
        </p:txBody>
      </p:sp>
    </p:spTree>
    <p:extLst>
      <p:ext uri="{BB962C8B-B14F-4D97-AF65-F5344CB8AC3E}">
        <p14:creationId xmlns:p14="http://schemas.microsoft.com/office/powerpoint/2010/main" val="84096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A3BFBE8-8C7E-5173-9CE0-C519997FE6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l"/>
            <a:endParaRPr lang="fr-FR" sz="1800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 </a:t>
            </a:r>
            <a:r>
              <a:rPr lang="fr-FR" sz="1800" b="1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Principe : 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Garantir la transparence et le contrôle des utilisateurs sur leurs données personnelles. </a:t>
            </a:r>
          </a:p>
          <a:p>
            <a:endParaRPr lang="fr-FR" sz="1800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lvl="1"/>
            <a:r>
              <a:rPr lang="fr-FR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Mettre en place un système pour obtenir un consentement explicite et traçable. </a:t>
            </a:r>
          </a:p>
          <a:p>
            <a:pPr lvl="1"/>
            <a:endParaRPr lang="fr-FR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lvl="1"/>
            <a:r>
              <a:rPr lang="fr-FR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Intégrer des outils dans le CRM permettant aux utilisateurs d’exercer leurs droits (accès, rectification, suppression, portabilité). </a:t>
            </a:r>
          </a:p>
          <a:p>
            <a:pPr lvl="1"/>
            <a:endParaRPr lang="fr-FR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lvl="1"/>
            <a:r>
              <a:rPr lang="fr-FR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Communiquer clairement les durées de conservation et les modalités d’exercice des droits via les politiques de confidentialité (exemple : Inclure dans les contrats une section intitulée "Vos droits et durées de conservation"). 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CC04F61-03FA-2AF5-BE9A-CAB42D95F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du consentement et des droits des personnes</a:t>
            </a:r>
          </a:p>
        </p:txBody>
      </p:sp>
      <p:sp>
        <p:nvSpPr>
          <p:cNvPr id="4" name="Flèche : gauche 3">
            <a:hlinkClick r:id="rId2" action="ppaction://hlinksldjump"/>
            <a:extLst>
              <a:ext uri="{FF2B5EF4-FFF2-40B4-BE49-F238E27FC236}">
                <a16:creationId xmlns:a16="http://schemas.microsoft.com/office/drawing/2014/main" id="{B6496114-D753-9601-089B-9C2164FCAE05}"/>
              </a:ext>
            </a:extLst>
          </p:cNvPr>
          <p:cNvSpPr/>
          <p:nvPr/>
        </p:nvSpPr>
        <p:spPr>
          <a:xfrm>
            <a:off x="9931258" y="5480863"/>
            <a:ext cx="1613042" cy="729437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Retour</a:t>
            </a:r>
          </a:p>
        </p:txBody>
      </p:sp>
    </p:spTree>
    <p:extLst>
      <p:ext uri="{BB962C8B-B14F-4D97-AF65-F5344CB8AC3E}">
        <p14:creationId xmlns:p14="http://schemas.microsoft.com/office/powerpoint/2010/main" val="222074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912C4C0-E8E0-704D-3C14-C376DA0105A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 </a:t>
            </a:r>
            <a:r>
              <a:rPr lang="fr-FR" sz="1800" b="1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Principe : 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Protéger les données contre les accès non autorisés ou les cyberattaques. </a:t>
            </a:r>
          </a:p>
          <a:p>
            <a:endParaRPr lang="fr-FR" sz="1800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lvl="1"/>
            <a:r>
              <a:rPr lang="fr-FR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Définir des rôles et permissions utilisateur précis dans le CRM. </a:t>
            </a:r>
          </a:p>
          <a:p>
            <a:pPr lvl="1"/>
            <a:endParaRPr lang="fr-FR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lvl="1"/>
            <a:r>
              <a:rPr lang="fr-FR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Activer l’authentification à deux facteurs pour l’accès au système. </a:t>
            </a:r>
          </a:p>
          <a:p>
            <a:pPr lvl="1"/>
            <a:endParaRPr lang="fr-FR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lvl="1"/>
            <a:r>
              <a:rPr lang="fr-FR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Chiffrage des données au repos et en transit. </a:t>
            </a:r>
          </a:p>
          <a:p>
            <a:pPr lvl="1"/>
            <a:endParaRPr lang="fr-FR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lvl="1"/>
            <a:r>
              <a:rPr lang="fr-FR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Mettre en place un journal de suivi des actions effectuées sur les données </a:t>
            </a:r>
            <a:r>
              <a:rPr lang="fr-FR" b="1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(Transparence pour organisme tiers comme CNIL)</a:t>
            </a:r>
            <a:r>
              <a:rPr lang="fr-FR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. </a:t>
            </a:r>
          </a:p>
          <a:p>
            <a:pPr lvl="1"/>
            <a:endParaRPr lang="fr-FR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lvl="1"/>
            <a:r>
              <a:rPr lang="fr-FR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Réaliser des audits réguliers pour vérifier la conformité et les niveaux de sécurité </a:t>
            </a:r>
            <a:r>
              <a:rPr lang="fr-FR" b="1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(DPO)</a:t>
            </a:r>
            <a:r>
              <a:rPr lang="fr-FR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. 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3A7DA78-C060-A319-5A25-11CCBC2E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Sécurité des données et contrôle d'accès</a:t>
            </a:r>
          </a:p>
        </p:txBody>
      </p:sp>
      <p:sp>
        <p:nvSpPr>
          <p:cNvPr id="4" name="Flèche : gauche 3">
            <a:hlinkClick r:id="rId2" action="ppaction://hlinksldjump"/>
            <a:extLst>
              <a:ext uri="{FF2B5EF4-FFF2-40B4-BE49-F238E27FC236}">
                <a16:creationId xmlns:a16="http://schemas.microsoft.com/office/drawing/2014/main" id="{56CC5107-03F2-D47E-B78D-45C7090E7ADD}"/>
              </a:ext>
            </a:extLst>
          </p:cNvPr>
          <p:cNvSpPr/>
          <p:nvPr/>
        </p:nvSpPr>
        <p:spPr>
          <a:xfrm>
            <a:off x="9931258" y="5480863"/>
            <a:ext cx="1613042" cy="729437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Retour</a:t>
            </a:r>
          </a:p>
        </p:txBody>
      </p:sp>
    </p:spTree>
    <p:extLst>
      <p:ext uri="{BB962C8B-B14F-4D97-AF65-F5344CB8AC3E}">
        <p14:creationId xmlns:p14="http://schemas.microsoft.com/office/powerpoint/2010/main" val="2082624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E03F672-9172-88E1-8983-4662741432B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b="1" dirty="0">
                <a:solidFill>
                  <a:srgbClr val="000000"/>
                </a:solidFill>
                <a:latin typeface="Aptos" panose="020B0004020202020204" pitchFamily="34" charset="0"/>
              </a:rPr>
              <a:t>Principe : Conserver les données uniquement pour la durée nécessaire à leur finalité. </a:t>
            </a:r>
          </a:p>
          <a:p>
            <a:endParaRPr lang="fr-FR" b="1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lvl="1"/>
            <a:r>
              <a:rPr lang="fr-FR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Définir des durées de conservation pour chaque type de données (exemple : 3 ans pour les prospects sans contrat, 7 ans pour les données contractuelles ; source : </a:t>
            </a:r>
            <a:r>
              <a:rPr lang="fr-FR" b="1" i="0" u="none" strike="noStrike" baseline="0" dirty="0">
                <a:solidFill>
                  <a:srgbClr val="0E4660"/>
                </a:solidFill>
                <a:latin typeface="Aptos" panose="020B0004020202020204" pitchFamily="34" charset="0"/>
              </a:rPr>
              <a:t>CNIL</a:t>
            </a:r>
            <a:r>
              <a:rPr lang="fr-FR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). </a:t>
            </a:r>
          </a:p>
          <a:p>
            <a:endParaRPr lang="fr-FR" sz="1800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lvl="1"/>
            <a:r>
              <a:rPr lang="fr-FR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Implémenter des processus automatisés pour l’archivage et la suppression des données obsolètes. </a:t>
            </a:r>
          </a:p>
          <a:p>
            <a:endParaRPr lang="fr-FR" sz="1800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lvl="1"/>
            <a:r>
              <a:rPr lang="fr-FR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Créer un registre des activités de traitement incluant les durées de conservation </a:t>
            </a:r>
            <a:r>
              <a:rPr lang="fr-FR" b="1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(transparence sur l’historique de la data)</a:t>
            </a:r>
            <a:r>
              <a:rPr lang="fr-FR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. 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1C6A304-3F6F-BCA8-03B2-3B80DB4D2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Durée de conservation et suppression des données</a:t>
            </a:r>
          </a:p>
        </p:txBody>
      </p:sp>
      <p:sp>
        <p:nvSpPr>
          <p:cNvPr id="4" name="Flèche : gauche 3">
            <a:hlinkClick r:id="rId2" action="ppaction://hlinksldjump"/>
            <a:extLst>
              <a:ext uri="{FF2B5EF4-FFF2-40B4-BE49-F238E27FC236}">
                <a16:creationId xmlns:a16="http://schemas.microsoft.com/office/drawing/2014/main" id="{EBDC010A-3CD8-B344-8784-FB120F77A33C}"/>
              </a:ext>
            </a:extLst>
          </p:cNvPr>
          <p:cNvSpPr/>
          <p:nvPr/>
        </p:nvSpPr>
        <p:spPr>
          <a:xfrm>
            <a:off x="9931258" y="5480863"/>
            <a:ext cx="1613042" cy="729437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Retour</a:t>
            </a:r>
          </a:p>
        </p:txBody>
      </p:sp>
    </p:spTree>
    <p:extLst>
      <p:ext uri="{BB962C8B-B14F-4D97-AF65-F5344CB8AC3E}">
        <p14:creationId xmlns:p14="http://schemas.microsoft.com/office/powerpoint/2010/main" val="978283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826BE-F35F-68DC-E75B-D62D1B004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09A8E45-4917-A7A1-21E3-9BCE378DE2C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sz="1800" b="1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Principe : 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Réduire les risques liés à la réidentification des personnes tout en préservant l’utilité des données. </a:t>
            </a:r>
          </a:p>
          <a:p>
            <a:endParaRPr lang="fr-FR" sz="1800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lvl="1"/>
            <a:r>
              <a:rPr lang="fr-FR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Mettre en place des techniques d’anonymisation pour les données. </a:t>
            </a:r>
          </a:p>
          <a:p>
            <a:pPr lvl="1"/>
            <a:endParaRPr lang="fr-FR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lvl="1"/>
            <a:r>
              <a:rPr lang="fr-FR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Adopter des pratiques telles que la randomisation ou la généralisation pour rendre les données non identifiables tout en garantissant leur pertinence pour les analyses. </a:t>
            </a:r>
          </a:p>
          <a:p>
            <a:pPr lvl="1"/>
            <a:endParaRPr lang="fr-FR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lvl="1"/>
            <a:r>
              <a:rPr lang="fr-FR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Effectuer une veille régulière sur les techniques d’anonymisation pour maintenir leur efficacité face à l’évolution technologique. 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F0C839E-D668-C83E-B8B6-FED3B5A8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Anonymisation et protection des données sensibles</a:t>
            </a:r>
          </a:p>
        </p:txBody>
      </p:sp>
      <p:sp>
        <p:nvSpPr>
          <p:cNvPr id="4" name="Flèche : gauche 3">
            <a:hlinkClick r:id="rId2" action="ppaction://hlinksldjump"/>
            <a:extLst>
              <a:ext uri="{FF2B5EF4-FFF2-40B4-BE49-F238E27FC236}">
                <a16:creationId xmlns:a16="http://schemas.microsoft.com/office/drawing/2014/main" id="{B59F2864-7272-0DC0-C960-EAB9924E400E}"/>
              </a:ext>
            </a:extLst>
          </p:cNvPr>
          <p:cNvSpPr/>
          <p:nvPr/>
        </p:nvSpPr>
        <p:spPr>
          <a:xfrm>
            <a:off x="9931258" y="5480863"/>
            <a:ext cx="1613042" cy="729437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Retour</a:t>
            </a:r>
          </a:p>
        </p:txBody>
      </p:sp>
    </p:spTree>
    <p:extLst>
      <p:ext uri="{BB962C8B-B14F-4D97-AF65-F5344CB8AC3E}">
        <p14:creationId xmlns:p14="http://schemas.microsoft.com/office/powerpoint/2010/main" val="3906631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DA2531D-A746-8411-C6F2-892AD5C1AD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1838" y="2039392"/>
            <a:ext cx="10812462" cy="4114800"/>
          </a:xfrm>
        </p:spPr>
        <p:txBody>
          <a:bodyPr/>
          <a:lstStyle/>
          <a:p>
            <a:r>
              <a:rPr lang="fr-FR" sz="1800" b="0" i="0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L'objectif de cette requête est d'extraire des informations spécifiques depuis la table « </a:t>
            </a:r>
            <a:r>
              <a:rPr lang="fr-FR" sz="1800" b="1" i="0" u="none" strike="noStrike" baseline="0" dirty="0" err="1">
                <a:solidFill>
                  <a:srgbClr val="252525"/>
                </a:solidFill>
                <a:latin typeface="Arial" panose="020B0604020202020204" pitchFamily="34" charset="0"/>
              </a:rPr>
              <a:t>base_client</a:t>
            </a:r>
            <a:r>
              <a:rPr lang="fr-FR" sz="1800" b="1" i="0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 » </a:t>
            </a:r>
            <a:r>
              <a:rPr lang="fr-FR" sz="1800" b="0" i="0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pour les clients : </a:t>
            </a:r>
            <a:endParaRPr lang="fr-FR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fr-FR" b="0" i="0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Dont la </a:t>
            </a:r>
            <a:r>
              <a:rPr lang="fr-FR" b="1" i="0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date de demande </a:t>
            </a:r>
            <a:r>
              <a:rPr lang="fr-FR" b="0" i="0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est dans l'année </a:t>
            </a:r>
            <a:r>
              <a:rPr lang="fr-FR" b="1" i="0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2022</a:t>
            </a:r>
            <a:r>
              <a:rPr lang="fr-FR" b="0" i="0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. </a:t>
            </a:r>
            <a:endParaRPr lang="fr-FR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fr-FR" b="0" i="0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Dont l'</a:t>
            </a:r>
            <a:r>
              <a:rPr lang="fr-FR" b="1" i="0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état du dossier </a:t>
            </a:r>
            <a:r>
              <a:rPr lang="fr-FR" b="0" i="0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est marqué comme </a:t>
            </a:r>
            <a:r>
              <a:rPr lang="fr-FR" b="1" i="0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« complet »</a:t>
            </a:r>
            <a:r>
              <a:rPr lang="fr-FR" b="0" i="0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. </a:t>
            </a:r>
            <a:endParaRPr lang="fr-FR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fr-FR" sz="1800" b="1" i="1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SELECT </a:t>
            </a:r>
            <a:endParaRPr lang="fr-FR" sz="1800" b="0" i="0" u="none" strike="noStrike" baseline="0" dirty="0">
              <a:solidFill>
                <a:srgbClr val="252525"/>
              </a:solidFill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fr-FR" sz="1800" b="0" i="1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sexe, </a:t>
            </a:r>
            <a:r>
              <a:rPr lang="fr-FR" sz="1800" b="0" i="1" u="none" strike="noStrike" baseline="0" dirty="0" err="1">
                <a:solidFill>
                  <a:srgbClr val="252525"/>
                </a:solidFill>
                <a:latin typeface="Arial" panose="020B0604020202020204" pitchFamily="34" charset="0"/>
              </a:rPr>
              <a:t>date_naissance</a:t>
            </a:r>
            <a:r>
              <a:rPr lang="fr-FR" sz="1800" b="0" i="1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, </a:t>
            </a:r>
            <a:r>
              <a:rPr lang="fr-FR" sz="1800" b="0" i="1" u="none" strike="noStrike" baseline="0" dirty="0" err="1">
                <a:solidFill>
                  <a:srgbClr val="252525"/>
                </a:solidFill>
                <a:latin typeface="Arial" panose="020B0604020202020204" pitchFamily="34" charset="0"/>
              </a:rPr>
              <a:t>enfant_conduite_accompagne</a:t>
            </a:r>
            <a:r>
              <a:rPr lang="fr-FR" sz="1800" b="0" i="1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, </a:t>
            </a:r>
            <a:r>
              <a:rPr lang="fr-FR" sz="1800" b="0" i="1" u="none" strike="noStrike" baseline="0" dirty="0" err="1">
                <a:solidFill>
                  <a:srgbClr val="252525"/>
                </a:solidFill>
                <a:latin typeface="Arial" panose="020B0604020202020204" pitchFamily="34" charset="0"/>
              </a:rPr>
              <a:t>nombre_enfants</a:t>
            </a:r>
            <a:r>
              <a:rPr lang="fr-FR" sz="1800" b="0" i="1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, revenus, </a:t>
            </a:r>
            <a:r>
              <a:rPr lang="fr-FR" sz="1800" b="0" i="1" u="none" strike="noStrike" baseline="0" dirty="0" err="1">
                <a:solidFill>
                  <a:srgbClr val="252525"/>
                </a:solidFill>
                <a:latin typeface="Arial" panose="020B0604020202020204" pitchFamily="34" charset="0"/>
              </a:rPr>
              <a:t>usage_vehicule</a:t>
            </a:r>
            <a:r>
              <a:rPr lang="fr-FR" sz="1800" b="0" i="1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, </a:t>
            </a:r>
            <a:r>
              <a:rPr lang="fr-FR" sz="1800" b="0" i="1" u="none" strike="noStrike" baseline="0" dirty="0" err="1">
                <a:solidFill>
                  <a:srgbClr val="252525"/>
                </a:solidFill>
                <a:latin typeface="Arial" panose="020B0604020202020204" pitchFamily="34" charset="0"/>
              </a:rPr>
              <a:t>type_vehicule</a:t>
            </a:r>
            <a:r>
              <a:rPr lang="fr-FR" sz="1800" b="0" i="1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, </a:t>
            </a:r>
            <a:r>
              <a:rPr lang="fr-FR" sz="1800" b="0" i="1" u="none" strike="noStrike" baseline="0" dirty="0" err="1">
                <a:solidFill>
                  <a:srgbClr val="252525"/>
                </a:solidFill>
                <a:latin typeface="Arial" panose="020B0604020202020204" pitchFamily="34" charset="0"/>
              </a:rPr>
              <a:t>est_rouge</a:t>
            </a:r>
            <a:r>
              <a:rPr lang="fr-FR" sz="1800" b="0" i="1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, </a:t>
            </a:r>
            <a:r>
              <a:rPr lang="fr-FR" sz="1800" b="0" i="1" u="none" strike="noStrike" baseline="0" dirty="0" err="1">
                <a:solidFill>
                  <a:srgbClr val="252525"/>
                </a:solidFill>
                <a:latin typeface="Arial" panose="020B0604020202020204" pitchFamily="34" charset="0"/>
              </a:rPr>
              <a:t>points_perdus</a:t>
            </a:r>
            <a:r>
              <a:rPr lang="fr-FR" sz="1800" b="0" i="1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, </a:t>
            </a:r>
            <a:r>
              <a:rPr lang="fr-FR" sz="1800" b="0" i="1" u="none" strike="noStrike" baseline="0" dirty="0" err="1">
                <a:solidFill>
                  <a:srgbClr val="252525"/>
                </a:solidFill>
                <a:latin typeface="Arial" panose="020B0604020202020204" pitchFamily="34" charset="0"/>
              </a:rPr>
              <a:t>age_vehicule</a:t>
            </a:r>
            <a:r>
              <a:rPr lang="fr-FR" sz="1800" b="0" i="1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, </a:t>
            </a:r>
            <a:r>
              <a:rPr lang="fr-FR" sz="1800" b="0" i="1" u="none" strike="noStrike" baseline="0" dirty="0" err="1">
                <a:solidFill>
                  <a:srgbClr val="252525"/>
                </a:solidFill>
                <a:latin typeface="Arial" panose="020B0604020202020204" pitchFamily="34" charset="0"/>
              </a:rPr>
              <a:t>type_conduite</a:t>
            </a:r>
            <a:r>
              <a:rPr lang="fr-FR" sz="1800" b="0" i="1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, </a:t>
            </a:r>
            <a:r>
              <a:rPr lang="fr-FR" sz="1800" b="0" i="1" u="none" strike="noStrike" baseline="0" dirty="0" err="1">
                <a:solidFill>
                  <a:srgbClr val="252525"/>
                </a:solidFill>
                <a:latin typeface="Arial" panose="020B0604020202020204" pitchFamily="34" charset="0"/>
              </a:rPr>
              <a:t>date_demande</a:t>
            </a:r>
            <a:r>
              <a:rPr lang="fr-FR" sz="1800" b="0" i="1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, </a:t>
            </a:r>
            <a:r>
              <a:rPr lang="fr-FR" sz="1800" b="0" i="1" u="none" strike="noStrike" baseline="0" dirty="0" err="1">
                <a:solidFill>
                  <a:srgbClr val="252525"/>
                </a:solidFill>
                <a:latin typeface="Arial" panose="020B0604020202020204" pitchFamily="34" charset="0"/>
              </a:rPr>
              <a:t>etat_dossier</a:t>
            </a:r>
            <a:r>
              <a:rPr lang="fr-FR" sz="1800" b="0" i="1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, formule, </a:t>
            </a:r>
            <a:r>
              <a:rPr lang="fr-FR" sz="1800" b="0" i="1" u="none" strike="noStrike" baseline="0" dirty="0" err="1">
                <a:solidFill>
                  <a:srgbClr val="252525"/>
                </a:solidFill>
                <a:latin typeface="Arial" panose="020B0604020202020204" pitchFamily="34" charset="0"/>
              </a:rPr>
              <a:t>tarif_devis</a:t>
            </a:r>
            <a:r>
              <a:rPr lang="fr-FR" sz="1800" b="0" i="1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 </a:t>
            </a:r>
            <a:endParaRPr lang="fr-FR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fr-FR" sz="1800" b="1" i="1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FROM </a:t>
            </a:r>
            <a:endParaRPr lang="fr-FR" sz="1800" b="0" i="0" u="none" strike="noStrike" baseline="0" dirty="0">
              <a:solidFill>
                <a:srgbClr val="252525"/>
              </a:solidFill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fr-FR" sz="1800" b="0" i="1" u="none" strike="noStrike" baseline="0" dirty="0" err="1">
                <a:solidFill>
                  <a:srgbClr val="252525"/>
                </a:solidFill>
                <a:latin typeface="Arial" panose="020B0604020202020204" pitchFamily="34" charset="0"/>
              </a:rPr>
              <a:t>base_client</a:t>
            </a:r>
            <a:r>
              <a:rPr lang="fr-FR" sz="1800" b="0" i="1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 </a:t>
            </a:r>
            <a:endParaRPr lang="fr-FR" sz="1800" b="0" i="0" u="none" strike="noStrike" baseline="0" dirty="0">
              <a:solidFill>
                <a:srgbClr val="252525"/>
              </a:solidFill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fr-FR" sz="1800" b="1" i="1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WHERE </a:t>
            </a:r>
            <a:endParaRPr lang="fr-FR" sz="1800" b="0" i="0" u="none" strike="noStrike" baseline="0" dirty="0">
              <a:solidFill>
                <a:srgbClr val="252525"/>
              </a:solidFill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fr-FR" sz="1800" b="0" i="1" u="none" strike="noStrike" baseline="0" dirty="0" err="1">
                <a:solidFill>
                  <a:srgbClr val="252525"/>
                </a:solidFill>
                <a:latin typeface="Arial" panose="020B0604020202020204" pitchFamily="34" charset="0"/>
              </a:rPr>
              <a:t>date_demande</a:t>
            </a:r>
            <a:r>
              <a:rPr lang="fr-FR" sz="1800" b="0" i="1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 </a:t>
            </a:r>
            <a:r>
              <a:rPr lang="fr-FR" sz="1800" b="1" i="1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LIKE </a:t>
            </a:r>
            <a:r>
              <a:rPr lang="fr-FR" sz="1800" b="0" i="1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'2022%' </a:t>
            </a:r>
            <a:r>
              <a:rPr lang="fr-FR" sz="1800" b="1" i="1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AND </a:t>
            </a:r>
            <a:r>
              <a:rPr lang="fr-FR" sz="1800" b="0" i="1" u="none" strike="noStrike" baseline="0" dirty="0" err="1">
                <a:solidFill>
                  <a:srgbClr val="252525"/>
                </a:solidFill>
                <a:latin typeface="Arial" panose="020B0604020202020204" pitchFamily="34" charset="0"/>
              </a:rPr>
              <a:t>etat_dossier</a:t>
            </a:r>
            <a:r>
              <a:rPr lang="fr-FR" sz="1800" b="0" i="1" u="none" strike="noStrike" baseline="0" dirty="0">
                <a:solidFill>
                  <a:srgbClr val="252525"/>
                </a:solidFill>
                <a:latin typeface="Arial" panose="020B0604020202020204" pitchFamily="34" charset="0"/>
              </a:rPr>
              <a:t> = 'complet'; 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AC37CDA-1ADF-9F9D-ED27-A693C0D4E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Extraction des données</a:t>
            </a:r>
          </a:p>
        </p:txBody>
      </p:sp>
    </p:spTree>
    <p:extLst>
      <p:ext uri="{BB962C8B-B14F-4D97-AF65-F5344CB8AC3E}">
        <p14:creationId xmlns:p14="http://schemas.microsoft.com/office/powerpoint/2010/main" val="4094821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FE1B3BB-1CA3-229D-5E6E-EAB44B45A9E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938293" y="2039938"/>
            <a:ext cx="6315414" cy="4114800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A36F7E1D-C617-9003-7998-84EA211AA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Exporter les données</a:t>
            </a:r>
          </a:p>
        </p:txBody>
      </p:sp>
    </p:spTree>
    <p:extLst>
      <p:ext uri="{BB962C8B-B14F-4D97-AF65-F5344CB8AC3E}">
        <p14:creationId xmlns:p14="http://schemas.microsoft.com/office/powerpoint/2010/main" val="10846519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49603249_TF16411253_Win32.potx" id="{423166B2-1A75-4473-8A7D-47F3572BAD85}" vid="{72A791F0-149C-4EE6-AC12-84C7AB5595D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géométrique</Template>
  <TotalTime>935</TotalTime>
  <Words>859</Words>
  <Application>Microsoft Office PowerPoint</Application>
  <PresentationFormat>Grand écran</PresentationFormat>
  <Paragraphs>114</Paragraphs>
  <Slides>17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Aptos</vt:lpstr>
      <vt:lpstr>Arial</vt:lpstr>
      <vt:lpstr>Calibri</vt:lpstr>
      <vt:lpstr>Calibri Light</vt:lpstr>
      <vt:lpstr>Wingdings</vt:lpstr>
      <vt:lpstr>Thème Office</vt:lpstr>
      <vt:lpstr>Conformité RGPD - Dev’Immediat</vt:lpstr>
      <vt:lpstr>Recommandations RGPD pour la gestion des données CRM</vt:lpstr>
      <vt:lpstr>  Minimisation et pertinence des données </vt:lpstr>
      <vt:lpstr>Gestion du consentement et des droits des personnes</vt:lpstr>
      <vt:lpstr>Sécurité des données et contrôle d'accès</vt:lpstr>
      <vt:lpstr>Durée de conservation et suppression des données</vt:lpstr>
      <vt:lpstr>Anonymisation et protection des données sensibles</vt:lpstr>
      <vt:lpstr>Extraction des données</vt:lpstr>
      <vt:lpstr>Exporter les données</vt:lpstr>
      <vt:lpstr>Transformer les données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Antoine Vatin</dc:creator>
  <cp:lastModifiedBy>Antoine Vatin</cp:lastModifiedBy>
  <cp:revision>21</cp:revision>
  <dcterms:created xsi:type="dcterms:W3CDTF">2024-11-11T14:20:11Z</dcterms:created>
  <dcterms:modified xsi:type="dcterms:W3CDTF">2025-01-20T10:44:23Z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