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4" r:id="rId5"/>
    <p:sldId id="315" r:id="rId6"/>
    <p:sldId id="325" r:id="rId7"/>
    <p:sldId id="295" r:id="rId8"/>
    <p:sldId id="294" r:id="rId9"/>
    <p:sldId id="332" r:id="rId10"/>
    <p:sldId id="327" r:id="rId11"/>
    <p:sldId id="334" r:id="rId12"/>
    <p:sldId id="330" r:id="rId13"/>
    <p:sldId id="328" r:id="rId14"/>
    <p:sldId id="338" r:id="rId15"/>
    <p:sldId id="337" r:id="rId16"/>
    <p:sldId id="331" r:id="rId17"/>
    <p:sldId id="335" r:id="rId18"/>
    <p:sldId id="313" r:id="rId19"/>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61"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107" d="100"/>
          <a:sy n="107" d="100"/>
        </p:scale>
        <p:origin x="672" y="102"/>
      </p:cViewPr>
      <p:guideLst>
        <p:guide orient="horz" pos="1968"/>
        <p:guide pos="461"/>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E:\Formation\OC\P2-Visualisez_des_donn&#233;es_avec_Excel_antoine_vatin\Visualisez_des_donn&#233;es_avec_Excel_vatin_antoine\Donne&#769;es+Primero+Bank+Antoine_Vatin.xlsb.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[Données+Primero+Bank+Antoine_Vatin.xlsb.xlsx]Feuil2!Tableau croisé dynamique1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Durée d'engagement des clients perdus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Feuil2!$B$42:$B$43</c:f>
              <c:strCache>
                <c:ptCount val="1"/>
                <c:pt idx="0">
                  <c:v>Blue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Feuil2!$A$44:$A$88</c:f>
              <c:strCache>
                <c:ptCount val="44"/>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strCache>
            </c:strRef>
          </c:cat>
          <c:val>
            <c:numRef>
              <c:f>Feuil2!$B$44:$B$88</c:f>
              <c:numCache>
                <c:formatCode>General</c:formatCode>
                <c:ptCount val="44"/>
                <c:pt idx="0">
                  <c:v>7</c:v>
                </c:pt>
                <c:pt idx="1">
                  <c:v>1</c:v>
                </c:pt>
                <c:pt idx="2">
                  <c:v>9</c:v>
                </c:pt>
                <c:pt idx="3">
                  <c:v>3</c:v>
                </c:pt>
                <c:pt idx="4">
                  <c:v>4</c:v>
                </c:pt>
                <c:pt idx="5">
                  <c:v>12</c:v>
                </c:pt>
                <c:pt idx="6">
                  <c:v>5</c:v>
                </c:pt>
                <c:pt idx="7">
                  <c:v>11</c:v>
                </c:pt>
                <c:pt idx="8">
                  <c:v>8</c:v>
                </c:pt>
                <c:pt idx="9">
                  <c:v>18</c:v>
                </c:pt>
                <c:pt idx="10">
                  <c:v>11</c:v>
                </c:pt>
                <c:pt idx="11">
                  <c:v>27</c:v>
                </c:pt>
                <c:pt idx="12">
                  <c:v>29</c:v>
                </c:pt>
                <c:pt idx="13">
                  <c:v>24</c:v>
                </c:pt>
                <c:pt idx="14">
                  <c:v>22</c:v>
                </c:pt>
                <c:pt idx="15">
                  <c:v>41</c:v>
                </c:pt>
                <c:pt idx="16">
                  <c:v>30</c:v>
                </c:pt>
                <c:pt idx="17">
                  <c:v>58</c:v>
                </c:pt>
                <c:pt idx="18">
                  <c:v>30</c:v>
                </c:pt>
                <c:pt idx="19">
                  <c:v>39</c:v>
                </c:pt>
                <c:pt idx="20">
                  <c:v>42</c:v>
                </c:pt>
                <c:pt idx="21">
                  <c:v>54</c:v>
                </c:pt>
                <c:pt idx="22">
                  <c:v>41</c:v>
                </c:pt>
                <c:pt idx="23">
                  <c:v>405</c:v>
                </c:pt>
                <c:pt idx="24">
                  <c:v>55</c:v>
                </c:pt>
                <c:pt idx="25">
                  <c:v>55</c:v>
                </c:pt>
                <c:pt idx="26">
                  <c:v>61</c:v>
                </c:pt>
                <c:pt idx="27">
                  <c:v>44</c:v>
                </c:pt>
                <c:pt idx="28">
                  <c:v>48</c:v>
                </c:pt>
                <c:pt idx="29">
                  <c:v>32</c:v>
                </c:pt>
                <c:pt idx="30">
                  <c:v>37</c:v>
                </c:pt>
                <c:pt idx="31">
                  <c:v>39</c:v>
                </c:pt>
                <c:pt idx="32">
                  <c:v>27</c:v>
                </c:pt>
                <c:pt idx="33">
                  <c:v>34</c:v>
                </c:pt>
                <c:pt idx="34">
                  <c:v>24</c:v>
                </c:pt>
                <c:pt idx="35">
                  <c:v>25</c:v>
                </c:pt>
                <c:pt idx="36">
                  <c:v>21</c:v>
                </c:pt>
                <c:pt idx="37">
                  <c:v>25</c:v>
                </c:pt>
                <c:pt idx="38">
                  <c:v>16</c:v>
                </c:pt>
                <c:pt idx="39">
                  <c:v>12</c:v>
                </c:pt>
                <c:pt idx="40">
                  <c:v>7</c:v>
                </c:pt>
                <c:pt idx="41">
                  <c:v>6</c:v>
                </c:pt>
                <c:pt idx="42">
                  <c:v>4</c:v>
                </c:pt>
                <c:pt idx="43">
                  <c:v>16</c:v>
                </c:pt>
              </c:numCache>
            </c:numRef>
          </c:val>
          <c:extLst>
            <c:ext xmlns:c16="http://schemas.microsoft.com/office/drawing/2014/chart" uri="{C3380CC4-5D6E-409C-BE32-E72D297353CC}">
              <c16:uniqueId val="{00000000-27E7-4EA2-8A08-270CBA2F76EF}"/>
            </c:ext>
          </c:extLst>
        </c:ser>
        <c:ser>
          <c:idx val="1"/>
          <c:order val="1"/>
          <c:tx>
            <c:strRef>
              <c:f>Feuil2!$C$42:$C$43</c:f>
              <c:strCache>
                <c:ptCount val="1"/>
                <c:pt idx="0">
                  <c:v>Gold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Feuil2!$A$44:$A$88</c:f>
              <c:strCache>
                <c:ptCount val="44"/>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strCache>
            </c:strRef>
          </c:cat>
          <c:val>
            <c:numRef>
              <c:f>Feuil2!$C$44:$C$88</c:f>
              <c:numCache>
                <c:formatCode>General</c:formatCode>
                <c:ptCount val="44"/>
                <c:pt idx="7">
                  <c:v>1</c:v>
                </c:pt>
                <c:pt idx="9">
                  <c:v>1</c:v>
                </c:pt>
                <c:pt idx="14">
                  <c:v>1</c:v>
                </c:pt>
                <c:pt idx="15">
                  <c:v>1</c:v>
                </c:pt>
                <c:pt idx="16">
                  <c:v>1</c:v>
                </c:pt>
                <c:pt idx="19">
                  <c:v>1</c:v>
                </c:pt>
                <c:pt idx="20">
                  <c:v>1</c:v>
                </c:pt>
                <c:pt idx="21">
                  <c:v>1</c:v>
                </c:pt>
                <c:pt idx="22">
                  <c:v>1</c:v>
                </c:pt>
                <c:pt idx="23">
                  <c:v>8</c:v>
                </c:pt>
                <c:pt idx="24">
                  <c:v>1</c:v>
                </c:pt>
                <c:pt idx="25">
                  <c:v>1</c:v>
                </c:pt>
                <c:pt idx="28">
                  <c:v>1</c:v>
                </c:pt>
                <c:pt idx="35">
                  <c:v>1</c:v>
                </c:pt>
              </c:numCache>
            </c:numRef>
          </c:val>
          <c:extLst>
            <c:ext xmlns:c16="http://schemas.microsoft.com/office/drawing/2014/chart" uri="{C3380CC4-5D6E-409C-BE32-E72D297353CC}">
              <c16:uniqueId val="{00000001-27E7-4EA2-8A08-270CBA2F76EF}"/>
            </c:ext>
          </c:extLst>
        </c:ser>
        <c:ser>
          <c:idx val="2"/>
          <c:order val="2"/>
          <c:tx>
            <c:strRef>
              <c:f>Feuil2!$D$42:$D$43</c:f>
              <c:strCache>
                <c:ptCount val="1"/>
                <c:pt idx="0">
                  <c:v>Platinium</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Feuil2!$A$44:$A$88</c:f>
              <c:strCache>
                <c:ptCount val="44"/>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strCache>
            </c:strRef>
          </c:cat>
          <c:val>
            <c:numRef>
              <c:f>Feuil2!$D$44:$D$88</c:f>
              <c:numCache>
                <c:formatCode>General</c:formatCode>
                <c:ptCount val="44"/>
                <c:pt idx="10">
                  <c:v>1</c:v>
                </c:pt>
                <c:pt idx="18">
                  <c:v>2</c:v>
                </c:pt>
                <c:pt idx="19">
                  <c:v>1</c:v>
                </c:pt>
                <c:pt idx="21">
                  <c:v>2</c:v>
                </c:pt>
                <c:pt idx="22">
                  <c:v>1</c:v>
                </c:pt>
                <c:pt idx="24">
                  <c:v>1</c:v>
                </c:pt>
                <c:pt idx="25">
                  <c:v>1</c:v>
                </c:pt>
                <c:pt idx="28">
                  <c:v>1</c:v>
                </c:pt>
                <c:pt idx="29">
                  <c:v>3</c:v>
                </c:pt>
                <c:pt idx="31">
                  <c:v>1</c:v>
                </c:pt>
              </c:numCache>
            </c:numRef>
          </c:val>
          <c:extLst>
            <c:ext xmlns:c16="http://schemas.microsoft.com/office/drawing/2014/chart" uri="{C3380CC4-5D6E-409C-BE32-E72D297353CC}">
              <c16:uniqueId val="{00000002-27E7-4EA2-8A08-270CBA2F76EF}"/>
            </c:ext>
          </c:extLst>
        </c:ser>
        <c:ser>
          <c:idx val="3"/>
          <c:order val="3"/>
          <c:tx>
            <c:strRef>
              <c:f>Feuil2!$E$42:$E$43</c:f>
              <c:strCache>
                <c:ptCount val="1"/>
                <c:pt idx="0">
                  <c:v>Silver</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Feuil2!$A$44:$A$88</c:f>
              <c:strCache>
                <c:ptCount val="44"/>
                <c:pt idx="0">
                  <c:v>13</c:v>
                </c:pt>
                <c:pt idx="1">
                  <c:v>14</c:v>
                </c:pt>
                <c:pt idx="2">
                  <c:v>15</c:v>
                </c:pt>
                <c:pt idx="3">
                  <c:v>16</c:v>
                </c:pt>
                <c:pt idx="4">
                  <c:v>17</c:v>
                </c:pt>
                <c:pt idx="5">
                  <c:v>18</c:v>
                </c:pt>
                <c:pt idx="6">
                  <c:v>19</c:v>
                </c:pt>
                <c:pt idx="7">
                  <c:v>20</c:v>
                </c:pt>
                <c:pt idx="8">
                  <c:v>21</c:v>
                </c:pt>
                <c:pt idx="9">
                  <c:v>22</c:v>
                </c:pt>
                <c:pt idx="10">
                  <c:v>23</c:v>
                </c:pt>
                <c:pt idx="11">
                  <c:v>24</c:v>
                </c:pt>
                <c:pt idx="12">
                  <c:v>25</c:v>
                </c:pt>
                <c:pt idx="13">
                  <c:v>26</c:v>
                </c:pt>
                <c:pt idx="14">
                  <c:v>27</c:v>
                </c:pt>
                <c:pt idx="15">
                  <c:v>28</c:v>
                </c:pt>
                <c:pt idx="16">
                  <c:v>29</c:v>
                </c:pt>
                <c:pt idx="17">
                  <c:v>30</c:v>
                </c:pt>
                <c:pt idx="18">
                  <c:v>31</c:v>
                </c:pt>
                <c:pt idx="19">
                  <c:v>32</c:v>
                </c:pt>
                <c:pt idx="20">
                  <c:v>33</c:v>
                </c:pt>
                <c:pt idx="21">
                  <c:v>34</c:v>
                </c:pt>
                <c:pt idx="22">
                  <c:v>35</c:v>
                </c:pt>
                <c:pt idx="23">
                  <c:v>36</c:v>
                </c:pt>
                <c:pt idx="24">
                  <c:v>37</c:v>
                </c:pt>
                <c:pt idx="25">
                  <c:v>38</c:v>
                </c:pt>
                <c:pt idx="26">
                  <c:v>39</c:v>
                </c:pt>
                <c:pt idx="27">
                  <c:v>40</c:v>
                </c:pt>
                <c:pt idx="28">
                  <c:v>41</c:v>
                </c:pt>
                <c:pt idx="29">
                  <c:v>42</c:v>
                </c:pt>
                <c:pt idx="30">
                  <c:v>43</c:v>
                </c:pt>
                <c:pt idx="31">
                  <c:v>44</c:v>
                </c:pt>
                <c:pt idx="32">
                  <c:v>45</c:v>
                </c:pt>
                <c:pt idx="33">
                  <c:v>46</c:v>
                </c:pt>
                <c:pt idx="34">
                  <c:v>47</c:v>
                </c:pt>
                <c:pt idx="35">
                  <c:v>48</c:v>
                </c:pt>
                <c:pt idx="36">
                  <c:v>49</c:v>
                </c:pt>
                <c:pt idx="37">
                  <c:v>50</c:v>
                </c:pt>
                <c:pt idx="38">
                  <c:v>51</c:v>
                </c:pt>
                <c:pt idx="39">
                  <c:v>52</c:v>
                </c:pt>
                <c:pt idx="40">
                  <c:v>53</c:v>
                </c:pt>
                <c:pt idx="41">
                  <c:v>54</c:v>
                </c:pt>
                <c:pt idx="42">
                  <c:v>55</c:v>
                </c:pt>
                <c:pt idx="43">
                  <c:v>56</c:v>
                </c:pt>
              </c:strCache>
            </c:strRef>
          </c:cat>
          <c:val>
            <c:numRef>
              <c:f>Feuil2!$E$44:$E$88</c:f>
              <c:numCache>
                <c:formatCode>General</c:formatCode>
                <c:ptCount val="44"/>
                <c:pt idx="5">
                  <c:v>1</c:v>
                </c:pt>
                <c:pt idx="6">
                  <c:v>1</c:v>
                </c:pt>
                <c:pt idx="7">
                  <c:v>1</c:v>
                </c:pt>
                <c:pt idx="8">
                  <c:v>2</c:v>
                </c:pt>
                <c:pt idx="9">
                  <c:v>1</c:v>
                </c:pt>
                <c:pt idx="10">
                  <c:v>1</c:v>
                </c:pt>
                <c:pt idx="11">
                  <c:v>1</c:v>
                </c:pt>
                <c:pt idx="12">
                  <c:v>2</c:v>
                </c:pt>
                <c:pt idx="15">
                  <c:v>1</c:v>
                </c:pt>
                <c:pt idx="16">
                  <c:v>3</c:v>
                </c:pt>
                <c:pt idx="18">
                  <c:v>3</c:v>
                </c:pt>
                <c:pt idx="19">
                  <c:v>3</c:v>
                </c:pt>
                <c:pt idx="20">
                  <c:v>5</c:v>
                </c:pt>
                <c:pt idx="21">
                  <c:v>2</c:v>
                </c:pt>
                <c:pt idx="22">
                  <c:v>3</c:v>
                </c:pt>
                <c:pt idx="23">
                  <c:v>17</c:v>
                </c:pt>
                <c:pt idx="24">
                  <c:v>5</c:v>
                </c:pt>
                <c:pt idx="26">
                  <c:v>3</c:v>
                </c:pt>
                <c:pt idx="27">
                  <c:v>1</c:v>
                </c:pt>
                <c:pt idx="28">
                  <c:v>2</c:v>
                </c:pt>
                <c:pt idx="29">
                  <c:v>3</c:v>
                </c:pt>
                <c:pt idx="30">
                  <c:v>5</c:v>
                </c:pt>
                <c:pt idx="31">
                  <c:v>3</c:v>
                </c:pt>
                <c:pt idx="32">
                  <c:v>6</c:v>
                </c:pt>
                <c:pt idx="33">
                  <c:v>2</c:v>
                </c:pt>
                <c:pt idx="35">
                  <c:v>1</c:v>
                </c:pt>
                <c:pt idx="36">
                  <c:v>3</c:v>
                </c:pt>
                <c:pt idx="43">
                  <c:v>1</c:v>
                </c:pt>
              </c:numCache>
            </c:numRef>
          </c:val>
          <c:extLst>
            <c:ext xmlns:c16="http://schemas.microsoft.com/office/drawing/2014/chart" uri="{C3380CC4-5D6E-409C-BE32-E72D297353CC}">
              <c16:uniqueId val="{00000003-27E7-4EA2-8A08-270CBA2F76EF}"/>
            </c:ext>
          </c:extLst>
        </c:ser>
        <c:dLbls>
          <c:showLegendKey val="0"/>
          <c:showVal val="0"/>
          <c:showCatName val="0"/>
          <c:showSerName val="0"/>
          <c:showPercent val="0"/>
          <c:showBubbleSize val="0"/>
        </c:dLbls>
        <c:gapWidth val="150"/>
        <c:overlap val="100"/>
        <c:axId val="1515080735"/>
        <c:axId val="1515086015"/>
      </c:barChart>
      <c:catAx>
        <c:axId val="1515080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515086015"/>
        <c:crosses val="autoZero"/>
        <c:auto val="1"/>
        <c:lblAlgn val="ctr"/>
        <c:lblOffset val="100"/>
        <c:noMultiLvlLbl val="0"/>
      </c:catAx>
      <c:valAx>
        <c:axId val="15150860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crossAx val="15150807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267DB71-DB19-4AF0-9D82-D75B6B130E06}" type="datetime1">
              <a:rPr lang="fr-FR" smtClean="0"/>
              <a:t>03/12/2024</a:t>
            </a:fld>
            <a:endParaRPr lang="fr-FR"/>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FR" smtClean="0"/>
              <a:t>‹N°›</a:t>
            </a:fld>
            <a:endParaRPr lang="fr-FR"/>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F39E9-50F1-4AFC-B15A-332AA8C30EAE}" type="datetime1">
              <a:rPr lang="fr-FR" smtClean="0"/>
              <a:pPr/>
              <a:t>03/12/2024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FR" noProof="0" smtClean="0"/>
              <a:t>‹N°›</a:t>
            </a:fld>
            <a:endParaRPr lang="fr-FR"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8530193B-564F-4854-8A52-728F3FB19C85}" type="slidenum">
              <a:rPr lang="fr-FR" smtClean="0"/>
              <a:t>1</a:t>
            </a:fld>
            <a:endParaRPr lang="fr-FR"/>
          </a:p>
        </p:txBody>
      </p:sp>
    </p:spTree>
    <p:extLst>
      <p:ext uri="{BB962C8B-B14F-4D97-AF65-F5344CB8AC3E}">
        <p14:creationId xmlns:p14="http://schemas.microsoft.com/office/powerpoint/2010/main" val="3644206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20A92-2270-7F72-2923-F388270B9BF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670BA60-D630-28C1-5491-C24353B1C0C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FB10304-FB09-D7A3-0483-20B48FBF5C39}"/>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4552DC81-5BF5-4196-3587-71314134E761}"/>
              </a:ext>
            </a:extLst>
          </p:cNvPr>
          <p:cNvSpPr>
            <a:spLocks noGrp="1"/>
          </p:cNvSpPr>
          <p:nvPr>
            <p:ph type="sldNum" sz="quarter" idx="5"/>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98641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E6C03-066E-9CB7-984C-600725C13A7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0B3BC1-CE99-4706-1C59-DB674BE4FA9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1B3DFFF-8F66-CE6A-D073-FA4FF4702B7F}"/>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61F4037B-CB35-8308-2483-11DE472FC9A3}"/>
              </a:ext>
            </a:extLst>
          </p:cNvPr>
          <p:cNvSpPr>
            <a:spLocks noGrp="1"/>
          </p:cNvSpPr>
          <p:nvPr>
            <p:ph type="sldNum" sz="quarter" idx="5"/>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1282559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7F5CC-7C86-B19D-5BF3-1566B3CA1DB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FA502E2-00C4-C774-FE89-F4C3DA9DA24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54730A8-D58A-9C7F-B39F-A098D7DEDE13}"/>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A500BFB-7715-C905-9AF4-E77AB3A00B3A}"/>
              </a:ext>
            </a:extLst>
          </p:cNvPr>
          <p:cNvSpPr>
            <a:spLocks noGrp="1"/>
          </p:cNvSpPr>
          <p:nvPr>
            <p:ph type="sldNum" sz="quarter" idx="5"/>
          </p:nvPr>
        </p:nvSpPr>
        <p:spPr/>
        <p:txBody>
          <a:bodyPr/>
          <a:lstStyle/>
          <a:p>
            <a:pPr rtl="0"/>
            <a:fld id="{8530193B-564F-4854-8A52-728F3FB19C85}" type="slidenum">
              <a:rPr lang="fr-FR" smtClean="0"/>
              <a:t>12</a:t>
            </a:fld>
            <a:endParaRPr lang="fr-FR"/>
          </a:p>
        </p:txBody>
      </p:sp>
    </p:spTree>
    <p:extLst>
      <p:ext uri="{BB962C8B-B14F-4D97-AF65-F5344CB8AC3E}">
        <p14:creationId xmlns:p14="http://schemas.microsoft.com/office/powerpoint/2010/main" val="68157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2B040-ECB2-13BD-804B-099C7276B08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0A966B-7EEC-5A38-6048-F0D9A9AE160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E6B3F4C-EFC7-8C09-04BD-A0DCFA98374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8F6AC7E-EB33-F93F-0D3A-FA2733A866B5}"/>
              </a:ext>
            </a:extLst>
          </p:cNvPr>
          <p:cNvSpPr>
            <a:spLocks noGrp="1"/>
          </p:cNvSpPr>
          <p:nvPr>
            <p:ph type="sldNum" sz="quarter" idx="5"/>
          </p:nvPr>
        </p:nvSpPr>
        <p:spPr/>
        <p:txBody>
          <a:bodyPr/>
          <a:lstStyle/>
          <a:p>
            <a:pPr rtl="0"/>
            <a:fld id="{8530193B-564F-4854-8A52-728F3FB19C85}" type="slidenum">
              <a:rPr lang="fr-FR" smtClean="0"/>
              <a:t>13</a:t>
            </a:fld>
            <a:endParaRPr lang="fr-FR"/>
          </a:p>
        </p:txBody>
      </p:sp>
    </p:spTree>
    <p:extLst>
      <p:ext uri="{BB962C8B-B14F-4D97-AF65-F5344CB8AC3E}">
        <p14:creationId xmlns:p14="http://schemas.microsoft.com/office/powerpoint/2010/main" val="1288822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D1112-4967-950E-D585-18EBB65FBA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379D154-BFC7-B635-D907-5DA73762626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AE9F502-5D9F-A280-C9BE-2789358CC48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6BC6010-6294-C159-CF24-CF28E19249A8}"/>
              </a:ext>
            </a:extLst>
          </p:cNvPr>
          <p:cNvSpPr>
            <a:spLocks noGrp="1"/>
          </p:cNvSpPr>
          <p:nvPr>
            <p:ph type="sldNum" sz="quarter" idx="5"/>
          </p:nvPr>
        </p:nvSpPr>
        <p:spPr/>
        <p:txBody>
          <a:bodyPr/>
          <a:lstStyle/>
          <a:p>
            <a:pPr rtl="0"/>
            <a:fld id="{8530193B-564F-4854-8A52-728F3FB19C85}" type="slidenum">
              <a:rPr lang="fr-FR" smtClean="0"/>
              <a:t>14</a:t>
            </a:fld>
            <a:endParaRPr lang="fr-FR"/>
          </a:p>
        </p:txBody>
      </p:sp>
    </p:spTree>
    <p:extLst>
      <p:ext uri="{BB962C8B-B14F-4D97-AF65-F5344CB8AC3E}">
        <p14:creationId xmlns:p14="http://schemas.microsoft.com/office/powerpoint/2010/main" val="3581242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15</a:t>
            </a:fld>
            <a:endParaRPr lang="fr-FR"/>
          </a:p>
        </p:txBody>
      </p:sp>
    </p:spTree>
    <p:extLst>
      <p:ext uri="{BB962C8B-B14F-4D97-AF65-F5344CB8AC3E}">
        <p14:creationId xmlns:p14="http://schemas.microsoft.com/office/powerpoint/2010/main" val="3678340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1394806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3793558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3749475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4240927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38A1-0E35-6953-9F52-2B42B5E6E6F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785866D-83CD-3D29-4908-3DC1F8F9B9D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809F093-CC20-7F36-8127-6A01F6AC2EF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CCC9142-6856-855E-FC36-9EC25002A01F}"/>
              </a:ext>
            </a:extLst>
          </p:cNvPr>
          <p:cNvSpPr>
            <a:spLocks noGrp="1"/>
          </p:cNvSpPr>
          <p:nvPr>
            <p:ph type="sldNum" sz="quarter" idx="5"/>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208114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6F023-7578-65CF-377E-30C45BB21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59E6ED-06D7-D523-F747-E9B3F6247ED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80D597-CDA1-72A5-9DD8-E15D5794158F}"/>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E4E1CCEF-14B1-C2C9-6490-8E7A8776D047}"/>
              </a:ext>
            </a:extLst>
          </p:cNvPr>
          <p:cNvSpPr>
            <a:spLocks noGrp="1"/>
          </p:cNvSpPr>
          <p:nvPr>
            <p:ph type="sldNum" sz="quarter" idx="5"/>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292049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4A06D-B22E-90EA-2470-29127D7511D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9221F71-AEE4-7841-ABBC-DCC08AAFAEF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52F67CE-F189-DD0B-3C2B-89230B99F57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F399E81-00F6-FCF9-C0D7-6786F76C32AA}"/>
              </a:ext>
            </a:extLst>
          </p:cNvPr>
          <p:cNvSpPr>
            <a:spLocks noGrp="1"/>
          </p:cNvSpPr>
          <p:nvPr>
            <p:ph type="sldNum" sz="quarter" idx="5"/>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3570766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2EC7B-DBD0-F72E-51B4-2BF96762B8B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34DF19F-ABBA-0BC1-ADB4-397944490A3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7113965-9552-8EDC-4CBB-58C09B4289C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470C24B-7E17-9C80-03F1-9E4FA5B9AB84}"/>
              </a:ext>
            </a:extLst>
          </p:cNvPr>
          <p:cNvSpPr>
            <a:spLocks noGrp="1"/>
          </p:cNvSpPr>
          <p:nvPr>
            <p:ph type="sldNum" sz="quarter" idx="5"/>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326085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fr-FR" noProof="0"/>
              <a:t>Cliquez sur l'icône pour ajouter une image</a:t>
            </a:r>
          </a:p>
        </p:txBody>
      </p:sp>
      <p:sp>
        <p:nvSpPr>
          <p:cNvPr id="6" name="Hexagone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4" name="Hexagone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Hexagone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Hexagone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0" name="Hexagone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2" name="Titre 1">
            <a:extLst>
              <a:ext uri="{FF2B5EF4-FFF2-40B4-BE49-F238E27FC236}">
                <a16:creationId xmlns:a16="http://schemas.microsoft.com/office/drawing/2014/main" id="{A7A620BD-CFAD-4100-8C9F-494D15A0A900}"/>
              </a:ext>
            </a:extLst>
          </p:cNvPr>
          <p:cNvSpPr>
            <a:spLocks noGrp="1"/>
          </p:cNvSpPr>
          <p:nvPr>
            <p:ph type="title" hasCustomPrompt="1"/>
          </p:nvPr>
        </p:nvSpPr>
        <p:spPr>
          <a:xfrm>
            <a:off x="4096846" y="2576760"/>
            <a:ext cx="3924935" cy="1695637"/>
          </a:xfrm>
          <a:prstGeom prst="rect">
            <a:avLst/>
          </a:prstGeom>
        </p:spPr>
        <p:txBody>
          <a:bodyPr rtlCol="0"/>
          <a:lstStyle>
            <a:lvl1pPr>
              <a:spcBef>
                <a:spcPts val="1000"/>
              </a:spcBef>
              <a:defRPr sz="4800" b="1">
                <a:solidFill>
                  <a:schemeClr val="bg1"/>
                </a:solidFill>
              </a:defRPr>
            </a:lvl1pPr>
          </a:lstStyle>
          <a:p>
            <a:pPr rtl="0"/>
            <a:r>
              <a:rPr lang="fr-FR" noProof="0"/>
              <a:t>Cliquez pour modifier le masque</a:t>
            </a:r>
          </a:p>
        </p:txBody>
      </p:sp>
      <p:sp>
        <p:nvSpPr>
          <p:cNvPr id="24" name="Espace réservé du texte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rtlCol="0"/>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28" name="Espace réservé du texte 27">
            <a:extLst>
              <a:ext uri="{FF2B5EF4-FFF2-40B4-BE49-F238E27FC236}">
                <a16:creationId xmlns:a16="http://schemas.microsoft.com/office/drawing/2014/main" id="{E0A61465-6ECA-46DC-97DD-7BCFDB69EB89}"/>
              </a:ext>
            </a:extLst>
          </p:cNvPr>
          <p:cNvSpPr>
            <a:spLocks noGrp="1"/>
          </p:cNvSpPr>
          <p:nvPr>
            <p:ph type="body" sz="quarter" idx="13" hasCustomPrompt="1"/>
          </p:nvPr>
        </p:nvSpPr>
        <p:spPr>
          <a:xfrm>
            <a:off x="4484582" y="4459105"/>
            <a:ext cx="3222836" cy="1168530"/>
          </a:xfrm>
          <a:prstGeom prst="rect">
            <a:avLst/>
          </a:prstGeom>
        </p:spPr>
        <p:txBody>
          <a:bodyPr rtlCol="0" anchor="b"/>
          <a:lstStyle>
            <a:lvl1pPr algn="r">
              <a:buNone/>
              <a:defRPr lang="en-US" sz="1600" kern="1200" dirty="0" smtClean="0">
                <a:solidFill>
                  <a:schemeClr val="bg1"/>
                </a:solidFill>
                <a:latin typeface="+mn-lt"/>
                <a:ea typeface="+mn-ea"/>
                <a:cs typeface="+mn-cs"/>
              </a:defRPr>
            </a:lvl1pPr>
          </a:lstStyle>
          <a:p>
            <a:pPr lvl="0" rtl="0"/>
            <a:r>
              <a:rPr lang="fr-FR" noProof="0"/>
              <a:t>Modifiez les styles du texte</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p:spTree>
      <p:nvGrpSpPr>
        <p:cNvPr id="1" name=""/>
        <p:cNvGrpSpPr/>
        <p:nvPr/>
      </p:nvGrpSpPr>
      <p:grpSpPr>
        <a:xfrm>
          <a:off x="0" y="0"/>
          <a:ext cx="0" cy="0"/>
          <a:chOff x="0" y="0"/>
          <a:chExt cx="0" cy="0"/>
        </a:xfrm>
      </p:grpSpPr>
      <p:sp>
        <p:nvSpPr>
          <p:cNvPr id="8" name="Titr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fr-FR" sz="4800" b="1" noProof="0">
                <a:solidFill>
                  <a:schemeClr val="tx1"/>
                </a:solidFill>
              </a:rPr>
              <a:t>Modifiez le style du titre</a:t>
            </a: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u de deux colonnes">
    <p:spTree>
      <p:nvGrpSpPr>
        <p:cNvPr id="1" name=""/>
        <p:cNvGrpSpPr/>
        <p:nvPr/>
      </p:nvGrpSpPr>
      <p:grpSpPr>
        <a:xfrm>
          <a:off x="0" y="0"/>
          <a:ext cx="0" cy="0"/>
          <a:chOff x="0" y="0"/>
          <a:chExt cx="0" cy="0"/>
        </a:xfrm>
      </p:grpSpPr>
      <p:sp>
        <p:nvSpPr>
          <p:cNvPr id="28" name="Espace réservé du texte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47700" y="2057818"/>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14" name="Ovale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0" name="Ovale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4" name="Ovale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6" name="Espace réservé du texte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73522"/>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29" name="Espace réservé du texte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6451600" y="2061363"/>
            <a:ext cx="508000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30" name="Espace réservé du texte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6464300" y="2677067"/>
            <a:ext cx="506730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13" name="Espace réservé d’image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11" name="Titre 1">
            <a:extLst>
              <a:ext uri="{FF2B5EF4-FFF2-40B4-BE49-F238E27FC236}">
                <a16:creationId xmlns:a16="http://schemas.microsoft.com/office/drawing/2014/main" id="{92F03355-C197-48C4-A4DF-B4133848335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u de trois colonnes">
    <p:spTree>
      <p:nvGrpSpPr>
        <p:cNvPr id="1" name=""/>
        <p:cNvGrpSpPr/>
        <p:nvPr/>
      </p:nvGrpSpPr>
      <p:grpSpPr>
        <a:xfrm>
          <a:off x="0" y="0"/>
          <a:ext cx="0" cy="0"/>
          <a:chOff x="0" y="0"/>
          <a:chExt cx="0" cy="0"/>
        </a:xfrm>
      </p:grpSpPr>
      <p:sp>
        <p:nvSpPr>
          <p:cNvPr id="28" name="Espace réservé du texte 27">
            <a:extLst>
              <a:ext uri="{FF2B5EF4-FFF2-40B4-BE49-F238E27FC236}">
                <a16:creationId xmlns:a16="http://schemas.microsoft.com/office/drawing/2014/main" id="{D1E0F77B-E8C6-4A86-B521-8368A308A9A2}"/>
              </a:ext>
            </a:extLst>
          </p:cNvPr>
          <p:cNvSpPr>
            <a:spLocks noGrp="1"/>
          </p:cNvSpPr>
          <p:nvPr>
            <p:ph type="body" sz="quarter" idx="14" hasCustomPrompt="1"/>
          </p:nvPr>
        </p:nvSpPr>
        <p:spPr>
          <a:xfrm>
            <a:off x="660400" y="2037656"/>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26" name="Espace réservé du texte 25">
            <a:extLst>
              <a:ext uri="{FF2B5EF4-FFF2-40B4-BE49-F238E27FC236}">
                <a16:creationId xmlns:a16="http://schemas.microsoft.com/office/drawing/2014/main" id="{4A6E2374-7B5B-4947-8461-F294B56E70DE}"/>
              </a:ext>
            </a:extLst>
          </p:cNvPr>
          <p:cNvSpPr>
            <a:spLocks noGrp="1"/>
          </p:cNvSpPr>
          <p:nvPr>
            <p:ph type="body" sz="quarter" idx="13" hasCustomPrompt="1"/>
          </p:nvPr>
        </p:nvSpPr>
        <p:spPr>
          <a:xfrm>
            <a:off x="66040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29" name="Espace réservé du texte 27">
            <a:extLst>
              <a:ext uri="{FF2B5EF4-FFF2-40B4-BE49-F238E27FC236}">
                <a16:creationId xmlns:a16="http://schemas.microsoft.com/office/drawing/2014/main" id="{FB9159BE-CEED-461B-AF31-03BC124E2741}"/>
              </a:ext>
            </a:extLst>
          </p:cNvPr>
          <p:cNvSpPr>
            <a:spLocks noGrp="1"/>
          </p:cNvSpPr>
          <p:nvPr>
            <p:ph type="body" sz="quarter" idx="15" hasCustomPrompt="1"/>
          </p:nvPr>
        </p:nvSpPr>
        <p:spPr>
          <a:xfrm>
            <a:off x="8044180" y="2052478"/>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30" name="Espace réservé du texte 25">
            <a:extLst>
              <a:ext uri="{FF2B5EF4-FFF2-40B4-BE49-F238E27FC236}">
                <a16:creationId xmlns:a16="http://schemas.microsoft.com/office/drawing/2014/main" id="{2C15BD20-69D8-4EC1-8A33-A0C6EAFD30AA}"/>
              </a:ext>
            </a:extLst>
          </p:cNvPr>
          <p:cNvSpPr>
            <a:spLocks noGrp="1"/>
          </p:cNvSpPr>
          <p:nvPr>
            <p:ph type="body" sz="quarter" idx="16" hasCustomPrompt="1"/>
          </p:nvPr>
        </p:nvSpPr>
        <p:spPr>
          <a:xfrm>
            <a:off x="8056880" y="2668182"/>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11" name="Espace réservé du texte 27">
            <a:extLst>
              <a:ext uri="{FF2B5EF4-FFF2-40B4-BE49-F238E27FC236}">
                <a16:creationId xmlns:a16="http://schemas.microsoft.com/office/drawing/2014/main" id="{4FDB27CA-009D-4863-B119-0EC36837148A}"/>
              </a:ext>
            </a:extLst>
          </p:cNvPr>
          <p:cNvSpPr>
            <a:spLocks noGrp="1"/>
          </p:cNvSpPr>
          <p:nvPr>
            <p:ph type="body" sz="quarter" idx="17" hasCustomPrompt="1"/>
          </p:nvPr>
        </p:nvSpPr>
        <p:spPr>
          <a:xfrm>
            <a:off x="4352290" y="2048933"/>
            <a:ext cx="3474720" cy="438150"/>
          </a:xfrm>
          <a:prstGeom prst="rect">
            <a:avLst/>
          </a:prstGeom>
        </p:spPr>
        <p:txBody>
          <a:bodyPr rtlCol="0"/>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rtl="0"/>
            <a:r>
              <a:rPr lang="fr-FR" noProof="0"/>
              <a:t>Modifiez les styles du texte</a:t>
            </a:r>
          </a:p>
        </p:txBody>
      </p:sp>
      <p:sp>
        <p:nvSpPr>
          <p:cNvPr id="12" name="Espace réservé du texte 25">
            <a:extLst>
              <a:ext uri="{FF2B5EF4-FFF2-40B4-BE49-F238E27FC236}">
                <a16:creationId xmlns:a16="http://schemas.microsoft.com/office/drawing/2014/main" id="{FD03E3EF-D812-4B98-959B-6800BBE59D1C}"/>
              </a:ext>
            </a:extLst>
          </p:cNvPr>
          <p:cNvSpPr>
            <a:spLocks noGrp="1"/>
          </p:cNvSpPr>
          <p:nvPr>
            <p:ph type="body" sz="quarter" idx="18" hasCustomPrompt="1"/>
          </p:nvPr>
        </p:nvSpPr>
        <p:spPr>
          <a:xfrm>
            <a:off x="4364990" y="2664637"/>
            <a:ext cx="3474720" cy="2935288"/>
          </a:xfrm>
          <a:prstGeom prst="rect">
            <a:avLst/>
          </a:prstGeom>
        </p:spPr>
        <p:txBody>
          <a:bodyPr rtlCol="0"/>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rtl="0"/>
            <a:r>
              <a:rPr lang="fr-FR" noProof="0"/>
              <a:t>Modifiez les styles du texte</a:t>
            </a:r>
          </a:p>
        </p:txBody>
      </p:sp>
      <p:sp>
        <p:nvSpPr>
          <p:cNvPr id="3" name="Hexagone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 name="Hexagone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1"/>
              </a:solidFill>
            </a:endParaRPr>
          </a:p>
        </p:txBody>
      </p:sp>
      <p:sp>
        <p:nvSpPr>
          <p:cNvPr id="5" name="Hexagone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1"/>
              </a:solidFill>
            </a:endParaRPr>
          </a:p>
        </p:txBody>
      </p:sp>
      <p:sp>
        <p:nvSpPr>
          <p:cNvPr id="13" name="Titre 1">
            <a:extLst>
              <a:ext uri="{FF2B5EF4-FFF2-40B4-BE49-F238E27FC236}">
                <a16:creationId xmlns:a16="http://schemas.microsoft.com/office/drawing/2014/main" id="{91D9F6BE-FB0B-42EE-8F02-95F5CC039B06}"/>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
        <p:nvSpPr>
          <p:cNvPr id="16" name="Forme libre : Forme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rtlCol="0" anchor="ctr">
            <a:noAutofit/>
          </a:bodyPr>
          <a:lstStyle>
            <a:lvl1pPr algn="ctr">
              <a:buNone/>
              <a:defRPr/>
            </a:lvl1pPr>
          </a:lstStyle>
          <a:p>
            <a:pPr rtl="0"/>
            <a:r>
              <a:rPr lang="fr-FR" noProof="0"/>
              <a:t>Cliquez sur l'icône pour ajouter une image</a:t>
            </a:r>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rmeture">
    <p:spTree>
      <p:nvGrpSpPr>
        <p:cNvPr id="1" name=""/>
        <p:cNvGrpSpPr/>
        <p:nvPr/>
      </p:nvGrpSpPr>
      <p:grpSpPr>
        <a:xfrm>
          <a:off x="0" y="0"/>
          <a:ext cx="0" cy="0"/>
          <a:chOff x="0" y="0"/>
          <a:chExt cx="0" cy="0"/>
        </a:xfrm>
      </p:grpSpPr>
      <p:sp>
        <p:nvSpPr>
          <p:cNvPr id="7" name="Ovale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Espace réservé du texte 15">
            <a:extLst>
              <a:ext uri="{FF2B5EF4-FFF2-40B4-BE49-F238E27FC236}">
                <a16:creationId xmlns:a16="http://schemas.microsoft.com/office/drawing/2014/main" id="{AC4388F5-0DCA-4A09-A6E1-AE07F403093C}"/>
              </a:ext>
            </a:extLst>
          </p:cNvPr>
          <p:cNvSpPr>
            <a:spLocks noGrp="1"/>
          </p:cNvSpPr>
          <p:nvPr>
            <p:ph type="body" sz="quarter" idx="10" hasCustomPrompt="1"/>
          </p:nvPr>
        </p:nvSpPr>
        <p:spPr>
          <a:xfrm>
            <a:off x="647701" y="2042790"/>
            <a:ext cx="4143374" cy="2654301"/>
          </a:xfrm>
          <a:prstGeom prst="rect">
            <a:avLst/>
          </a:prstGeom>
        </p:spPr>
        <p:txBody>
          <a:bodyPr rtlCol="0"/>
          <a:lstStyle>
            <a:lvl1pPr marL="0" indent="0">
              <a:buNone/>
              <a:defRPr sz="2000"/>
            </a:lvl1pPr>
            <a:lvl2pPr>
              <a:buNone/>
              <a:defRPr/>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7" name="Espace réservé du texte 15">
            <a:extLst>
              <a:ext uri="{FF2B5EF4-FFF2-40B4-BE49-F238E27FC236}">
                <a16:creationId xmlns:a16="http://schemas.microsoft.com/office/drawing/2014/main" id="{02C12FDC-BC11-43E8-B22A-3EC48E0344D9}"/>
              </a:ext>
            </a:extLst>
          </p:cNvPr>
          <p:cNvSpPr>
            <a:spLocks noGrp="1"/>
          </p:cNvSpPr>
          <p:nvPr>
            <p:ph type="body" sz="quarter" idx="11" hasCustomPrompt="1"/>
          </p:nvPr>
        </p:nvSpPr>
        <p:spPr>
          <a:xfrm>
            <a:off x="647699" y="4953919"/>
            <a:ext cx="4143375" cy="759470"/>
          </a:xfrm>
          <a:prstGeom prst="rect">
            <a:avLst/>
          </a:prstGeom>
        </p:spPr>
        <p:txBody>
          <a:bodyPr rtlCol="0"/>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rtl="0"/>
            <a:r>
              <a:rPr lang="fr-FR" noProof="0"/>
              <a:t>Modifiez les styles du texte</a:t>
            </a:r>
          </a:p>
          <a:p>
            <a:pPr lvl="1" rtl="0"/>
            <a:endParaRPr lang="fr-FR" noProof="0"/>
          </a:p>
        </p:txBody>
      </p:sp>
      <p:sp>
        <p:nvSpPr>
          <p:cNvPr id="12" name="Espace réservé d’image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13" name="Titre 1">
            <a:extLst>
              <a:ext uri="{FF2B5EF4-FFF2-40B4-BE49-F238E27FC236}">
                <a16:creationId xmlns:a16="http://schemas.microsoft.com/office/drawing/2014/main" id="{11176083-2CE5-4707-A564-46805454AF1A}"/>
              </a:ext>
            </a:extLst>
          </p:cNvPr>
          <p:cNvSpPr>
            <a:spLocks noGrp="1"/>
          </p:cNvSpPr>
          <p:nvPr>
            <p:ph type="title" hasCustomPrompt="1"/>
          </p:nvPr>
        </p:nvSpPr>
        <p:spPr>
          <a:xfrm>
            <a:off x="660400" y="805213"/>
            <a:ext cx="4275138" cy="830997"/>
          </a:xfrm>
          <a:prstGeom prst="rect">
            <a:avLst/>
          </a:prstGeom>
        </p:spPr>
        <p:txBody>
          <a:bodyPr rtlCol="0"/>
          <a:lstStyle>
            <a:lvl1pPr>
              <a:defRPr sz="4800" b="1">
                <a:solidFill>
                  <a:schemeClr val="tx1"/>
                </a:solidFill>
              </a:defRPr>
            </a:lvl1pPr>
          </a:lstStyle>
          <a:p>
            <a:pPr rtl="0"/>
            <a:r>
              <a:rPr lang="fr-FR" noProof="0"/>
              <a:t>Cliquez pour modifier le masque</a:t>
            </a:r>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sposition personnalisée">
    <p:spTree>
      <p:nvGrpSpPr>
        <p:cNvPr id="1" name=""/>
        <p:cNvGrpSpPr/>
        <p:nvPr/>
      </p:nvGrpSpPr>
      <p:grpSpPr>
        <a:xfrm>
          <a:off x="0" y="0"/>
          <a:ext cx="0" cy="0"/>
          <a:chOff x="0" y="0"/>
          <a:chExt cx="0" cy="0"/>
        </a:xfrm>
      </p:grpSpPr>
      <p:sp>
        <p:nvSpPr>
          <p:cNvPr id="22" name="Espace réservé d’image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rtlCol="0"/>
          <a:lstStyle/>
          <a:p>
            <a:pPr rtl="0"/>
            <a:r>
              <a:rPr lang="fr-FR" noProof="0"/>
              <a:t>Cliquez sur l'icône pour ajouter une image</a:t>
            </a:r>
          </a:p>
        </p:txBody>
      </p:sp>
      <p:sp>
        <p:nvSpPr>
          <p:cNvPr id="2" name="Rectangle 1" descr="Vue vers le haut d’un grand immeuble de bureaux">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4" name="Espace réservé du texte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rtlCol="0"/>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6" name="Titre 1">
            <a:extLst>
              <a:ext uri="{FF2B5EF4-FFF2-40B4-BE49-F238E27FC236}">
                <a16:creationId xmlns:a16="http://schemas.microsoft.com/office/drawing/2014/main" id="{162BE5D7-9E35-49F8-A8E4-2093183A6404}"/>
              </a:ext>
            </a:extLst>
          </p:cNvPr>
          <p:cNvSpPr>
            <a:spLocks noGrp="1"/>
          </p:cNvSpPr>
          <p:nvPr>
            <p:ph type="title" hasCustomPrompt="1"/>
          </p:nvPr>
        </p:nvSpPr>
        <p:spPr>
          <a:xfrm>
            <a:off x="4149139" y="1529685"/>
            <a:ext cx="3924934" cy="1695637"/>
          </a:xfrm>
          <a:prstGeom prst="rect">
            <a:avLst/>
          </a:prstGeom>
        </p:spPr>
        <p:txBody>
          <a:bodyPr rtlCol="0"/>
          <a:lstStyle>
            <a:lvl1pPr>
              <a:spcBef>
                <a:spcPts val="1000"/>
              </a:spcBef>
              <a:defRPr sz="4800" b="1">
                <a:solidFill>
                  <a:schemeClr val="bg1"/>
                </a:solidFill>
              </a:defRPr>
            </a:lvl1pPr>
          </a:lstStyle>
          <a:p>
            <a:pPr rtl="0"/>
            <a:r>
              <a:rPr lang="fr-FR" noProof="0"/>
              <a:t>Cliquez pour modifier le masque</a:t>
            </a:r>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Disposition personnalisée">
    <p:spTree>
      <p:nvGrpSpPr>
        <p:cNvPr id="1" name=""/>
        <p:cNvGrpSpPr/>
        <p:nvPr/>
      </p:nvGrpSpPr>
      <p:grpSpPr>
        <a:xfrm>
          <a:off x="0" y="0"/>
          <a:ext cx="0" cy="0"/>
          <a:chOff x="0" y="0"/>
          <a:chExt cx="0" cy="0"/>
        </a:xfrm>
      </p:grpSpPr>
      <p:sp>
        <p:nvSpPr>
          <p:cNvPr id="14" name="Espace réservé d’image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rtlCol="0"/>
          <a:lstStyle/>
          <a:p>
            <a:pPr rtl="0"/>
            <a:r>
              <a:rPr lang="fr-FR" noProof="0"/>
              <a:t>Cliquez sur l'icône pour ajouter une image</a:t>
            </a:r>
          </a:p>
        </p:txBody>
      </p:sp>
      <p:sp>
        <p:nvSpPr>
          <p:cNvPr id="3" name="Ovale 2" descr="Vue vers le haut d’un grand immeuble de bureaux">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9" name="Ovale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Ovale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3" name="Ovale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5" name="Espace réservé du texte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rtlCol="0"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rtl="0"/>
            <a:r>
              <a:rPr lang="fr-FR" noProof="0"/>
              <a:t>Cliquez pour modifier le texte</a:t>
            </a:r>
          </a:p>
        </p:txBody>
      </p:sp>
      <p:sp>
        <p:nvSpPr>
          <p:cNvPr id="2" name="Titr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rtlCol="0"/>
          <a:lstStyle>
            <a:lvl1pPr algn="ctr">
              <a:spcBef>
                <a:spcPts val="1000"/>
              </a:spcBef>
              <a:defRPr sz="2800">
                <a:solidFill>
                  <a:schemeClr val="bg1"/>
                </a:solidFill>
                <a:latin typeface="+mn-lt"/>
              </a:defRPr>
            </a:lvl1pPr>
          </a:lstStyle>
          <a:p>
            <a:pPr rtl="0"/>
            <a:r>
              <a:rPr lang="fr-FR" noProof="0"/>
              <a:t>Modifiez le style du titre</a:t>
            </a:r>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Espace réservé du texte 26">
            <a:extLst>
              <a:ext uri="{FF2B5EF4-FFF2-40B4-BE49-F238E27FC236}">
                <a16:creationId xmlns:a16="http://schemas.microsoft.com/office/drawing/2014/main" id="{4AA38E8C-A334-4183-8ABC-112B8517F487}"/>
              </a:ext>
            </a:extLst>
          </p:cNvPr>
          <p:cNvSpPr>
            <a:spLocks noGrp="1"/>
          </p:cNvSpPr>
          <p:nvPr>
            <p:ph type="body" sz="quarter" idx="12" hasCustomPrompt="1"/>
          </p:nvPr>
        </p:nvSpPr>
        <p:spPr>
          <a:xfrm>
            <a:off x="660400" y="2044700"/>
            <a:ext cx="4275138" cy="3560763"/>
          </a:xfrm>
          <a:prstGeom prst="rect">
            <a:avLst/>
          </a:prstGeom>
        </p:spPr>
        <p:txBody>
          <a:bodyPr rtlCol="0"/>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rtl="0"/>
            <a:r>
              <a:rPr lang="fr-FR" noProof="0"/>
              <a:t>Modifiez les styles du texte</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Espace réservé d’image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5" name="Titre 4">
            <a:extLst>
              <a:ext uri="{FF2B5EF4-FFF2-40B4-BE49-F238E27FC236}">
                <a16:creationId xmlns:a16="http://schemas.microsoft.com/office/drawing/2014/main" id="{59D594A2-EBFB-5818-640F-9E52F4A1B89C}"/>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e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14" name="Ovale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16" name="Ovale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solidFill>
                <a:schemeClr val="accent5"/>
              </a:solidFill>
            </a:endParaRPr>
          </a:p>
        </p:txBody>
      </p:sp>
      <p:sp>
        <p:nvSpPr>
          <p:cNvPr id="23" name="Espace réservé d’image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7" name="Espace réservé du texte 26">
            <a:extLst>
              <a:ext uri="{FF2B5EF4-FFF2-40B4-BE49-F238E27FC236}">
                <a16:creationId xmlns:a16="http://schemas.microsoft.com/office/drawing/2014/main" id="{282D3E62-6D1A-4E9D-BE54-2EED9BF429A4}"/>
              </a:ext>
            </a:extLst>
          </p:cNvPr>
          <p:cNvSpPr>
            <a:spLocks noGrp="1"/>
          </p:cNvSpPr>
          <p:nvPr>
            <p:ph type="body" sz="quarter" idx="12" hasCustomPrompt="1"/>
          </p:nvPr>
        </p:nvSpPr>
        <p:spPr>
          <a:xfrm>
            <a:off x="660400" y="2044700"/>
            <a:ext cx="4275138" cy="3560763"/>
          </a:xfrm>
          <a:prstGeom prst="rect">
            <a:avLst/>
          </a:prstGeom>
        </p:spPr>
        <p:txBody>
          <a:bodyPr rtlCol="0"/>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rtl="0"/>
            <a:r>
              <a:rPr lang="fr-FR" noProof="0"/>
              <a:t>Modifiez les styles du texte</a:t>
            </a:r>
          </a:p>
        </p:txBody>
      </p:sp>
      <p:sp>
        <p:nvSpPr>
          <p:cNvPr id="2" name="Titre 1">
            <a:extLst>
              <a:ext uri="{FF2B5EF4-FFF2-40B4-BE49-F238E27FC236}">
                <a16:creationId xmlns:a16="http://schemas.microsoft.com/office/drawing/2014/main" id="{6834C756-B42A-7CA3-F895-FBBBCB959E82}"/>
              </a:ext>
            </a:extLst>
          </p:cNvPr>
          <p:cNvSpPr>
            <a:spLocks noGrp="1"/>
          </p:cNvSpPr>
          <p:nvPr>
            <p:ph type="title"/>
          </p:nvPr>
        </p:nvSpPr>
        <p:spPr>
          <a:xfrm>
            <a:off x="838200" y="365125"/>
            <a:ext cx="10515600" cy="1325563"/>
          </a:xfrm>
          <a:prstGeom prst="rect">
            <a:avLst/>
          </a:prstGeom>
        </p:spPr>
        <p:txBody>
          <a:bodyPr/>
          <a:lstStyle/>
          <a:p>
            <a:r>
              <a:rPr lang="fr-FR"/>
              <a:t>Modifiez le style du titre</a:t>
            </a:r>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et tableau">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D23CD802-D0A0-4EAC-8222-78FFDDD76A75}"/>
              </a:ext>
            </a:extLst>
          </p:cNvPr>
          <p:cNvSpPr>
            <a:spLocks noGrp="1"/>
          </p:cNvSpPr>
          <p:nvPr>
            <p:ph sz="quarter" idx="10" hasCustomPrompt="1"/>
          </p:nvPr>
        </p:nvSpPr>
        <p:spPr>
          <a:xfrm>
            <a:off x="838200" y="2039392"/>
            <a:ext cx="10515600" cy="4114800"/>
          </a:xfrm>
          <a:prstGeom prst="rect">
            <a:avLst/>
          </a:prstGeo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2" name="Titr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rtlCol="0" anchor="ctr"/>
          <a:lstStyle>
            <a:lvl1pPr algn="ctr">
              <a:defRPr sz="4800" b="1">
                <a:solidFill>
                  <a:schemeClr val="tx1"/>
                </a:solidFill>
              </a:defRPr>
            </a:lvl1pPr>
          </a:lstStyle>
          <a:p>
            <a:pPr rtl="0"/>
            <a:r>
              <a:rPr lang="fr-FR" noProof="0"/>
              <a:t>Modifiez le style du titre</a:t>
            </a:r>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11" name="Espace réservé du texte 10">
            <a:extLst>
              <a:ext uri="{FF2B5EF4-FFF2-40B4-BE49-F238E27FC236}">
                <a16:creationId xmlns:a16="http://schemas.microsoft.com/office/drawing/2014/main" id="{6FDA3C6F-5F6A-4D64-8BFE-AFFF58B1A047}"/>
              </a:ext>
            </a:extLst>
          </p:cNvPr>
          <p:cNvSpPr>
            <a:spLocks noGrp="1"/>
          </p:cNvSpPr>
          <p:nvPr>
            <p:ph type="body" sz="quarter" idx="11" hasCustomPrompt="1"/>
          </p:nvPr>
        </p:nvSpPr>
        <p:spPr>
          <a:xfrm>
            <a:off x="6312871" y="4141999"/>
            <a:ext cx="4220845" cy="861497"/>
          </a:xfrm>
          <a:prstGeom prst="rect">
            <a:avLst/>
          </a:prstGeom>
        </p:spPr>
        <p:txBody>
          <a:bodyPr rtlCol="0"/>
          <a:lstStyle>
            <a:lvl1pPr marL="0" indent="0">
              <a:buNone/>
              <a:defRPr sz="2000" b="1">
                <a:solidFill>
                  <a:schemeClr val="accent4"/>
                </a:solidFill>
                <a:latin typeface="+mj-lt"/>
              </a:defRPr>
            </a:lvl1pPr>
            <a:lvl2pPr>
              <a:buNone/>
              <a:defRPr sz="2000"/>
            </a:lvl2pPr>
          </a:lstStyle>
          <a:p>
            <a:pPr lvl="0" rtl="0"/>
            <a:r>
              <a:rPr lang="fr-FR" noProof="0"/>
              <a:t>Modifiez les styles du texte</a:t>
            </a:r>
          </a:p>
          <a:p>
            <a:pPr lvl="1" rtl="0"/>
            <a:endParaRPr lang="fr-FR" noProof="0"/>
          </a:p>
        </p:txBody>
      </p:sp>
      <p:sp>
        <p:nvSpPr>
          <p:cNvPr id="15" name="Hexagone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6" name="Hexagone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7" name="Hexagone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8" name="Hexagone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9" name="Espace réservé d’image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2" name="Titr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rtlCol="0"/>
          <a:lstStyle>
            <a:lvl1pPr>
              <a:defRPr sz="2800">
                <a:solidFill>
                  <a:schemeClr val="tx1"/>
                </a:solidFill>
                <a:latin typeface="+mn-lt"/>
              </a:defRPr>
            </a:lvl1pPr>
          </a:lstStyle>
          <a:p>
            <a:pPr rtl="0"/>
            <a:r>
              <a:rPr lang="fr-FR" noProof="0"/>
              <a:t>Modifiez le style du titre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spTree>
      <p:nvGrpSpPr>
        <p:cNvPr id="1" name=""/>
        <p:cNvGrpSpPr/>
        <p:nvPr/>
      </p:nvGrpSpPr>
      <p:grpSpPr>
        <a:xfrm>
          <a:off x="0" y="0"/>
          <a:ext cx="0" cy="0"/>
          <a:chOff x="0" y="0"/>
          <a:chExt cx="0" cy="0"/>
        </a:xfrm>
      </p:grpSpPr>
      <p:sp>
        <p:nvSpPr>
          <p:cNvPr id="39" name="Espace réservé d’image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38" name="Espace réservé d’image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40" name="Espace réservé d’image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41" name="Espace réservé d’image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fr-FR" noProof="0"/>
              <a:t>Cliquez sur l'icône pour ajouter une image</a:t>
            </a:r>
          </a:p>
        </p:txBody>
      </p:sp>
      <p:sp>
        <p:nvSpPr>
          <p:cNvPr id="8" name="Titr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rtlCol="0" anchor="ctr"/>
          <a:lstStyle/>
          <a:p>
            <a:pPr algn="ctr" rtl="0"/>
            <a:r>
              <a:rPr lang="fr-FR" sz="4800" b="1" noProof="0">
                <a:solidFill>
                  <a:schemeClr val="tx1"/>
                </a:solidFill>
              </a:rPr>
              <a:t>Modifiez le style du titre</a:t>
            </a:r>
          </a:p>
        </p:txBody>
      </p:sp>
      <p:sp>
        <p:nvSpPr>
          <p:cNvPr id="9" name="Hexagone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0" name="Hexagone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11" name="Hexagone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3" name="Espace réservé du texte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fr-FR" noProof="0"/>
              <a:t>Cliquez pour modifier les styles du texte du masque</a:t>
            </a:r>
          </a:p>
        </p:txBody>
      </p:sp>
      <p:sp>
        <p:nvSpPr>
          <p:cNvPr id="24" name="Espace réservé du texte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fr-FR" noProof="0"/>
              <a:t>Cliquez pour modifier les styles du texte du masque</a:t>
            </a:r>
          </a:p>
        </p:txBody>
      </p:sp>
      <p:sp>
        <p:nvSpPr>
          <p:cNvPr id="27" name="Espace réservé du texte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fr-FR" noProof="0"/>
              <a:t>Cliquez pour modifier les styles du texte du masque</a:t>
            </a:r>
          </a:p>
        </p:txBody>
      </p:sp>
      <p:sp>
        <p:nvSpPr>
          <p:cNvPr id="28" name="Espace réservé du texte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fr-FR" noProof="0"/>
              <a:t>Cliquez pour modifier les styles du texte du masque</a:t>
            </a:r>
          </a:p>
        </p:txBody>
      </p:sp>
      <p:sp>
        <p:nvSpPr>
          <p:cNvPr id="29" name="Espace réservé du texte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fr-FR" noProof="0"/>
              <a:t>Cliquez pour modifier les styles du texte du masque</a:t>
            </a:r>
          </a:p>
        </p:txBody>
      </p:sp>
      <p:sp>
        <p:nvSpPr>
          <p:cNvPr id="30" name="Espace réservé du texte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fr-FR" noProof="0"/>
              <a:t>Cliquez pour modifier les styles du texte du masque</a:t>
            </a:r>
          </a:p>
        </p:txBody>
      </p:sp>
      <p:sp>
        <p:nvSpPr>
          <p:cNvPr id="31" name="Espace réservé du texte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fr-FR" noProof="0"/>
              <a:t>Cliquez pour modifier les styles du texte du masque</a:t>
            </a:r>
          </a:p>
        </p:txBody>
      </p:sp>
      <p:sp>
        <p:nvSpPr>
          <p:cNvPr id="32" name="Espace réservé du texte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fr-FR" noProof="0"/>
              <a:t>Cliquez pour modifier les styles du texte du masque</a:t>
            </a:r>
          </a:p>
        </p:txBody>
      </p:sp>
      <p:sp>
        <p:nvSpPr>
          <p:cNvPr id="33" name="Espace réservé du texte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rtlCol="0"/>
          <a:lstStyle>
            <a:lvl1pPr marL="0" indent="0" algn="ctr">
              <a:buNone/>
              <a:defRPr lang="en-US" sz="2000" b="1" kern="1200" dirty="0" smtClean="0">
                <a:solidFill>
                  <a:schemeClr val="accent4"/>
                </a:solidFill>
                <a:latin typeface="+mj-lt"/>
                <a:ea typeface="+mn-ea"/>
                <a:cs typeface="+mn-cs"/>
              </a:defRPr>
            </a:lvl1pPr>
          </a:lstStyle>
          <a:p>
            <a:pPr lvl="0" rtl="0"/>
            <a:r>
              <a:rPr lang="fr-FR" noProof="0"/>
              <a:t>Cliquez pour modifier les styles du texte du masque</a:t>
            </a:r>
          </a:p>
        </p:txBody>
      </p:sp>
      <p:sp>
        <p:nvSpPr>
          <p:cNvPr id="34" name="Espace réservé du texte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rtlCol="0"/>
          <a:lstStyle>
            <a:lvl1pPr marL="0" indent="0" algn="ctr">
              <a:buNone/>
              <a:defRPr lang="en-US" sz="1600" kern="1200" dirty="0" smtClean="0">
                <a:solidFill>
                  <a:schemeClr val="tx1"/>
                </a:solidFill>
                <a:latin typeface="+mn-lt"/>
                <a:ea typeface="+mn-ea"/>
                <a:cs typeface="+mn-cs"/>
              </a:defRPr>
            </a:lvl1pPr>
          </a:lstStyle>
          <a:p>
            <a:pPr lvl="0" rtl="0"/>
            <a:r>
              <a:rPr lang="fr-FR" noProof="0"/>
              <a:t>Cliquez pour modifier les styles du texte du masque</a:t>
            </a:r>
          </a:p>
        </p:txBody>
      </p:sp>
      <p:sp>
        <p:nvSpPr>
          <p:cNvPr id="37" name="Espace réservé d’image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rtlCol="0" anchor="ctr">
            <a:noAutofit/>
          </a:bodyPr>
          <a:lstStyle>
            <a:lvl1pPr algn="ctr">
              <a:buNone/>
              <a:defRPr/>
            </a:lvl1pPr>
          </a:lstStyle>
          <a:p>
            <a:pPr rtl="0"/>
            <a:r>
              <a:rPr lang="fr-FR" noProof="0"/>
              <a:t>Cliquez sur l'icône pour ajouter une image</a:t>
            </a:r>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capitulatif">
    <p:spTree>
      <p:nvGrpSpPr>
        <p:cNvPr id="1" name=""/>
        <p:cNvGrpSpPr/>
        <p:nvPr/>
      </p:nvGrpSpPr>
      <p:grpSpPr>
        <a:xfrm>
          <a:off x="0" y="0"/>
          <a:ext cx="0" cy="0"/>
          <a:chOff x="0" y="0"/>
          <a:chExt cx="0" cy="0"/>
        </a:xfrm>
      </p:grpSpPr>
      <p:sp>
        <p:nvSpPr>
          <p:cNvPr id="40" name="Espace réservé du contenu 39">
            <a:extLst>
              <a:ext uri="{FF2B5EF4-FFF2-40B4-BE49-F238E27FC236}">
                <a16:creationId xmlns:a16="http://schemas.microsoft.com/office/drawing/2014/main" id="{6BB16225-AC51-4525-A1E8-438B8B0B7361}"/>
              </a:ext>
            </a:extLst>
          </p:cNvPr>
          <p:cNvSpPr>
            <a:spLocks noGrp="1"/>
          </p:cNvSpPr>
          <p:nvPr>
            <p:ph sz="quarter" idx="12" hasCustomPrompt="1"/>
          </p:nvPr>
        </p:nvSpPr>
        <p:spPr>
          <a:xfrm>
            <a:off x="173965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1" name="Espace réservé du contenu 39">
            <a:extLst>
              <a:ext uri="{FF2B5EF4-FFF2-40B4-BE49-F238E27FC236}">
                <a16:creationId xmlns:a16="http://schemas.microsoft.com/office/drawing/2014/main" id="{6EC38F38-5935-49D5-AA85-4182E82D6FF2}"/>
              </a:ext>
            </a:extLst>
          </p:cNvPr>
          <p:cNvSpPr>
            <a:spLocks noGrp="1"/>
          </p:cNvSpPr>
          <p:nvPr>
            <p:ph sz="quarter" idx="13" hasCustomPrompt="1"/>
          </p:nvPr>
        </p:nvSpPr>
        <p:spPr>
          <a:xfrm>
            <a:off x="173965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2" name="Espace réservé du contenu 39">
            <a:extLst>
              <a:ext uri="{FF2B5EF4-FFF2-40B4-BE49-F238E27FC236}">
                <a16:creationId xmlns:a16="http://schemas.microsoft.com/office/drawing/2014/main" id="{51C9D5ED-A19A-42A1-9200-C77E39E6F5C5}"/>
              </a:ext>
            </a:extLst>
          </p:cNvPr>
          <p:cNvSpPr>
            <a:spLocks noGrp="1"/>
          </p:cNvSpPr>
          <p:nvPr>
            <p:ph sz="quarter" idx="14" hasCustomPrompt="1"/>
          </p:nvPr>
        </p:nvSpPr>
        <p:spPr>
          <a:xfrm>
            <a:off x="173965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3" name="Espace réservé du contenu 39">
            <a:extLst>
              <a:ext uri="{FF2B5EF4-FFF2-40B4-BE49-F238E27FC236}">
                <a16:creationId xmlns:a16="http://schemas.microsoft.com/office/drawing/2014/main" id="{47A95437-77F3-4E2C-8470-57587793A103}"/>
              </a:ext>
            </a:extLst>
          </p:cNvPr>
          <p:cNvSpPr>
            <a:spLocks noGrp="1"/>
          </p:cNvSpPr>
          <p:nvPr>
            <p:ph sz="quarter" idx="15" hasCustomPrompt="1"/>
          </p:nvPr>
        </p:nvSpPr>
        <p:spPr>
          <a:xfrm>
            <a:off x="7493865" y="2117897"/>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4" name="Espace réservé du contenu 39">
            <a:extLst>
              <a:ext uri="{FF2B5EF4-FFF2-40B4-BE49-F238E27FC236}">
                <a16:creationId xmlns:a16="http://schemas.microsoft.com/office/drawing/2014/main" id="{CB1EA2BE-D294-486E-88F0-2AA9518A6E63}"/>
              </a:ext>
            </a:extLst>
          </p:cNvPr>
          <p:cNvSpPr>
            <a:spLocks noGrp="1"/>
          </p:cNvSpPr>
          <p:nvPr>
            <p:ph sz="quarter" idx="16" hasCustomPrompt="1"/>
          </p:nvPr>
        </p:nvSpPr>
        <p:spPr>
          <a:xfrm>
            <a:off x="7493865" y="4724146"/>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45" name="Espace réservé du contenu 39">
            <a:extLst>
              <a:ext uri="{FF2B5EF4-FFF2-40B4-BE49-F238E27FC236}">
                <a16:creationId xmlns:a16="http://schemas.microsoft.com/office/drawing/2014/main" id="{108734A0-880E-44E2-858F-7AA6C6B0A5A3}"/>
              </a:ext>
            </a:extLst>
          </p:cNvPr>
          <p:cNvSpPr>
            <a:spLocks noGrp="1"/>
          </p:cNvSpPr>
          <p:nvPr>
            <p:ph sz="quarter" idx="17" hasCustomPrompt="1"/>
          </p:nvPr>
        </p:nvSpPr>
        <p:spPr>
          <a:xfrm>
            <a:off x="7493865" y="3420892"/>
            <a:ext cx="4208386" cy="912812"/>
          </a:xfrm>
          <a:prstGeom prst="rect">
            <a:avLst/>
          </a:prstGeom>
        </p:spPr>
        <p:txBody>
          <a:bodyPr rtlCol="0"/>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rtl="0"/>
            <a:r>
              <a:rPr lang="fr-FR" noProof="0"/>
              <a:t>Modifiez les styles du texte</a:t>
            </a:r>
          </a:p>
          <a:p>
            <a:pPr lvl="1" rtl="0"/>
            <a:r>
              <a:rPr lang="fr-FR" noProof="0"/>
              <a:t>Deuxième niveau</a:t>
            </a:r>
          </a:p>
        </p:txBody>
      </p:sp>
      <p:sp>
        <p:nvSpPr>
          <p:cNvPr id="10" name="Titr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rtlCol="0"/>
          <a:lstStyle>
            <a:lvl1pPr>
              <a:defRPr sz="4800" b="1">
                <a:solidFill>
                  <a:schemeClr val="tx1"/>
                </a:solidFill>
              </a:defRPr>
            </a:lvl1pPr>
          </a:lstStyle>
          <a:p>
            <a:pPr rtl="0"/>
            <a:r>
              <a:rPr lang="fr-FR" noProof="0"/>
              <a:t>Modifiez le style du titre</a:t>
            </a:r>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Espace réservé de la date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10B79C5F-C59D-45DB-B34D-EB25A04E20A3}" type="datetime1">
              <a:rPr lang="fr-FR" sz="1100" noProof="0" smtClean="0">
                <a:solidFill>
                  <a:schemeClr val="accent2"/>
                </a:solidFill>
              </a:rPr>
              <a:t>03/12/2024</a:t>
            </a:fld>
            <a:endParaRPr lang="fr-FR" sz="1100" noProof="0">
              <a:solidFill>
                <a:schemeClr val="accent2"/>
              </a:solidFill>
            </a:endParaRPr>
          </a:p>
        </p:txBody>
      </p:sp>
      <p:sp>
        <p:nvSpPr>
          <p:cNvPr id="5" name="Espace réservé du pied de page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rtl="0"/>
            <a:r>
              <a:rPr lang="fr-FR" sz="1100" b="1" noProof="0" dirty="0">
                <a:solidFill>
                  <a:schemeClr val="accent2"/>
                </a:solidFill>
              </a:rPr>
              <a:t>Rapport d’analyse</a:t>
            </a:r>
          </a:p>
        </p:txBody>
      </p:sp>
      <p:sp>
        <p:nvSpPr>
          <p:cNvPr id="7" name="Espace réservé du numéro de diapositive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0"/>
            <a:fld id="{2C18C1E5-FB55-42F5-BD6D-9CC153FCDBE6}" type="slidenum">
              <a:rPr lang="fr-FR" sz="1100" noProof="0" smtClean="0">
                <a:solidFill>
                  <a:schemeClr val="accent4"/>
                </a:solidFill>
              </a:rPr>
              <a:pPr algn="r" rtl="0"/>
              <a:t>‹N°›</a:t>
            </a:fld>
            <a:endParaRPr lang="fr-FR" sz="1100" noProof="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pixabay.com/de/checkliste-zu-tun-aktivit%C3%A4ten-boxen-127566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image 12" descr="Immeuble de verre bleu">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e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7" name="Titre 6">
            <a:extLst>
              <a:ext uri="{FF2B5EF4-FFF2-40B4-BE49-F238E27FC236}">
                <a16:creationId xmlns:a16="http://schemas.microsoft.com/office/drawing/2014/main" id="{BD837CEB-1A69-4F72-95D4-054D82F09696}"/>
              </a:ext>
            </a:extLst>
          </p:cNvPr>
          <p:cNvSpPr>
            <a:spLocks noGrp="1"/>
          </p:cNvSpPr>
          <p:nvPr>
            <p:ph type="title"/>
          </p:nvPr>
        </p:nvSpPr>
        <p:spPr/>
        <p:txBody>
          <a:bodyPr rtlCol="0"/>
          <a:lstStyle/>
          <a:p>
            <a:pPr rtl="0"/>
            <a:r>
              <a:rPr lang="fr-FR" sz="4800" dirty="0"/>
              <a:t>Rapport d’analyse</a:t>
            </a:r>
            <a:endParaRPr lang="fr-FR" dirty="0"/>
          </a:p>
        </p:txBody>
      </p:sp>
      <p:sp>
        <p:nvSpPr>
          <p:cNvPr id="8" name="Espace réservé du texte 7">
            <a:extLst>
              <a:ext uri="{FF2B5EF4-FFF2-40B4-BE49-F238E27FC236}">
                <a16:creationId xmlns:a16="http://schemas.microsoft.com/office/drawing/2014/main" id="{9FFAF4E3-C8A2-4861-A67E-040D885F84F1}"/>
              </a:ext>
            </a:extLst>
          </p:cNvPr>
          <p:cNvSpPr>
            <a:spLocks noGrp="1"/>
          </p:cNvSpPr>
          <p:nvPr>
            <p:ph type="body" sz="quarter" idx="11"/>
          </p:nvPr>
        </p:nvSpPr>
        <p:spPr/>
        <p:txBody>
          <a:bodyPr rtlCol="0"/>
          <a:lstStyle/>
          <a:p>
            <a:pPr rtl="0"/>
            <a:r>
              <a:rPr lang="fr-FR" sz="1800" b="1" dirty="0" err="1">
                <a:effectLst/>
                <a:latin typeface="Montserrat" panose="00000500000000000000" pitchFamily="2" charset="0"/>
                <a:ea typeface="Montserrat" panose="00000500000000000000" pitchFamily="2" charset="0"/>
                <a:cs typeface="Montserrat" panose="00000500000000000000" pitchFamily="2" charset="0"/>
              </a:rPr>
              <a:t>Primero</a:t>
            </a:r>
            <a:r>
              <a:rPr lang="fr-FR" sz="1800" b="1" dirty="0">
                <a:effectLst/>
                <a:latin typeface="Montserrat" panose="00000500000000000000" pitchFamily="2" charset="0"/>
                <a:ea typeface="Montserrat" panose="00000500000000000000" pitchFamily="2" charset="0"/>
                <a:cs typeface="Montserrat" panose="00000500000000000000" pitchFamily="2" charset="0"/>
              </a:rPr>
              <a:t> Bank</a:t>
            </a:r>
            <a:endParaRPr lang="fr-FR" dirty="0"/>
          </a:p>
        </p:txBody>
      </p:sp>
      <p:sp>
        <p:nvSpPr>
          <p:cNvPr id="11" name="Espace réservé du texte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rtlCol="0"/>
          <a:lstStyle/>
          <a:p>
            <a:pPr rtl="0"/>
            <a:r>
              <a:rPr lang="fr-FR" dirty="0"/>
              <a:t>Novembre 2024</a:t>
            </a:r>
          </a:p>
          <a:p>
            <a:pPr rtl="0"/>
            <a:r>
              <a:rPr lang="fr-FR" dirty="0"/>
              <a:t>Équipe ESNDATA</a:t>
            </a:r>
          </a:p>
        </p:txBody>
      </p:sp>
      <p:sp>
        <p:nvSpPr>
          <p:cNvPr id="21" name="Hexagone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6" name="Hexagone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8" name="Hexagone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2" name="Hexagone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F6EFB-72E6-A7D7-77B6-B27EB19298D6}"/>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611A5530-E9BA-AA3A-16A3-D49332F51198}"/>
              </a:ext>
            </a:extLst>
          </p:cNvPr>
          <p:cNvSpPr>
            <a:spLocks noGrp="1"/>
          </p:cNvSpPr>
          <p:nvPr>
            <p:ph type="title"/>
          </p:nvPr>
        </p:nvSpPr>
        <p:spPr/>
        <p:txBody>
          <a:bodyPr rtlCol="0"/>
          <a:lstStyle/>
          <a:p>
            <a:pPr rtl="0"/>
            <a:r>
              <a:rPr lang="fr-FR" dirty="0"/>
              <a:t>Comportement d’utilisation des clients</a:t>
            </a:r>
          </a:p>
        </p:txBody>
      </p:sp>
      <p:sp>
        <p:nvSpPr>
          <p:cNvPr id="4" name="ZoneTexte 3">
            <a:extLst>
              <a:ext uri="{FF2B5EF4-FFF2-40B4-BE49-F238E27FC236}">
                <a16:creationId xmlns:a16="http://schemas.microsoft.com/office/drawing/2014/main" id="{7D6738EF-49D2-DC7C-8C57-EC6A366C1F0D}"/>
              </a:ext>
            </a:extLst>
          </p:cNvPr>
          <p:cNvSpPr txBox="1"/>
          <p:nvPr/>
        </p:nvSpPr>
        <p:spPr>
          <a:xfrm>
            <a:off x="838200" y="2790825"/>
            <a:ext cx="3330232" cy="2031325"/>
          </a:xfrm>
          <a:prstGeom prst="rect">
            <a:avLst/>
          </a:prstGeom>
          <a:noFill/>
        </p:spPr>
        <p:txBody>
          <a:bodyPr wrap="square">
            <a:spAutoFit/>
          </a:bodyPr>
          <a:lstStyle/>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Le nombre moyen de transactions des clients perdu est 45, avec une utilisation moyenne de la carte relativement faible (0.16 ou 16% de leur plafond)</a:t>
            </a:r>
            <a:r>
              <a:rPr lang="fr-FR" dirty="0">
                <a:solidFill>
                  <a:srgbClr val="666666"/>
                </a:solidFill>
                <a:latin typeface="Montserrat" panose="00000500000000000000" pitchFamily="2" charset="0"/>
                <a:ea typeface="Montserrat" panose="00000500000000000000" pitchFamily="2" charset="0"/>
                <a:cs typeface="Montserrat" panose="00000500000000000000" pitchFamily="2" charset="0"/>
              </a:rPr>
              <a:t>.</a:t>
            </a:r>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p:txBody>
      </p:sp>
      <p:pic>
        <p:nvPicPr>
          <p:cNvPr id="7" name="Image 6">
            <a:extLst>
              <a:ext uri="{FF2B5EF4-FFF2-40B4-BE49-F238E27FC236}">
                <a16:creationId xmlns:a16="http://schemas.microsoft.com/office/drawing/2014/main" id="{2AC59409-725F-5C24-D69B-2AC3217FF572}"/>
              </a:ext>
            </a:extLst>
          </p:cNvPr>
          <p:cNvPicPr>
            <a:picLocks noChangeAspect="1"/>
          </p:cNvPicPr>
          <p:nvPr/>
        </p:nvPicPr>
        <p:blipFill>
          <a:blip r:embed="rId3"/>
          <a:stretch>
            <a:fillRect/>
          </a:stretch>
        </p:blipFill>
        <p:spPr>
          <a:xfrm>
            <a:off x="4612380" y="2158662"/>
            <a:ext cx="6931920" cy="3365838"/>
          </a:xfrm>
          <a:prstGeom prst="rect">
            <a:avLst/>
          </a:prstGeom>
        </p:spPr>
      </p:pic>
    </p:spTree>
    <p:extLst>
      <p:ext uri="{BB962C8B-B14F-4D97-AF65-F5344CB8AC3E}">
        <p14:creationId xmlns:p14="http://schemas.microsoft.com/office/powerpoint/2010/main" val="144089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1271-5EE1-F6EF-2898-8B1A19B31132}"/>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3F40F965-6111-1AB2-B5BF-2CBEDBE9871E}"/>
              </a:ext>
            </a:extLst>
          </p:cNvPr>
          <p:cNvSpPr>
            <a:spLocks noGrp="1"/>
          </p:cNvSpPr>
          <p:nvPr>
            <p:ph type="title"/>
          </p:nvPr>
        </p:nvSpPr>
        <p:spPr/>
        <p:txBody>
          <a:bodyPr rtlCol="0"/>
          <a:lstStyle/>
          <a:p>
            <a:pPr rtl="0"/>
            <a:r>
              <a:rPr lang="fr-FR" dirty="0"/>
              <a:t>Analyse du nombre de transaction</a:t>
            </a:r>
          </a:p>
        </p:txBody>
      </p:sp>
      <p:sp>
        <p:nvSpPr>
          <p:cNvPr id="4" name="ZoneTexte 3">
            <a:extLst>
              <a:ext uri="{FF2B5EF4-FFF2-40B4-BE49-F238E27FC236}">
                <a16:creationId xmlns:a16="http://schemas.microsoft.com/office/drawing/2014/main" id="{FE284023-886C-E3D9-37A7-B0BECFCA7C90}"/>
              </a:ext>
            </a:extLst>
          </p:cNvPr>
          <p:cNvSpPr txBox="1"/>
          <p:nvPr/>
        </p:nvSpPr>
        <p:spPr>
          <a:xfrm>
            <a:off x="731838" y="2933700"/>
            <a:ext cx="4411662" cy="1477328"/>
          </a:xfrm>
          <a:prstGeom prst="rect">
            <a:avLst/>
          </a:prstGeom>
          <a:noFill/>
        </p:spPr>
        <p:txBody>
          <a:bodyPr wrap="square">
            <a:spAutoFit/>
          </a:bodyPr>
          <a:lstStyle/>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Les clients avec une fréquence d’utilisation élevée ont tendance à rester actifs, alors que ceux avec moins de transactions sont plus susceptibles de quitter la banque.</a:t>
            </a:r>
          </a:p>
        </p:txBody>
      </p:sp>
      <p:pic>
        <p:nvPicPr>
          <p:cNvPr id="11" name="Image 10">
            <a:extLst>
              <a:ext uri="{FF2B5EF4-FFF2-40B4-BE49-F238E27FC236}">
                <a16:creationId xmlns:a16="http://schemas.microsoft.com/office/drawing/2014/main" id="{281CD037-920E-0059-2E1B-8123E3FC706B}"/>
              </a:ext>
            </a:extLst>
          </p:cNvPr>
          <p:cNvPicPr>
            <a:picLocks noChangeAspect="1"/>
          </p:cNvPicPr>
          <p:nvPr/>
        </p:nvPicPr>
        <p:blipFill>
          <a:blip r:embed="rId3"/>
          <a:stretch>
            <a:fillRect/>
          </a:stretch>
        </p:blipFill>
        <p:spPr>
          <a:xfrm>
            <a:off x="5210175" y="1810735"/>
            <a:ext cx="6334125" cy="4399565"/>
          </a:xfrm>
          <a:prstGeom prst="rect">
            <a:avLst/>
          </a:prstGeom>
        </p:spPr>
      </p:pic>
    </p:spTree>
    <p:extLst>
      <p:ext uri="{BB962C8B-B14F-4D97-AF65-F5344CB8AC3E}">
        <p14:creationId xmlns:p14="http://schemas.microsoft.com/office/powerpoint/2010/main" val="260295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681FD-EE3C-3C68-669B-5831FD30DACB}"/>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F7452718-45D3-55D0-1818-6EA0D1DEDF99}"/>
              </a:ext>
            </a:extLst>
          </p:cNvPr>
          <p:cNvSpPr>
            <a:spLocks noGrp="1"/>
          </p:cNvSpPr>
          <p:nvPr>
            <p:ph type="title"/>
          </p:nvPr>
        </p:nvSpPr>
        <p:spPr/>
        <p:txBody>
          <a:bodyPr rtlCol="0"/>
          <a:lstStyle/>
          <a:p>
            <a:pPr rtl="0"/>
            <a:r>
              <a:rPr lang="fr-FR" dirty="0"/>
              <a:t>Les interactions entre </a:t>
            </a:r>
            <a:r>
              <a:rPr lang="fr-FR" dirty="0" err="1"/>
              <a:t>Primero</a:t>
            </a:r>
            <a:r>
              <a:rPr lang="fr-FR" dirty="0"/>
              <a:t> Bank et ses clients</a:t>
            </a:r>
          </a:p>
        </p:txBody>
      </p:sp>
      <p:sp>
        <p:nvSpPr>
          <p:cNvPr id="4" name="ZoneTexte 3">
            <a:extLst>
              <a:ext uri="{FF2B5EF4-FFF2-40B4-BE49-F238E27FC236}">
                <a16:creationId xmlns:a16="http://schemas.microsoft.com/office/drawing/2014/main" id="{A5D33D8E-6B98-FA76-6DBD-75AFD8CE6705}"/>
              </a:ext>
            </a:extLst>
          </p:cNvPr>
          <p:cNvSpPr txBox="1"/>
          <p:nvPr/>
        </p:nvSpPr>
        <p:spPr>
          <a:xfrm>
            <a:off x="952762" y="2226070"/>
            <a:ext cx="3743064" cy="3139321"/>
          </a:xfrm>
          <a:prstGeom prst="rect">
            <a:avLst/>
          </a:prstGeom>
          <a:noFill/>
        </p:spPr>
        <p:txBody>
          <a:bodyPr wrap="square">
            <a:spAutoFit/>
          </a:bodyPr>
          <a:lstStyle/>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Les clients ayant des niveaux élevés d'interactions (5 interactions ou plus) semblent plus susceptibles de devenir inactifs ou de se désengager. Cela pourrait indiquer que ces interactions supplémentaires sont liées à des résolutions de problèmes ou des demandes de support avant le désengagement.</a:t>
            </a:r>
          </a:p>
        </p:txBody>
      </p:sp>
      <p:pic>
        <p:nvPicPr>
          <p:cNvPr id="2" name="Image 1">
            <a:extLst>
              <a:ext uri="{FF2B5EF4-FFF2-40B4-BE49-F238E27FC236}">
                <a16:creationId xmlns:a16="http://schemas.microsoft.com/office/drawing/2014/main" id="{D2862644-12A5-3260-A8E6-98311DA52C97}"/>
              </a:ext>
            </a:extLst>
          </p:cNvPr>
          <p:cNvPicPr>
            <a:picLocks noChangeAspect="1"/>
          </p:cNvPicPr>
          <p:nvPr/>
        </p:nvPicPr>
        <p:blipFill>
          <a:blip r:embed="rId3"/>
          <a:stretch>
            <a:fillRect/>
          </a:stretch>
        </p:blipFill>
        <p:spPr>
          <a:xfrm>
            <a:off x="4933950" y="2226070"/>
            <a:ext cx="6610350" cy="3106719"/>
          </a:xfrm>
          <a:prstGeom prst="rect">
            <a:avLst/>
          </a:prstGeom>
        </p:spPr>
      </p:pic>
    </p:spTree>
    <p:extLst>
      <p:ext uri="{BB962C8B-B14F-4D97-AF65-F5344CB8AC3E}">
        <p14:creationId xmlns:p14="http://schemas.microsoft.com/office/powerpoint/2010/main" val="467128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0D7EC-F387-299B-8DC1-59286154F3AE}"/>
            </a:ext>
          </a:extLst>
        </p:cNvPr>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1235422E-53DA-AB22-BCAF-E89DA1C35E60}"/>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6AE65447-E6AE-D687-AB3A-EB0576789449}"/>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0ECBA1F6-42D0-4C98-7614-7E27E139D2DC}"/>
              </a:ext>
            </a:extLst>
          </p:cNvPr>
          <p:cNvSpPr>
            <a:spLocks noGrp="1"/>
          </p:cNvSpPr>
          <p:nvPr>
            <p:ph type="title"/>
          </p:nvPr>
        </p:nvSpPr>
        <p:spPr>
          <a:xfrm>
            <a:off x="4149139" y="1529685"/>
            <a:ext cx="3924934" cy="1956465"/>
          </a:xfrm>
        </p:spPr>
        <p:txBody>
          <a:bodyPr rtlCol="0"/>
          <a:lstStyle/>
          <a:p>
            <a:r>
              <a:rPr lang="fr-FR" dirty="0"/>
              <a:t>Quel client est à risque aujourd’hui ?</a:t>
            </a:r>
            <a:br>
              <a:rPr lang="fr-FR" dirty="0"/>
            </a:br>
            <a:br>
              <a:rPr lang="fr-FR" dirty="0"/>
            </a:br>
            <a:endParaRPr lang="fr-FR" sz="4800" kern="1200" dirty="0">
              <a:effectLst/>
              <a:latin typeface="Calibri Light" panose="020F0302020204030204" pitchFamily="34" charset="0"/>
              <a:ea typeface="+mn-ea"/>
              <a:cs typeface="+mn-cs"/>
            </a:endParaRPr>
          </a:p>
        </p:txBody>
      </p:sp>
      <p:sp>
        <p:nvSpPr>
          <p:cNvPr id="6" name="Rectangle 5">
            <a:extLst>
              <a:ext uri="{FF2B5EF4-FFF2-40B4-BE49-F238E27FC236}">
                <a16:creationId xmlns:a16="http://schemas.microsoft.com/office/drawing/2014/main" id="{779F4BB2-45A3-78C4-4C4A-AFA092277E9B}"/>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1568FDE9-7BE9-9B45-7B8A-C22200AB551B}"/>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Tree>
    <p:extLst>
      <p:ext uri="{BB962C8B-B14F-4D97-AF65-F5344CB8AC3E}">
        <p14:creationId xmlns:p14="http://schemas.microsoft.com/office/powerpoint/2010/main" val="2951287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613DA-0AEA-C67A-462A-6ADF4B055E3C}"/>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223C9113-1770-E795-C846-EB3D5E514997}"/>
              </a:ext>
            </a:extLst>
          </p:cNvPr>
          <p:cNvSpPr>
            <a:spLocks noGrp="1"/>
          </p:cNvSpPr>
          <p:nvPr>
            <p:ph type="title"/>
          </p:nvPr>
        </p:nvSpPr>
        <p:spPr/>
        <p:txBody>
          <a:bodyPr rtlCol="0"/>
          <a:lstStyle/>
          <a:p>
            <a:pPr rtl="0"/>
            <a:r>
              <a:rPr lang="fr-FR" dirty="0"/>
              <a:t>Proportion de la clientèle à risque</a:t>
            </a:r>
          </a:p>
        </p:txBody>
      </p:sp>
      <p:sp>
        <p:nvSpPr>
          <p:cNvPr id="4" name="ZoneTexte 3">
            <a:extLst>
              <a:ext uri="{FF2B5EF4-FFF2-40B4-BE49-F238E27FC236}">
                <a16:creationId xmlns:a16="http://schemas.microsoft.com/office/drawing/2014/main" id="{3AFFD836-57FD-AF57-09F8-3533379502B0}"/>
              </a:ext>
            </a:extLst>
          </p:cNvPr>
          <p:cNvSpPr txBox="1"/>
          <p:nvPr/>
        </p:nvSpPr>
        <p:spPr>
          <a:xfrm>
            <a:off x="613736" y="1218383"/>
            <a:ext cx="5397678" cy="5355312"/>
          </a:xfrm>
          <a:prstGeom prst="rect">
            <a:avLst/>
          </a:prstGeom>
          <a:noFill/>
        </p:spPr>
        <p:txBody>
          <a:bodyPr wrap="square">
            <a:spAutoFit/>
          </a:bodyPr>
          <a:lstStyle/>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Un </a:t>
            </a:r>
            <a:r>
              <a:rPr lang="fr-FR" sz="1800" dirty="0" err="1">
                <a:solidFill>
                  <a:srgbClr val="666666"/>
                </a:solidFill>
                <a:effectLst/>
                <a:latin typeface="Montserrat" panose="00000500000000000000" pitchFamily="2" charset="0"/>
                <a:ea typeface="Montserrat" panose="00000500000000000000" pitchFamily="2" charset="0"/>
                <a:cs typeface="Montserrat" panose="00000500000000000000" pitchFamily="2" charset="0"/>
              </a:rPr>
              <a:t>scoring</a:t>
            </a: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a été établi sur la base de ces différents critères ( Âge, Statut marital, Type de carte, Utilisation de la carte, Catégorie de revenu, Inactivité, Nombre de transactions, Durée d’engagement, Nombre d’interactions) afin d’identifier précisément la population cible à prioriser aujourd’hui.</a:t>
            </a: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marL="285750" indent="-285750" algn="just">
              <a:buFont typeface="Arial" panose="020B0604020202020204" pitchFamily="34" charset="0"/>
              <a:buChar char="•"/>
            </a:pP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80% des clients actuel se situent dans les catégories 3,4 et 5, représentant un segment crucial. Ils doivent être surveillés de près, car leur comportement pourrait évoluer vers des scores plus élevés ou plus faibles. </a:t>
            </a:r>
          </a:p>
          <a:p>
            <a:pPr marL="285750" indent="-285750" algn="just">
              <a:buFont typeface="Arial" panose="020B0604020202020204" pitchFamily="34" charset="0"/>
              <a:buChar char="•"/>
            </a:pP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12% de la population représente un score de 6 et 7, bien que ce ne soit pas la majorité, ce segment reste significatif et nécessite des mesures urgentes pour éviter des pertes potentielles de clients.</a:t>
            </a:r>
          </a:p>
        </p:txBody>
      </p:sp>
      <p:pic>
        <p:nvPicPr>
          <p:cNvPr id="3" name="Image 2">
            <a:extLst>
              <a:ext uri="{FF2B5EF4-FFF2-40B4-BE49-F238E27FC236}">
                <a16:creationId xmlns:a16="http://schemas.microsoft.com/office/drawing/2014/main" id="{FFB75723-66DD-E2BC-E053-4EAB438698A6}"/>
              </a:ext>
            </a:extLst>
          </p:cNvPr>
          <p:cNvPicPr>
            <a:picLocks noChangeAspect="1"/>
          </p:cNvPicPr>
          <p:nvPr/>
        </p:nvPicPr>
        <p:blipFill>
          <a:blip r:embed="rId3"/>
          <a:stretch>
            <a:fillRect/>
          </a:stretch>
        </p:blipFill>
        <p:spPr>
          <a:xfrm>
            <a:off x="6011414" y="2057062"/>
            <a:ext cx="5532886" cy="3000915"/>
          </a:xfrm>
          <a:prstGeom prst="rect">
            <a:avLst/>
          </a:prstGeom>
        </p:spPr>
      </p:pic>
    </p:spTree>
    <p:extLst>
      <p:ext uri="{BB962C8B-B14F-4D97-AF65-F5344CB8AC3E}">
        <p14:creationId xmlns:p14="http://schemas.microsoft.com/office/powerpoint/2010/main" val="290943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CA4448-4930-46E0-AD53-50021D9DCF2B}"/>
              </a:ext>
            </a:extLst>
          </p:cNvPr>
          <p:cNvSpPr>
            <a:spLocks noGrp="1"/>
          </p:cNvSpPr>
          <p:nvPr>
            <p:ph type="title"/>
          </p:nvPr>
        </p:nvSpPr>
        <p:spPr>
          <a:xfrm>
            <a:off x="660399" y="805213"/>
            <a:ext cx="5959475" cy="830997"/>
          </a:xfrm>
        </p:spPr>
        <p:txBody>
          <a:bodyPr rtlCol="0"/>
          <a:lstStyle/>
          <a:p>
            <a:pPr rtl="0"/>
            <a:r>
              <a:rPr lang="fr-FR" dirty="0"/>
              <a:t>Conclusion &amp; Recommandations</a:t>
            </a:r>
          </a:p>
          <a:p>
            <a:pPr rtl="0"/>
            <a:endParaRPr lang="fr-FR" dirty="0"/>
          </a:p>
        </p:txBody>
      </p:sp>
      <p:sp>
        <p:nvSpPr>
          <p:cNvPr id="3" name="Espace réservé au texte 2">
            <a:extLst>
              <a:ext uri="{FF2B5EF4-FFF2-40B4-BE49-F238E27FC236}">
                <a16:creationId xmlns:a16="http://schemas.microsoft.com/office/drawing/2014/main" id="{123F6824-E409-4436-9F53-FF50E9FB0CC0}"/>
              </a:ext>
            </a:extLst>
          </p:cNvPr>
          <p:cNvSpPr>
            <a:spLocks noGrp="1"/>
          </p:cNvSpPr>
          <p:nvPr>
            <p:ph type="body" sz="quarter" idx="10"/>
          </p:nvPr>
        </p:nvSpPr>
        <p:spPr>
          <a:xfrm>
            <a:off x="731838" y="2111590"/>
            <a:ext cx="5240337" cy="3941197"/>
          </a:xfrm>
        </p:spPr>
        <p:txBody>
          <a:bodyPr rtlCol="0"/>
          <a:lstStyle/>
          <a:p>
            <a:pPr algn="just" rtl="0"/>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L’analyse des données clients de </a:t>
            </a:r>
            <a:r>
              <a:rPr lang="fr-FR" sz="1800" dirty="0" err="1">
                <a:solidFill>
                  <a:srgbClr val="666666"/>
                </a:solidFill>
                <a:effectLst/>
                <a:latin typeface="Montserrat" panose="00000500000000000000" pitchFamily="2" charset="0"/>
                <a:ea typeface="Montserrat" panose="00000500000000000000" pitchFamily="2" charset="0"/>
                <a:cs typeface="Montserrat" panose="00000500000000000000" pitchFamily="2" charset="0"/>
              </a:rPr>
              <a:t>Primero</a:t>
            </a: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 Bank met en lumière des insights significatifs concernant les comportements des clients actuels et les facteurs influençant leur désengagement.</a:t>
            </a:r>
          </a:p>
          <a:p>
            <a:pPr marL="342900" lvl="0" indent="-342900" algn="just">
              <a:lnSpc>
                <a:spcPct val="100000"/>
              </a:lnSpc>
              <a:buSzPts val="1000"/>
              <a:buFont typeface="Symbol" panose="05050102010706020507" pitchFamily="18" charset="2"/>
              <a:buChar char=""/>
              <a:tabLst>
                <a:tab pos="457200" algn="l"/>
              </a:tabLst>
            </a:pP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Mettre en place des campagnes d’engagement</a:t>
            </a:r>
          </a:p>
          <a:p>
            <a:pPr marL="342900" lvl="0" indent="-342900" algn="just">
              <a:lnSpc>
                <a:spcPct val="100000"/>
              </a:lnSpc>
              <a:buSzPts val="1000"/>
              <a:buFont typeface="Symbol" panose="05050102010706020507" pitchFamily="18" charset="2"/>
              <a:buChar char=""/>
              <a:tabLst>
                <a:tab pos="457200" algn="l"/>
              </a:tabLst>
            </a:pP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Revoir l’offre Platinium</a:t>
            </a:r>
          </a:p>
          <a:p>
            <a:pPr marL="342900" lvl="0" indent="-342900" algn="just">
              <a:lnSpc>
                <a:spcPct val="100000"/>
              </a:lnSpc>
              <a:buSzPts val="1000"/>
              <a:buFont typeface="Symbol" panose="05050102010706020507" pitchFamily="18" charset="2"/>
              <a:buChar char=""/>
              <a:tabLst>
                <a:tab pos="457200" algn="l"/>
              </a:tabLst>
            </a:pP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Identifier les facteurs de satisfaction</a:t>
            </a:r>
          </a:p>
          <a:p>
            <a:pPr marL="342900" lvl="0" indent="-342900" algn="just">
              <a:lnSpc>
                <a:spcPct val="100000"/>
              </a:lnSpc>
              <a:buSzPts val="1000"/>
              <a:buFont typeface="Symbol" panose="05050102010706020507" pitchFamily="18" charset="2"/>
              <a:buChar char=""/>
              <a:tabLst>
                <a:tab pos="457200" algn="l"/>
              </a:tabLst>
            </a:pPr>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Développer des programmes spécifiques pour réengager les clients à fort risque</a:t>
            </a:r>
            <a:endParaRPr lang="fr-FR" sz="1800" dirty="0">
              <a:solidFill>
                <a:srgbClr val="666666"/>
              </a:solidFill>
              <a:effectLst/>
              <a:latin typeface="Arial" panose="020B0604020202020204" pitchFamily="34" charset="0"/>
              <a:ea typeface="Arial" panose="020B0604020202020204" pitchFamily="34" charset="0"/>
            </a:endParaRPr>
          </a:p>
          <a:p>
            <a:pPr marL="285750" indent="-285750" algn="just" rtl="0">
              <a:buFont typeface="Arial" panose="020B0604020202020204" pitchFamily="34" charset="0"/>
              <a:buChar char="•"/>
            </a:pPr>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p:txBody>
      </p:sp>
      <p:sp>
        <p:nvSpPr>
          <p:cNvPr id="4" name="Espace réservé du texte 3">
            <a:extLst>
              <a:ext uri="{FF2B5EF4-FFF2-40B4-BE49-F238E27FC236}">
                <a16:creationId xmlns:a16="http://schemas.microsoft.com/office/drawing/2014/main" id="{E1A59C11-3050-4901-B63B-0164B191B9E5}"/>
              </a:ext>
            </a:extLst>
          </p:cNvPr>
          <p:cNvSpPr>
            <a:spLocks noGrp="1"/>
          </p:cNvSpPr>
          <p:nvPr>
            <p:ph type="body" sz="quarter" idx="11"/>
          </p:nvPr>
        </p:nvSpPr>
        <p:spPr>
          <a:xfrm>
            <a:off x="660399" y="6052787"/>
            <a:ext cx="4143375" cy="759470"/>
          </a:xfrm>
        </p:spPr>
        <p:txBody>
          <a:bodyPr rtlCol="0"/>
          <a:lstStyle/>
          <a:p>
            <a:pPr rtl="0"/>
            <a:r>
              <a:rPr lang="fr-FR" dirty="0"/>
              <a:t>Antoine</a:t>
            </a:r>
          </a:p>
        </p:txBody>
      </p:sp>
      <p:pic>
        <p:nvPicPr>
          <p:cNvPr id="20" name="Espace réservé d’image 8" descr="vue rapprochée d’un pont">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3"/>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1EF53E3-F88C-4203-A489-8C9D57513DF6}"/>
              </a:ext>
            </a:extLst>
          </p:cNvPr>
          <p:cNvSpPr>
            <a:spLocks noGrp="1"/>
          </p:cNvSpPr>
          <p:nvPr>
            <p:ph type="title"/>
          </p:nvPr>
        </p:nvSpPr>
        <p:spPr>
          <a:xfrm>
            <a:off x="660400" y="805213"/>
            <a:ext cx="4275138" cy="830997"/>
          </a:xfrm>
          <a:prstGeom prst="rect">
            <a:avLst/>
          </a:prstGeom>
        </p:spPr>
        <p:txBody>
          <a:bodyPr rtlCol="0"/>
          <a:lstStyle/>
          <a:p>
            <a:pPr rtl="0"/>
            <a:r>
              <a:rPr lang="fr-FR"/>
              <a:t>Introduction</a:t>
            </a:r>
          </a:p>
        </p:txBody>
      </p:sp>
      <p:sp>
        <p:nvSpPr>
          <p:cNvPr id="8" name="Espace réservé du texte 7">
            <a:extLst>
              <a:ext uri="{FF2B5EF4-FFF2-40B4-BE49-F238E27FC236}">
                <a16:creationId xmlns:a16="http://schemas.microsoft.com/office/drawing/2014/main" id="{6F03AADD-A4FE-4CE8-944C-3F9C9777F0AB}"/>
              </a:ext>
            </a:extLst>
          </p:cNvPr>
          <p:cNvSpPr>
            <a:spLocks noGrp="1"/>
          </p:cNvSpPr>
          <p:nvPr>
            <p:ph type="body" sz="quarter" idx="12"/>
          </p:nvPr>
        </p:nvSpPr>
        <p:spPr>
          <a:xfrm>
            <a:off x="731838" y="2019300"/>
            <a:ext cx="4275138" cy="4134517"/>
          </a:xfrm>
        </p:spPr>
        <p:txBody>
          <a:bodyPr rtlCol="0"/>
          <a:lstStyle/>
          <a:p>
            <a:pPr marL="0" indent="0" rtl="0">
              <a:buNone/>
            </a:pPr>
            <a:r>
              <a:rPr lang="fr-FR" dirty="0" err="1"/>
              <a:t>Primero</a:t>
            </a:r>
            <a:r>
              <a:rPr lang="fr-FR" dirty="0"/>
              <a:t> Bank est une banque en ligne crée il y a 5 ans, forte d’une clientèle de plus de 8000 personnes.</a:t>
            </a:r>
          </a:p>
          <a:p>
            <a:pPr marL="0" indent="0" rtl="0">
              <a:buNone/>
            </a:pPr>
            <a:r>
              <a:rPr lang="fr-FR" dirty="0"/>
              <a:t>Ses services auprès des particuliers sont la mise à disposition de comptes courants, de crédits, de livrets d’épargne et de carte bancaire.</a:t>
            </a:r>
          </a:p>
          <a:p>
            <a:pPr marL="0" indent="0" rtl="0">
              <a:buNone/>
            </a:pPr>
            <a:r>
              <a:rPr lang="fr-FR" dirty="0"/>
              <a:t>L’objectif de cette analyse est de définir un profil type de clients à risque de départ et d’identifier la proportion de clients actuels présentant ces caractéristiques afin de renforcer la fidélisation.</a:t>
            </a:r>
          </a:p>
        </p:txBody>
      </p:sp>
      <p:pic>
        <p:nvPicPr>
          <p:cNvPr id="4" name="Espace réservé d’image 3" descr="vue rapprochée d’un bâtiment">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3"/>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3D9E7E43-0082-4819-947F-94AD5664FC83}"/>
              </a:ext>
            </a:extLst>
          </p:cNvPr>
          <p:cNvSpPr>
            <a:spLocks noGrp="1"/>
          </p:cNvSpPr>
          <p:nvPr>
            <p:ph type="title"/>
          </p:nvPr>
        </p:nvSpPr>
        <p:spPr>
          <a:xfrm>
            <a:off x="4149139" y="1529685"/>
            <a:ext cx="3924934" cy="1956465"/>
          </a:xfrm>
        </p:spPr>
        <p:txBody>
          <a:bodyPr rtlCol="0"/>
          <a:lstStyle/>
          <a:p>
            <a:pPr rtl="0" eaLnBrk="1" latinLnBrk="0" hangingPunct="1"/>
            <a:r>
              <a:rPr lang="fr-FR" sz="4800" kern="1200" dirty="0">
                <a:effectLst/>
                <a:latin typeface="Calibri Light" panose="020F0302020204030204" pitchFamily="34" charset="0"/>
                <a:ea typeface="+mn-ea"/>
                <a:cs typeface="+mn-cs"/>
              </a:rPr>
              <a:t>Identification des profils à risque.</a:t>
            </a:r>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Tree>
    <p:extLst>
      <p:ext uri="{BB962C8B-B14F-4D97-AF65-F5344CB8AC3E}">
        <p14:creationId xmlns:p14="http://schemas.microsoft.com/office/powerpoint/2010/main" val="111025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BA86A9EC-640F-47FB-AA92-2851B3012347}"/>
              </a:ext>
            </a:extLst>
          </p:cNvPr>
          <p:cNvSpPr>
            <a:spLocks noGrp="1"/>
          </p:cNvSpPr>
          <p:nvPr>
            <p:ph type="title"/>
          </p:nvPr>
        </p:nvSpPr>
        <p:spPr/>
        <p:txBody>
          <a:bodyPr rtlCol="0"/>
          <a:lstStyle/>
          <a:p>
            <a:pPr rtl="0"/>
            <a:r>
              <a:rPr lang="fr-FR" dirty="0"/>
              <a:t>Les critères pris en compte</a:t>
            </a:r>
          </a:p>
        </p:txBody>
      </p:sp>
      <p:sp>
        <p:nvSpPr>
          <p:cNvPr id="4" name="ZoneTexte 3">
            <a:extLst>
              <a:ext uri="{FF2B5EF4-FFF2-40B4-BE49-F238E27FC236}">
                <a16:creationId xmlns:a16="http://schemas.microsoft.com/office/drawing/2014/main" id="{87170A31-1D9F-670F-C961-4FEED8CCE0D2}"/>
              </a:ext>
            </a:extLst>
          </p:cNvPr>
          <p:cNvSpPr txBox="1"/>
          <p:nvPr/>
        </p:nvSpPr>
        <p:spPr>
          <a:xfrm>
            <a:off x="740920" y="2467238"/>
            <a:ext cx="6475683" cy="3693319"/>
          </a:xfrm>
          <a:prstGeom prst="rect">
            <a:avLst/>
          </a:prstGeom>
          <a:noFill/>
        </p:spPr>
        <p:txBody>
          <a:bodyPr wrap="square">
            <a:spAutoFit/>
          </a:bodyPr>
          <a:lstStyle/>
          <a:p>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A travers l’analyse, plusieurs critères se sont montrés probant dans la définition du profil du client à risque et impactant sa fidélité :</a:t>
            </a:r>
          </a:p>
          <a:p>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marL="285750" indent="-285750">
              <a:buFont typeface="Arial" panose="020B0604020202020204" pitchFamily="34" charset="0"/>
              <a:buChar char="•"/>
            </a:pPr>
            <a:r>
              <a:rPr lang="fr-FR" dirty="0">
                <a:solidFill>
                  <a:srgbClr val="666666"/>
                </a:solidFill>
                <a:latin typeface="Montserrat" panose="00000500000000000000" pitchFamily="2" charset="0"/>
              </a:rPr>
              <a:t>La tranche d’âge</a:t>
            </a:r>
          </a:p>
          <a:p>
            <a:pPr marL="285750" indent="-285750">
              <a:buFont typeface="Arial" panose="020B0604020202020204" pitchFamily="34" charset="0"/>
              <a:buChar char="•"/>
            </a:pPr>
            <a:r>
              <a:rPr lang="fr-FR" dirty="0">
                <a:solidFill>
                  <a:srgbClr val="666666"/>
                </a:solidFill>
                <a:latin typeface="Montserrat" panose="00000500000000000000" pitchFamily="2" charset="0"/>
              </a:rPr>
              <a:t>Le type de carte</a:t>
            </a:r>
          </a:p>
          <a:p>
            <a:pPr marL="285750" indent="-285750">
              <a:buFont typeface="Arial" panose="020B0604020202020204" pitchFamily="34" charset="0"/>
              <a:buChar char="•"/>
            </a:pPr>
            <a:r>
              <a:rPr lang="fr-FR" dirty="0">
                <a:solidFill>
                  <a:srgbClr val="666666"/>
                </a:solidFill>
                <a:latin typeface="Montserrat" panose="00000500000000000000" pitchFamily="2" charset="0"/>
              </a:rPr>
              <a:t>Le statut marital</a:t>
            </a:r>
          </a:p>
          <a:p>
            <a:pPr marL="285750" indent="-285750">
              <a:buFont typeface="Arial" panose="020B0604020202020204" pitchFamily="34" charset="0"/>
              <a:buChar char="•"/>
            </a:pPr>
            <a:r>
              <a:rPr lang="fr-FR" dirty="0">
                <a:solidFill>
                  <a:srgbClr val="666666"/>
                </a:solidFill>
                <a:latin typeface="Montserrat" panose="00000500000000000000" pitchFamily="2" charset="0"/>
              </a:rPr>
              <a:t>La catégorie de revenu</a:t>
            </a:r>
          </a:p>
          <a:p>
            <a:pPr marL="285750" indent="-285750">
              <a:buFont typeface="Arial" panose="020B0604020202020204" pitchFamily="34" charset="0"/>
              <a:buChar char="•"/>
            </a:pPr>
            <a:r>
              <a:rPr lang="fr-FR" dirty="0">
                <a:solidFill>
                  <a:srgbClr val="666666"/>
                </a:solidFill>
                <a:latin typeface="Montserrat" panose="00000500000000000000" pitchFamily="2" charset="0"/>
              </a:rPr>
              <a:t>Inactivité</a:t>
            </a:r>
          </a:p>
          <a:p>
            <a:pPr marL="285750" indent="-285750">
              <a:buFont typeface="Arial" panose="020B0604020202020204" pitchFamily="34" charset="0"/>
              <a:buChar char="•"/>
            </a:pPr>
            <a:r>
              <a:rPr lang="fr-FR" dirty="0">
                <a:solidFill>
                  <a:srgbClr val="666666"/>
                </a:solidFill>
                <a:latin typeface="Montserrat" panose="00000500000000000000" pitchFamily="2" charset="0"/>
              </a:rPr>
              <a:t>Ancienneté</a:t>
            </a:r>
            <a:endParaRPr lang="fr-FR" dirty="0"/>
          </a:p>
          <a:p>
            <a:pPr marL="285750" indent="-285750">
              <a:buFont typeface="Arial" panose="020B0604020202020204" pitchFamily="34" charset="0"/>
              <a:buChar char="•"/>
            </a:pPr>
            <a:r>
              <a:rPr lang="fr-FR" dirty="0">
                <a:solidFill>
                  <a:srgbClr val="666666"/>
                </a:solidFill>
                <a:latin typeface="Montserrat" panose="00000500000000000000" pitchFamily="2" charset="0"/>
              </a:rPr>
              <a:t>Le comportement d’utilisation</a:t>
            </a:r>
          </a:p>
          <a:p>
            <a:pPr marL="285750" indent="-285750">
              <a:buFont typeface="Arial" panose="020B0604020202020204" pitchFamily="34" charset="0"/>
              <a:buChar char="•"/>
            </a:pPr>
            <a:r>
              <a:rPr lang="fr-FR" dirty="0">
                <a:solidFill>
                  <a:srgbClr val="666666"/>
                </a:solidFill>
                <a:latin typeface="Montserrat" panose="00000500000000000000" pitchFamily="2" charset="0"/>
              </a:rPr>
              <a:t>Nombre de transactions</a:t>
            </a:r>
          </a:p>
          <a:p>
            <a:pPr marL="285750" indent="-285750">
              <a:buFont typeface="Arial" panose="020B0604020202020204" pitchFamily="34" charset="0"/>
              <a:buChar char="•"/>
            </a:pPr>
            <a:r>
              <a:rPr lang="fr-FR" dirty="0">
                <a:solidFill>
                  <a:srgbClr val="666666"/>
                </a:solidFill>
                <a:latin typeface="Montserrat" panose="00000500000000000000" pitchFamily="2" charset="0"/>
              </a:rPr>
              <a:t>Nombre d’interactions</a:t>
            </a:r>
          </a:p>
        </p:txBody>
      </p:sp>
      <p:pic>
        <p:nvPicPr>
          <p:cNvPr id="7" name="Image 6" descr="Une image contenant capture d’écran, texte, Police, Graphique&#10;&#10;Description générée automatiquement">
            <a:extLst>
              <a:ext uri="{FF2B5EF4-FFF2-40B4-BE49-F238E27FC236}">
                <a16:creationId xmlns:a16="http://schemas.microsoft.com/office/drawing/2014/main" id="{F99A86AE-AFD1-C4E1-44B6-298A933DF7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837251" y="1643974"/>
            <a:ext cx="3238095" cy="4317460"/>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3EEDAF89-0ECD-416A-93E5-A300FF0B9702}"/>
              </a:ext>
            </a:extLst>
          </p:cNvPr>
          <p:cNvSpPr>
            <a:spLocks noGrp="1"/>
          </p:cNvSpPr>
          <p:nvPr>
            <p:ph type="title"/>
          </p:nvPr>
        </p:nvSpPr>
        <p:spPr/>
        <p:txBody>
          <a:bodyPr rtlCol="0"/>
          <a:lstStyle/>
          <a:p>
            <a:pPr rtl="0"/>
            <a:r>
              <a:rPr lang="fr-FR" dirty="0"/>
              <a:t>Âge et genre des clients perdu</a:t>
            </a:r>
          </a:p>
        </p:txBody>
      </p:sp>
      <p:sp>
        <p:nvSpPr>
          <p:cNvPr id="5" name="ZoneTexte 4">
            <a:extLst>
              <a:ext uri="{FF2B5EF4-FFF2-40B4-BE49-F238E27FC236}">
                <a16:creationId xmlns:a16="http://schemas.microsoft.com/office/drawing/2014/main" id="{3FF38111-8F35-971C-4804-065417C4369F}"/>
              </a:ext>
            </a:extLst>
          </p:cNvPr>
          <p:cNvSpPr txBox="1"/>
          <p:nvPr/>
        </p:nvSpPr>
        <p:spPr>
          <a:xfrm>
            <a:off x="647700" y="2628900"/>
            <a:ext cx="4116387" cy="1981055"/>
          </a:xfrm>
          <a:prstGeom prst="rect">
            <a:avLst/>
          </a:prstGeom>
          <a:noFill/>
        </p:spPr>
        <p:txBody>
          <a:bodyPr wrap="square">
            <a:spAutoFit/>
          </a:bodyPr>
          <a:lstStyle/>
          <a:p>
            <a:pPr algn="just">
              <a:lnSpc>
                <a:spcPct val="115000"/>
              </a:lnSpc>
            </a:pPr>
            <a:r>
              <a:rPr lang="fr-FR" dirty="0">
                <a:solidFill>
                  <a:srgbClr val="666666"/>
                </a:solidFill>
                <a:latin typeface="Montserrat" panose="00000500000000000000" pitchFamily="2" charset="0"/>
              </a:rPr>
              <a:t>L’âge moyen des clients perdus est d’environ 47 ans, avec un écart-type de 7,68 ans, ce qui signifie que la majorité des clients perdus sont dans une tranche d'âge de 40 à 55 ans.</a:t>
            </a:r>
          </a:p>
        </p:txBody>
      </p:sp>
      <p:pic>
        <p:nvPicPr>
          <p:cNvPr id="12" name="Image 11">
            <a:extLst>
              <a:ext uri="{FF2B5EF4-FFF2-40B4-BE49-F238E27FC236}">
                <a16:creationId xmlns:a16="http://schemas.microsoft.com/office/drawing/2014/main" id="{7A70E3AF-49FE-B1BE-9B69-7CDAF15DDF93}"/>
              </a:ext>
            </a:extLst>
          </p:cNvPr>
          <p:cNvPicPr>
            <a:picLocks noChangeAspect="1"/>
          </p:cNvPicPr>
          <p:nvPr/>
        </p:nvPicPr>
        <p:blipFill>
          <a:blip r:embed="rId3"/>
          <a:stretch>
            <a:fillRect/>
          </a:stretch>
        </p:blipFill>
        <p:spPr>
          <a:xfrm>
            <a:off x="5499895" y="2019300"/>
            <a:ext cx="6044403" cy="2019300"/>
          </a:xfrm>
          <a:prstGeom prst="rect">
            <a:avLst/>
          </a:prstGeom>
        </p:spPr>
      </p:pic>
      <p:pic>
        <p:nvPicPr>
          <p:cNvPr id="14" name="Image 13">
            <a:extLst>
              <a:ext uri="{FF2B5EF4-FFF2-40B4-BE49-F238E27FC236}">
                <a16:creationId xmlns:a16="http://schemas.microsoft.com/office/drawing/2014/main" id="{F7CD2825-8948-8EC2-DA40-318A74A1628C}"/>
              </a:ext>
            </a:extLst>
          </p:cNvPr>
          <p:cNvPicPr>
            <a:picLocks noChangeAspect="1"/>
          </p:cNvPicPr>
          <p:nvPr/>
        </p:nvPicPr>
        <p:blipFill>
          <a:blip r:embed="rId4"/>
          <a:stretch>
            <a:fillRect/>
          </a:stretch>
        </p:blipFill>
        <p:spPr>
          <a:xfrm>
            <a:off x="5499895" y="4038600"/>
            <a:ext cx="6044405" cy="2185170"/>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20E88-95FB-8388-46CB-B490EB97BD34}"/>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00D63DFB-FFD3-77AC-7A43-3CF52B05FF9A}"/>
              </a:ext>
            </a:extLst>
          </p:cNvPr>
          <p:cNvSpPr>
            <a:spLocks noGrp="1"/>
          </p:cNvSpPr>
          <p:nvPr>
            <p:ph type="title"/>
          </p:nvPr>
        </p:nvSpPr>
        <p:spPr/>
        <p:txBody>
          <a:bodyPr rtlCol="0"/>
          <a:lstStyle/>
          <a:p>
            <a:pPr rtl="0"/>
            <a:r>
              <a:rPr lang="fr-FR" dirty="0"/>
              <a:t>Répartition des clients perdus par carte et statut marital</a:t>
            </a:r>
          </a:p>
        </p:txBody>
      </p:sp>
      <p:sp>
        <p:nvSpPr>
          <p:cNvPr id="4" name="ZoneTexte 3">
            <a:extLst>
              <a:ext uri="{FF2B5EF4-FFF2-40B4-BE49-F238E27FC236}">
                <a16:creationId xmlns:a16="http://schemas.microsoft.com/office/drawing/2014/main" id="{18672AC2-D183-1CEE-0313-9DA8F8B0BB13}"/>
              </a:ext>
            </a:extLst>
          </p:cNvPr>
          <p:cNvSpPr txBox="1"/>
          <p:nvPr/>
        </p:nvSpPr>
        <p:spPr>
          <a:xfrm>
            <a:off x="731838" y="1571342"/>
            <a:ext cx="5484894" cy="4247317"/>
          </a:xfrm>
          <a:prstGeom prst="rect">
            <a:avLst/>
          </a:prstGeom>
          <a:noFill/>
        </p:spPr>
        <p:txBody>
          <a:bodyPr wrap="square">
            <a:spAutoFit/>
          </a:bodyPr>
          <a:lstStyle/>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endParaRPr lang="fr-FR" dirty="0">
              <a:solidFill>
                <a:srgbClr val="666666"/>
              </a:solidFill>
              <a:latin typeface="Montserrat" panose="00000500000000000000" pitchFamily="2" charset="0"/>
              <a:ea typeface="Montserrat" panose="00000500000000000000" pitchFamily="2" charset="0"/>
              <a:cs typeface="Montserrat" panose="00000500000000000000" pitchFamily="2" charset="0"/>
            </a:endParaRP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La carte Platinium présente une proportion élevée de clients perdus (70%),</a:t>
            </a:r>
          </a:p>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Il est probable que les clients de cette carte aient des besoins spécifiques non comblés.</a:t>
            </a: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Les clients mariés représentent une majorité relative parmi les clients perdus (57,27 %). Une analyse approfondie des clients mariés pour comprendre le(s) motif(s) de départ. Explorer des offres adaptées à leurs besoins familiaux (prêts, épargne pour enfants, etc.). </a:t>
            </a:r>
          </a:p>
        </p:txBody>
      </p:sp>
      <p:pic>
        <p:nvPicPr>
          <p:cNvPr id="11" name="Image 10">
            <a:extLst>
              <a:ext uri="{FF2B5EF4-FFF2-40B4-BE49-F238E27FC236}">
                <a16:creationId xmlns:a16="http://schemas.microsoft.com/office/drawing/2014/main" id="{F214F3B7-5934-872F-29AF-C3100D861711}"/>
              </a:ext>
            </a:extLst>
          </p:cNvPr>
          <p:cNvPicPr>
            <a:picLocks noChangeAspect="1"/>
          </p:cNvPicPr>
          <p:nvPr/>
        </p:nvPicPr>
        <p:blipFill>
          <a:blip r:embed="rId3"/>
          <a:stretch>
            <a:fillRect/>
          </a:stretch>
        </p:blipFill>
        <p:spPr>
          <a:xfrm>
            <a:off x="6886574" y="3955868"/>
            <a:ext cx="4657726" cy="2254432"/>
          </a:xfrm>
          <a:prstGeom prst="rect">
            <a:avLst/>
          </a:prstGeom>
        </p:spPr>
      </p:pic>
      <p:pic>
        <p:nvPicPr>
          <p:cNvPr id="13" name="Image 12">
            <a:extLst>
              <a:ext uri="{FF2B5EF4-FFF2-40B4-BE49-F238E27FC236}">
                <a16:creationId xmlns:a16="http://schemas.microsoft.com/office/drawing/2014/main" id="{182E490B-46B8-A0B7-0E70-01453694CB02}"/>
              </a:ext>
            </a:extLst>
          </p:cNvPr>
          <p:cNvPicPr>
            <a:picLocks noChangeAspect="1"/>
          </p:cNvPicPr>
          <p:nvPr/>
        </p:nvPicPr>
        <p:blipFill>
          <a:blip r:embed="rId4"/>
          <a:stretch>
            <a:fillRect/>
          </a:stretch>
        </p:blipFill>
        <p:spPr>
          <a:xfrm>
            <a:off x="6886574" y="1571342"/>
            <a:ext cx="4657725" cy="2384526"/>
          </a:xfrm>
          <a:prstGeom prst="rect">
            <a:avLst/>
          </a:prstGeom>
        </p:spPr>
      </p:pic>
    </p:spTree>
    <p:extLst>
      <p:ext uri="{BB962C8B-B14F-4D97-AF65-F5344CB8AC3E}">
        <p14:creationId xmlns:p14="http://schemas.microsoft.com/office/powerpoint/2010/main" val="637555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5FC3E-99B5-625D-E722-A7082F7BD18E}"/>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EBB6076D-D17C-4FFA-3F67-716E572C7012}"/>
              </a:ext>
            </a:extLst>
          </p:cNvPr>
          <p:cNvSpPr>
            <a:spLocks noGrp="1"/>
          </p:cNvSpPr>
          <p:nvPr>
            <p:ph type="title"/>
          </p:nvPr>
        </p:nvSpPr>
        <p:spPr/>
        <p:txBody>
          <a:bodyPr rtlCol="0"/>
          <a:lstStyle/>
          <a:p>
            <a:pPr rtl="0"/>
            <a:r>
              <a:rPr lang="fr-FR" dirty="0"/>
              <a:t>Répartitions des clients perdu par revenu annuel</a:t>
            </a:r>
          </a:p>
        </p:txBody>
      </p:sp>
      <p:sp>
        <p:nvSpPr>
          <p:cNvPr id="4" name="ZoneTexte 3">
            <a:extLst>
              <a:ext uri="{FF2B5EF4-FFF2-40B4-BE49-F238E27FC236}">
                <a16:creationId xmlns:a16="http://schemas.microsoft.com/office/drawing/2014/main" id="{A00D3112-E200-86D2-B82D-743B68360C94}"/>
              </a:ext>
            </a:extLst>
          </p:cNvPr>
          <p:cNvSpPr txBox="1"/>
          <p:nvPr/>
        </p:nvSpPr>
        <p:spPr>
          <a:xfrm>
            <a:off x="731838" y="2646401"/>
            <a:ext cx="5329998" cy="2862322"/>
          </a:xfrm>
          <a:prstGeom prst="rect">
            <a:avLst/>
          </a:prstGeom>
          <a:noFill/>
        </p:spPr>
        <p:txBody>
          <a:bodyPr wrap="square">
            <a:spAutoFit/>
          </a:bodyPr>
          <a:lstStyle/>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Les clients des catégories €40k - €80k représentent 50% des clients perdus.</a:t>
            </a: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r>
              <a:rPr lang="fr-FR" dirty="0">
                <a:solidFill>
                  <a:srgbClr val="666666"/>
                </a:solidFill>
                <a:latin typeface="Montserrat" panose="00000500000000000000" pitchFamily="2" charset="0"/>
                <a:ea typeface="Montserrat" panose="00000500000000000000" pitchFamily="2" charset="0"/>
                <a:cs typeface="Montserrat" panose="00000500000000000000" pitchFamily="2" charset="0"/>
              </a:rPr>
              <a:t>En faisant un focus sur les détenteurs de la carte Platinium nous nous apercevons que toutes les catégories de revenus représentent un risque sauf les moins de €40k, le produit étant récent, il n’y a qu’une faible volumétrie de clients ce qui impact rapidement les proportions.</a:t>
            </a:r>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p:txBody>
      </p:sp>
      <p:pic>
        <p:nvPicPr>
          <p:cNvPr id="12" name="Image 11">
            <a:extLst>
              <a:ext uri="{FF2B5EF4-FFF2-40B4-BE49-F238E27FC236}">
                <a16:creationId xmlns:a16="http://schemas.microsoft.com/office/drawing/2014/main" id="{E260726F-01FD-7C34-269F-730FA7F539BB}"/>
              </a:ext>
            </a:extLst>
          </p:cNvPr>
          <p:cNvPicPr>
            <a:picLocks noChangeAspect="1"/>
          </p:cNvPicPr>
          <p:nvPr/>
        </p:nvPicPr>
        <p:blipFill>
          <a:blip r:embed="rId3"/>
          <a:stretch>
            <a:fillRect/>
          </a:stretch>
        </p:blipFill>
        <p:spPr>
          <a:xfrm>
            <a:off x="6173130" y="2395478"/>
            <a:ext cx="5371170" cy="3238500"/>
          </a:xfrm>
          <a:prstGeom prst="rect">
            <a:avLst/>
          </a:prstGeom>
        </p:spPr>
      </p:pic>
    </p:spTree>
    <p:extLst>
      <p:ext uri="{BB962C8B-B14F-4D97-AF65-F5344CB8AC3E}">
        <p14:creationId xmlns:p14="http://schemas.microsoft.com/office/powerpoint/2010/main" val="193339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124F0-968D-F372-DB45-A2B783ABF3E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62B95CFE-18C5-680B-B6AD-9388319B8AB7}"/>
              </a:ext>
            </a:extLst>
          </p:cNvPr>
          <p:cNvSpPr>
            <a:spLocks noGrp="1"/>
          </p:cNvSpPr>
          <p:nvPr>
            <p:ph type="title"/>
          </p:nvPr>
        </p:nvSpPr>
        <p:spPr/>
        <p:txBody>
          <a:bodyPr rtlCol="0"/>
          <a:lstStyle/>
          <a:p>
            <a:pPr rtl="0"/>
            <a:r>
              <a:rPr lang="fr-FR" dirty="0"/>
              <a:t>Impact de l’inactivité et l’ancienneté des clients</a:t>
            </a:r>
          </a:p>
        </p:txBody>
      </p:sp>
      <p:sp>
        <p:nvSpPr>
          <p:cNvPr id="4" name="ZoneTexte 3">
            <a:extLst>
              <a:ext uri="{FF2B5EF4-FFF2-40B4-BE49-F238E27FC236}">
                <a16:creationId xmlns:a16="http://schemas.microsoft.com/office/drawing/2014/main" id="{72F0DEB6-BDFE-7203-B615-02493AA7FA98}"/>
              </a:ext>
            </a:extLst>
          </p:cNvPr>
          <p:cNvSpPr txBox="1"/>
          <p:nvPr/>
        </p:nvSpPr>
        <p:spPr>
          <a:xfrm>
            <a:off x="838200" y="1794825"/>
            <a:ext cx="4791075" cy="3970318"/>
          </a:xfrm>
          <a:prstGeom prst="rect">
            <a:avLst/>
          </a:prstGeom>
          <a:noFill/>
        </p:spPr>
        <p:txBody>
          <a:bodyPr wrap="square">
            <a:spAutoFit/>
          </a:bodyPr>
          <a:lstStyle/>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Il est évident que les 3 premiers mois d'inactivité représentent une période critique pour intervenir et essayer de réengager les clients.</a:t>
            </a: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endParaRPr lang="fr-FR" dirty="0">
              <a:solidFill>
                <a:srgbClr val="666666"/>
              </a:solidFill>
              <a:latin typeface="Montserrat" panose="00000500000000000000" pitchFamily="2" charset="0"/>
              <a:ea typeface="Montserrat" panose="00000500000000000000" pitchFamily="2" charset="0"/>
              <a:cs typeface="Montserrat" panose="00000500000000000000" pitchFamily="2" charset="0"/>
            </a:endParaRP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endPar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endParaRPr>
          </a:p>
          <a:p>
            <a:pPr algn="just"/>
            <a:r>
              <a:rPr lang="fr-FR" sz="180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Les clients ayant une ancienneté de 3 ans ou plus sont plus susceptibles de quitter, ce qui suggère qu’au-delà d’un certain point, l'engagement diminue.</a:t>
            </a:r>
            <a:endParaRPr lang="fr-FR" dirty="0">
              <a:solidFill>
                <a:srgbClr val="666666"/>
              </a:solidFill>
              <a:latin typeface="Montserrat" panose="00000500000000000000" pitchFamily="2" charset="0"/>
            </a:endParaRPr>
          </a:p>
        </p:txBody>
      </p:sp>
      <p:pic>
        <p:nvPicPr>
          <p:cNvPr id="3" name="Image 2">
            <a:extLst>
              <a:ext uri="{FF2B5EF4-FFF2-40B4-BE49-F238E27FC236}">
                <a16:creationId xmlns:a16="http://schemas.microsoft.com/office/drawing/2014/main" id="{0705B2B2-DF75-292C-8331-4ADFF80C97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48387" y="1794825"/>
            <a:ext cx="5395914" cy="2289578"/>
          </a:xfrm>
          <a:prstGeom prst="rect">
            <a:avLst/>
          </a:prstGeom>
          <a:noFill/>
        </p:spPr>
      </p:pic>
      <p:graphicFrame>
        <p:nvGraphicFramePr>
          <p:cNvPr id="8" name="Graphique 7">
            <a:extLst>
              <a:ext uri="{FF2B5EF4-FFF2-40B4-BE49-F238E27FC236}">
                <a16:creationId xmlns:a16="http://schemas.microsoft.com/office/drawing/2014/main" id="{D0BE22ED-8DCC-D67F-0875-5CD5BA3CFAB0}"/>
              </a:ext>
            </a:extLst>
          </p:cNvPr>
          <p:cNvGraphicFramePr>
            <a:graphicFrameLocks/>
          </p:cNvGraphicFramePr>
          <p:nvPr>
            <p:extLst>
              <p:ext uri="{D42A27DB-BD31-4B8C-83A1-F6EECF244321}">
                <p14:modId xmlns:p14="http://schemas.microsoft.com/office/powerpoint/2010/main" val="3419872001"/>
              </p:ext>
            </p:extLst>
          </p:nvPr>
        </p:nvGraphicFramePr>
        <p:xfrm>
          <a:off x="6148386" y="4120952"/>
          <a:ext cx="5395914" cy="208934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15013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29EE5-42A0-B18B-75DF-5A5FC37CDC78}"/>
            </a:ext>
          </a:extLst>
        </p:cNvPr>
        <p:cNvGrpSpPr/>
        <p:nvPr/>
      </p:nvGrpSpPr>
      <p:grpSpPr>
        <a:xfrm>
          <a:off x="0" y="0"/>
          <a:ext cx="0" cy="0"/>
          <a:chOff x="0" y="0"/>
          <a:chExt cx="0" cy="0"/>
        </a:xfrm>
      </p:grpSpPr>
      <p:pic>
        <p:nvPicPr>
          <p:cNvPr id="10" name="Espace réservé d’image 9" descr="Ascenseurs">
            <a:extLst>
              <a:ext uri="{FF2B5EF4-FFF2-40B4-BE49-F238E27FC236}">
                <a16:creationId xmlns:a16="http://schemas.microsoft.com/office/drawing/2014/main" id="{8E146ED0-9449-2EEB-B974-FD19BC08F446}"/>
              </a:ext>
            </a:extLst>
          </p:cNvPr>
          <p:cNvPicPr>
            <a:picLocks noGrp="1" noChangeAspect="1"/>
          </p:cNvPicPr>
          <p:nvPr>
            <p:ph type="pic" sz="quarter" idx="10"/>
          </p:nvPr>
        </p:nvPicPr>
        <p:blipFill rotWithShape="1">
          <a:blip r:embed="rId3">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F060A3D9-6CB6-EB09-76EF-B58002D75E99}"/>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1" name="Titre 10">
            <a:extLst>
              <a:ext uri="{FF2B5EF4-FFF2-40B4-BE49-F238E27FC236}">
                <a16:creationId xmlns:a16="http://schemas.microsoft.com/office/drawing/2014/main" id="{77BE1ECE-36BE-C14F-F890-F6BEBF762475}"/>
              </a:ext>
            </a:extLst>
          </p:cNvPr>
          <p:cNvSpPr>
            <a:spLocks noGrp="1"/>
          </p:cNvSpPr>
          <p:nvPr>
            <p:ph type="title"/>
          </p:nvPr>
        </p:nvSpPr>
        <p:spPr>
          <a:xfrm>
            <a:off x="4149139" y="1529685"/>
            <a:ext cx="3924934" cy="1956465"/>
          </a:xfrm>
        </p:spPr>
        <p:txBody>
          <a:bodyPr rtlCol="0"/>
          <a:lstStyle/>
          <a:p>
            <a:r>
              <a:rPr lang="fr-FR" dirty="0"/>
              <a:t>Analyse des raisons de départs</a:t>
            </a:r>
            <a:br>
              <a:rPr lang="fr-FR" dirty="0"/>
            </a:br>
            <a:endParaRPr lang="fr-FR" sz="4800" kern="1200" dirty="0">
              <a:effectLst/>
              <a:latin typeface="Calibri Light" panose="020F0302020204030204" pitchFamily="34" charset="0"/>
              <a:ea typeface="+mn-ea"/>
              <a:cs typeface="+mn-cs"/>
            </a:endParaRPr>
          </a:p>
        </p:txBody>
      </p:sp>
      <p:sp>
        <p:nvSpPr>
          <p:cNvPr id="6" name="Rectangle 5">
            <a:extLst>
              <a:ext uri="{FF2B5EF4-FFF2-40B4-BE49-F238E27FC236}">
                <a16:creationId xmlns:a16="http://schemas.microsoft.com/office/drawing/2014/main" id="{9F689406-27D4-7C75-6484-95832003FD87}"/>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8" name="Rectangle 7">
            <a:extLst>
              <a:ext uri="{FF2B5EF4-FFF2-40B4-BE49-F238E27FC236}">
                <a16:creationId xmlns:a16="http://schemas.microsoft.com/office/drawing/2014/main" id="{50486794-6E5F-230D-804C-D766894A1AC7}"/>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Tree>
    <p:extLst>
      <p:ext uri="{BB962C8B-B14F-4D97-AF65-F5344CB8AC3E}">
        <p14:creationId xmlns:p14="http://schemas.microsoft.com/office/powerpoint/2010/main" val="2304466505"/>
      </p:ext>
    </p:extLst>
  </p:cSld>
  <p:clrMapOvr>
    <a:masterClrMapping/>
  </p:clrMapOvr>
</p:sld>
</file>

<file path=ppt/theme/theme1.xml><?xml version="1.0" encoding="utf-8"?>
<a:theme xmlns:a="http://schemas.openxmlformats.org/drawingml/2006/main" name="Thème Offic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49603249_TF16411253_Win32.potx" id="{423166B2-1A75-4473-8A7D-47F3572BAD85}" vid="{72A791F0-149C-4EE6-AC12-84C7AB5595D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géométrique</Template>
  <TotalTime>401</TotalTime>
  <Words>757</Words>
  <Application>Microsoft Office PowerPoint</Application>
  <PresentationFormat>Grand écran</PresentationFormat>
  <Paragraphs>81</Paragraphs>
  <Slides>15</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15</vt:i4>
      </vt:variant>
    </vt:vector>
  </HeadingPairs>
  <TitlesOfParts>
    <vt:vector size="22" baseType="lpstr">
      <vt:lpstr>Arial</vt:lpstr>
      <vt:lpstr>Calibri</vt:lpstr>
      <vt:lpstr>Calibri Light</vt:lpstr>
      <vt:lpstr>Montserrat</vt:lpstr>
      <vt:lpstr>Symbol</vt:lpstr>
      <vt:lpstr>Wingdings</vt:lpstr>
      <vt:lpstr>Thème Office</vt:lpstr>
      <vt:lpstr>Rapport d’analyse</vt:lpstr>
      <vt:lpstr>Introduction</vt:lpstr>
      <vt:lpstr>Identification des profils à risque.</vt:lpstr>
      <vt:lpstr>Les critères pris en compte</vt:lpstr>
      <vt:lpstr>Âge et genre des clients perdu</vt:lpstr>
      <vt:lpstr>Répartition des clients perdus par carte et statut marital</vt:lpstr>
      <vt:lpstr>Répartitions des clients perdu par revenu annuel</vt:lpstr>
      <vt:lpstr>Impact de l’inactivité et l’ancienneté des clients</vt:lpstr>
      <vt:lpstr>Analyse des raisons de départs </vt:lpstr>
      <vt:lpstr>Comportement d’utilisation des clients</vt:lpstr>
      <vt:lpstr>Analyse du nombre de transaction</vt:lpstr>
      <vt:lpstr>Les interactions entre Primero Bank et ses clients</vt:lpstr>
      <vt:lpstr>Quel client est à risque aujourd’hui ?  </vt:lpstr>
      <vt:lpstr>Proportion de la clientèle à risque</vt:lpstr>
      <vt:lpstr>Conclusion &amp; Recommandations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Antoine Vatin</dc:creator>
  <cp:lastModifiedBy>Antoine Vatin</cp:lastModifiedBy>
  <cp:revision>15</cp:revision>
  <dcterms:created xsi:type="dcterms:W3CDTF">2024-11-11T14:20:11Z</dcterms:created>
  <dcterms:modified xsi:type="dcterms:W3CDTF">2024-12-03T07:44:50Z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