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0" r:id="rId4"/>
    <p:sldId id="262" r:id="rId5"/>
    <p:sldId id="264" r:id="rId6"/>
    <p:sldId id="261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0E532F-B3D6-4F6B-B53C-81408095A8DE}" v="24" dt="2024-04-25T14:40:46.0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922" autoAdjust="0"/>
  </p:normalViewPr>
  <p:slideViewPr>
    <p:cSldViewPr snapToGrid="0">
      <p:cViewPr varScale="1">
        <p:scale>
          <a:sx n="69" d="100"/>
          <a:sy n="69" d="100"/>
        </p:scale>
        <p:origin x="12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ébastien Lambert" userId="80e69ea09684ee6d" providerId="LiveId" clId="{E20E532F-B3D6-4F6B-B53C-81408095A8DE}"/>
    <pc:docChg chg="undo redo custSel addSld delSld modSld sldOrd">
      <pc:chgData name="Sébastien Lambert" userId="80e69ea09684ee6d" providerId="LiveId" clId="{E20E532F-B3D6-4F6B-B53C-81408095A8DE}" dt="2024-04-25T14:40:46.898" v="321" actId="27636"/>
      <pc:docMkLst>
        <pc:docMk/>
      </pc:docMkLst>
      <pc:sldChg chg="addSp delSp modSp mod modNotesTx">
        <pc:chgData name="Sébastien Lambert" userId="80e69ea09684ee6d" providerId="LiveId" clId="{E20E532F-B3D6-4F6B-B53C-81408095A8DE}" dt="2024-04-25T14:17:31.079" v="192" actId="20577"/>
        <pc:sldMkLst>
          <pc:docMk/>
          <pc:sldMk cId="3205238130" sldId="258"/>
        </pc:sldMkLst>
        <pc:spChg chg="mod">
          <ac:chgData name="Sébastien Lambert" userId="80e69ea09684ee6d" providerId="LiveId" clId="{E20E532F-B3D6-4F6B-B53C-81408095A8DE}" dt="2024-04-25T14:15:46.666" v="142" actId="26606"/>
          <ac:spMkLst>
            <pc:docMk/>
            <pc:sldMk cId="3205238130" sldId="258"/>
            <ac:spMk id="7" creationId="{96EFDA92-E4C0-D573-2137-2EF98E684D5D}"/>
          </ac:spMkLst>
        </pc:spChg>
        <pc:spChg chg="mod">
          <ac:chgData name="Sébastien Lambert" userId="80e69ea09684ee6d" providerId="LiveId" clId="{E20E532F-B3D6-4F6B-B53C-81408095A8DE}" dt="2024-04-25T14:15:46.666" v="142" actId="26606"/>
          <ac:spMkLst>
            <pc:docMk/>
            <pc:sldMk cId="3205238130" sldId="258"/>
            <ac:spMk id="8" creationId="{8C855726-9CFF-624E-694D-3F7AD3BEC6DD}"/>
          </ac:spMkLst>
        </pc:spChg>
        <pc:spChg chg="del">
          <ac:chgData name="Sébastien Lambert" userId="80e69ea09684ee6d" providerId="LiveId" clId="{E20E532F-B3D6-4F6B-B53C-81408095A8DE}" dt="2024-04-25T14:15:46.666" v="142" actId="26606"/>
          <ac:spMkLst>
            <pc:docMk/>
            <pc:sldMk cId="3205238130" sldId="258"/>
            <ac:spMk id="21" creationId="{35DB3719-6FDC-4E5D-891D-FF40B7300F64}"/>
          </ac:spMkLst>
        </pc:spChg>
        <pc:spChg chg="del">
          <ac:chgData name="Sébastien Lambert" userId="80e69ea09684ee6d" providerId="LiveId" clId="{E20E532F-B3D6-4F6B-B53C-81408095A8DE}" dt="2024-04-25T14:15:46.666" v="142" actId="26606"/>
          <ac:spMkLst>
            <pc:docMk/>
            <pc:sldMk cId="3205238130" sldId="258"/>
            <ac:spMk id="22" creationId="{E0CBAC23-2E3F-4A90-BA59-F8299F6A5439}"/>
          </ac:spMkLst>
        </pc:spChg>
        <pc:spChg chg="add">
          <ac:chgData name="Sébastien Lambert" userId="80e69ea09684ee6d" providerId="LiveId" clId="{E20E532F-B3D6-4F6B-B53C-81408095A8DE}" dt="2024-04-25T14:15:46.666" v="142" actId="26606"/>
          <ac:spMkLst>
            <pc:docMk/>
            <pc:sldMk cId="3205238130" sldId="258"/>
            <ac:spMk id="27" creationId="{35DB3719-6FDC-4E5D-891D-FF40B7300F64}"/>
          </ac:spMkLst>
        </pc:spChg>
        <pc:spChg chg="add">
          <ac:chgData name="Sébastien Lambert" userId="80e69ea09684ee6d" providerId="LiveId" clId="{E20E532F-B3D6-4F6B-B53C-81408095A8DE}" dt="2024-04-25T14:15:46.666" v="142" actId="26606"/>
          <ac:spMkLst>
            <pc:docMk/>
            <pc:sldMk cId="3205238130" sldId="258"/>
            <ac:spMk id="29" creationId="{E0CBAC23-2E3F-4A90-BA59-F8299F6A5439}"/>
          </ac:spMkLst>
        </pc:spChg>
        <pc:graphicFrameChg chg="mod ord modGraphic">
          <ac:chgData name="Sébastien Lambert" userId="80e69ea09684ee6d" providerId="LiveId" clId="{E20E532F-B3D6-4F6B-B53C-81408095A8DE}" dt="2024-04-25T14:17:31.079" v="192" actId="20577"/>
          <ac:graphicFrameMkLst>
            <pc:docMk/>
            <pc:sldMk cId="3205238130" sldId="258"/>
            <ac:graphicFrameMk id="6" creationId="{05CB1055-F37E-99B8-91F1-679ED2938A6D}"/>
          </ac:graphicFrameMkLst>
        </pc:graphicFrameChg>
      </pc:sldChg>
      <pc:sldChg chg="modSp mod">
        <pc:chgData name="Sébastien Lambert" userId="80e69ea09684ee6d" providerId="LiveId" clId="{E20E532F-B3D6-4F6B-B53C-81408095A8DE}" dt="2024-04-25T14:40:46.898" v="321" actId="27636"/>
        <pc:sldMkLst>
          <pc:docMk/>
          <pc:sldMk cId="2879533521" sldId="259"/>
        </pc:sldMkLst>
        <pc:spChg chg="mod">
          <ac:chgData name="Sébastien Lambert" userId="80e69ea09684ee6d" providerId="LiveId" clId="{E20E532F-B3D6-4F6B-B53C-81408095A8DE}" dt="2024-04-25T14:40:46.898" v="321" actId="27636"/>
          <ac:spMkLst>
            <pc:docMk/>
            <pc:sldMk cId="2879533521" sldId="259"/>
            <ac:spMk id="3" creationId="{9C2011BD-2983-EDBF-2347-64225A43F6D1}"/>
          </ac:spMkLst>
        </pc:spChg>
      </pc:sldChg>
      <pc:sldChg chg="addSp modSp new del mod setBg">
        <pc:chgData name="Sébastien Lambert" userId="80e69ea09684ee6d" providerId="LiveId" clId="{E20E532F-B3D6-4F6B-B53C-81408095A8DE}" dt="2024-04-25T14:09:56.701" v="84" actId="47"/>
        <pc:sldMkLst>
          <pc:docMk/>
          <pc:sldMk cId="485976611" sldId="262"/>
        </pc:sldMkLst>
        <pc:spChg chg="mod">
          <ac:chgData name="Sébastien Lambert" userId="80e69ea09684ee6d" providerId="LiveId" clId="{E20E532F-B3D6-4F6B-B53C-81408095A8DE}" dt="2024-04-25T14:09:25.749" v="69" actId="26606"/>
          <ac:spMkLst>
            <pc:docMk/>
            <pc:sldMk cId="485976611" sldId="262"/>
            <ac:spMk id="2" creationId="{EA41A857-CF15-72BF-270E-B6AFD5DDB794}"/>
          </ac:spMkLst>
        </pc:spChg>
        <pc:spChg chg="mod">
          <ac:chgData name="Sébastien Lambert" userId="80e69ea09684ee6d" providerId="LiveId" clId="{E20E532F-B3D6-4F6B-B53C-81408095A8DE}" dt="2024-04-25T14:09:25.749" v="69" actId="26606"/>
          <ac:spMkLst>
            <pc:docMk/>
            <pc:sldMk cId="485976611" sldId="262"/>
            <ac:spMk id="3" creationId="{CF6CA1CF-8345-D5D1-4966-D4666567F9ED}"/>
          </ac:spMkLst>
        </pc:spChg>
        <pc:spChg chg="mod">
          <ac:chgData name="Sébastien Lambert" userId="80e69ea09684ee6d" providerId="LiveId" clId="{E20E532F-B3D6-4F6B-B53C-81408095A8DE}" dt="2024-04-25T14:09:25.749" v="69" actId="26606"/>
          <ac:spMkLst>
            <pc:docMk/>
            <pc:sldMk cId="485976611" sldId="262"/>
            <ac:spMk id="4" creationId="{3FE52BBE-912B-CBB0-4C05-A128AC53DC24}"/>
          </ac:spMkLst>
        </pc:spChg>
        <pc:spChg chg="add">
          <ac:chgData name="Sébastien Lambert" userId="80e69ea09684ee6d" providerId="LiveId" clId="{E20E532F-B3D6-4F6B-B53C-81408095A8DE}" dt="2024-04-25T14:09:25.749" v="69" actId="26606"/>
          <ac:spMkLst>
            <pc:docMk/>
            <pc:sldMk cId="485976611" sldId="262"/>
            <ac:spMk id="9" creationId="{B6CDA21F-E7AF-4C75-8395-33F58D5B0E45}"/>
          </ac:spMkLst>
        </pc:spChg>
        <pc:spChg chg="add">
          <ac:chgData name="Sébastien Lambert" userId="80e69ea09684ee6d" providerId="LiveId" clId="{E20E532F-B3D6-4F6B-B53C-81408095A8DE}" dt="2024-04-25T14:09:25.749" v="69" actId="26606"/>
          <ac:spMkLst>
            <pc:docMk/>
            <pc:sldMk cId="485976611" sldId="262"/>
            <ac:spMk id="16" creationId="{D5B0017B-2ECA-49AF-B397-DC140825DF8D}"/>
          </ac:spMkLst>
        </pc:spChg>
        <pc:grpChg chg="add">
          <ac:chgData name="Sébastien Lambert" userId="80e69ea09684ee6d" providerId="LiveId" clId="{E20E532F-B3D6-4F6B-B53C-81408095A8DE}" dt="2024-04-25T14:09:25.749" v="69" actId="26606"/>
          <ac:grpSpMkLst>
            <pc:docMk/>
            <pc:sldMk cId="485976611" sldId="262"/>
            <ac:grpSpMk id="11" creationId="{AE1C45F0-260A-458C-96ED-C1F6D2151219}"/>
          </ac:grpSpMkLst>
        </pc:grpChg>
        <pc:cxnChg chg="add">
          <ac:chgData name="Sébastien Lambert" userId="80e69ea09684ee6d" providerId="LiveId" clId="{E20E532F-B3D6-4F6B-B53C-81408095A8DE}" dt="2024-04-25T14:09:25.749" v="69" actId="26606"/>
          <ac:cxnSpMkLst>
            <pc:docMk/>
            <pc:sldMk cId="485976611" sldId="262"/>
            <ac:cxnSpMk id="18" creationId="{6CF1BAF6-AD41-4082-B212-8A1F9A2E8779}"/>
          </ac:cxnSpMkLst>
        </pc:cxnChg>
      </pc:sldChg>
      <pc:sldChg chg="addSp delSp modSp new mod setBg">
        <pc:chgData name="Sébastien Lambert" userId="80e69ea09684ee6d" providerId="LiveId" clId="{E20E532F-B3D6-4F6B-B53C-81408095A8DE}" dt="2024-04-25T14:35:51.959" v="256" actId="1076"/>
        <pc:sldMkLst>
          <pc:docMk/>
          <pc:sldMk cId="3219621868" sldId="262"/>
        </pc:sldMkLst>
        <pc:spChg chg="mod">
          <ac:chgData name="Sébastien Lambert" userId="80e69ea09684ee6d" providerId="LiveId" clId="{E20E532F-B3D6-4F6B-B53C-81408095A8DE}" dt="2024-04-25T14:35:02.993" v="247" actId="26606"/>
          <ac:spMkLst>
            <pc:docMk/>
            <pc:sldMk cId="3219621868" sldId="262"/>
            <ac:spMk id="2" creationId="{F9A8FA6B-D5DC-A17C-2D22-769B77199AD7}"/>
          </ac:spMkLst>
        </pc:spChg>
        <pc:spChg chg="del">
          <ac:chgData name="Sébastien Lambert" userId="80e69ea09684ee6d" providerId="LiveId" clId="{E20E532F-B3D6-4F6B-B53C-81408095A8DE}" dt="2024-04-25T14:33:35.809" v="213"/>
          <ac:spMkLst>
            <pc:docMk/>
            <pc:sldMk cId="3219621868" sldId="262"/>
            <ac:spMk id="3" creationId="{6CDF5693-93DF-D84F-534F-671244E34B0F}"/>
          </ac:spMkLst>
        </pc:spChg>
        <pc:spChg chg="mod ord">
          <ac:chgData name="Sébastien Lambert" userId="80e69ea09684ee6d" providerId="LiveId" clId="{E20E532F-B3D6-4F6B-B53C-81408095A8DE}" dt="2024-04-25T14:35:02.993" v="247" actId="26606"/>
          <ac:spMkLst>
            <pc:docMk/>
            <pc:sldMk cId="3219621868" sldId="262"/>
            <ac:spMk id="4" creationId="{37E3F5F3-784C-2D36-3940-71D62306B9C8}"/>
          </ac:spMkLst>
        </pc:spChg>
        <pc:spChg chg="add mod">
          <ac:chgData name="Sébastien Lambert" userId="80e69ea09684ee6d" providerId="LiveId" clId="{E20E532F-B3D6-4F6B-B53C-81408095A8DE}" dt="2024-04-25T14:35:30.255" v="254" actId="208"/>
          <ac:spMkLst>
            <pc:docMk/>
            <pc:sldMk cId="3219621868" sldId="262"/>
            <ac:spMk id="5" creationId="{CC47CCB1-2712-40A7-6622-F9AAB7A0C4E8}"/>
          </ac:spMkLst>
        </pc:spChg>
        <pc:grpChg chg="add del">
          <ac:chgData name="Sébastien Lambert" userId="80e69ea09684ee6d" providerId="LiveId" clId="{E20E532F-B3D6-4F6B-B53C-81408095A8DE}" dt="2024-04-25T14:35:02.993" v="247" actId="26606"/>
          <ac:grpSpMkLst>
            <pc:docMk/>
            <pc:sldMk cId="3219621868" sldId="262"/>
            <ac:grpSpMk id="1031" creationId="{71E4E172-1EA7-E251-8265-AD4D67315470}"/>
          </ac:grpSpMkLst>
        </pc:grpChg>
        <pc:picChg chg="add mod">
          <ac:chgData name="Sébastien Lambert" userId="80e69ea09684ee6d" providerId="LiveId" clId="{E20E532F-B3D6-4F6B-B53C-81408095A8DE}" dt="2024-04-25T14:35:51.959" v="256" actId="1076"/>
          <ac:picMkLst>
            <pc:docMk/>
            <pc:sldMk cId="3219621868" sldId="262"/>
            <ac:picMk id="7" creationId="{7357BA45-5EC4-17D6-778A-69F658CBF0E4}"/>
          </ac:picMkLst>
        </pc:picChg>
        <pc:picChg chg="add mod">
          <ac:chgData name="Sébastien Lambert" userId="80e69ea09684ee6d" providerId="LiveId" clId="{E20E532F-B3D6-4F6B-B53C-81408095A8DE}" dt="2024-04-25T14:35:12.949" v="250" actId="1076"/>
          <ac:picMkLst>
            <pc:docMk/>
            <pc:sldMk cId="3219621868" sldId="262"/>
            <ac:picMk id="1026" creationId="{A31F6D26-F007-3E62-21CE-006A4B52D4BF}"/>
          </ac:picMkLst>
        </pc:picChg>
      </pc:sldChg>
      <pc:sldChg chg="addSp delSp modSp new del mod">
        <pc:chgData name="Sébastien Lambert" userId="80e69ea09684ee6d" providerId="LiveId" clId="{E20E532F-B3D6-4F6B-B53C-81408095A8DE}" dt="2024-04-25T14:38:22.491" v="280" actId="47"/>
        <pc:sldMkLst>
          <pc:docMk/>
          <pc:sldMk cId="2328363653" sldId="263"/>
        </pc:sldMkLst>
        <pc:spChg chg="mod">
          <ac:chgData name="Sébastien Lambert" userId="80e69ea09684ee6d" providerId="LiveId" clId="{E20E532F-B3D6-4F6B-B53C-81408095A8DE}" dt="2024-04-25T14:37:46.887" v="271" actId="20577"/>
          <ac:spMkLst>
            <pc:docMk/>
            <pc:sldMk cId="2328363653" sldId="263"/>
            <ac:spMk id="2" creationId="{FFF8EF35-0391-2DE7-247F-0F0FB611C0C8}"/>
          </ac:spMkLst>
        </pc:spChg>
        <pc:spChg chg="del">
          <ac:chgData name="Sébastien Lambert" userId="80e69ea09684ee6d" providerId="LiveId" clId="{E20E532F-B3D6-4F6B-B53C-81408095A8DE}" dt="2024-04-25T14:37:07.516" v="258"/>
          <ac:spMkLst>
            <pc:docMk/>
            <pc:sldMk cId="2328363653" sldId="263"/>
            <ac:spMk id="3" creationId="{7037705A-4927-1B7A-599A-3AF480D46B8E}"/>
          </ac:spMkLst>
        </pc:spChg>
        <pc:picChg chg="add mod">
          <ac:chgData name="Sébastien Lambert" userId="80e69ea09684ee6d" providerId="LiveId" clId="{E20E532F-B3D6-4F6B-B53C-81408095A8DE}" dt="2024-04-25T14:37:07.516" v="258"/>
          <ac:picMkLst>
            <pc:docMk/>
            <pc:sldMk cId="2328363653" sldId="263"/>
            <ac:picMk id="2050" creationId="{C12F3BC7-FB5B-A309-7E73-86E1F087A2A0}"/>
          </ac:picMkLst>
        </pc:picChg>
      </pc:sldChg>
      <pc:sldChg chg="modSp add del mod ord">
        <pc:chgData name="Sébastien Lambert" userId="80e69ea09684ee6d" providerId="LiveId" clId="{E20E532F-B3D6-4F6B-B53C-81408095A8DE}" dt="2024-04-25T14:15:40.517" v="141" actId="47"/>
        <pc:sldMkLst>
          <pc:docMk/>
          <pc:sldMk cId="2381116923" sldId="263"/>
        </pc:sldMkLst>
        <pc:spChg chg="mod">
          <ac:chgData name="Sébastien Lambert" userId="80e69ea09684ee6d" providerId="LiveId" clId="{E20E532F-B3D6-4F6B-B53C-81408095A8DE}" dt="2024-04-25T14:09:45.188" v="74" actId="20577"/>
          <ac:spMkLst>
            <pc:docMk/>
            <pc:sldMk cId="2381116923" sldId="263"/>
            <ac:spMk id="2" creationId="{794D8A4D-4525-E8ED-E253-9D41106249BA}"/>
          </ac:spMkLst>
        </pc:spChg>
        <pc:spChg chg="mod">
          <ac:chgData name="Sébastien Lambert" userId="80e69ea09684ee6d" providerId="LiveId" clId="{E20E532F-B3D6-4F6B-B53C-81408095A8DE}" dt="2024-04-25T14:15:31.983" v="134" actId="21"/>
          <ac:spMkLst>
            <pc:docMk/>
            <pc:sldMk cId="2381116923" sldId="263"/>
            <ac:spMk id="3" creationId="{AFEF083D-F0F0-C522-E358-927A1E1658E1}"/>
          </ac:spMkLst>
        </pc:spChg>
      </pc:sldChg>
      <pc:sldChg chg="addSp delSp modSp add mod ord">
        <pc:chgData name="Sébastien Lambert" userId="80e69ea09684ee6d" providerId="LiveId" clId="{E20E532F-B3D6-4F6B-B53C-81408095A8DE}" dt="2024-04-25T14:38:28.595" v="286" actId="20577"/>
        <pc:sldMkLst>
          <pc:docMk/>
          <pc:sldMk cId="1576740425" sldId="264"/>
        </pc:sldMkLst>
        <pc:spChg chg="mod">
          <ac:chgData name="Sébastien Lambert" userId="80e69ea09684ee6d" providerId="LiveId" clId="{E20E532F-B3D6-4F6B-B53C-81408095A8DE}" dt="2024-04-25T14:38:28.595" v="286" actId="20577"/>
          <ac:spMkLst>
            <pc:docMk/>
            <pc:sldMk cId="1576740425" sldId="264"/>
            <ac:spMk id="2" creationId="{1D9AFA31-1061-8268-6E95-3F1D67199C4C}"/>
          </ac:spMkLst>
        </pc:spChg>
        <pc:spChg chg="add del mod">
          <ac:chgData name="Sébastien Lambert" userId="80e69ea09684ee6d" providerId="LiveId" clId="{E20E532F-B3D6-4F6B-B53C-81408095A8DE}" dt="2024-04-25T14:38:12.338" v="278" actId="478"/>
          <ac:spMkLst>
            <pc:docMk/>
            <pc:sldMk cId="1576740425" sldId="264"/>
            <ac:spMk id="7" creationId="{77A47DE4-2B31-0D79-522D-29258943DC7F}"/>
          </ac:spMkLst>
        </pc:spChg>
        <pc:picChg chg="add mod">
          <ac:chgData name="Sébastien Lambert" userId="80e69ea09684ee6d" providerId="LiveId" clId="{E20E532F-B3D6-4F6B-B53C-81408095A8DE}" dt="2024-04-25T14:38:19.836" v="279" actId="1076"/>
          <ac:picMkLst>
            <pc:docMk/>
            <pc:sldMk cId="1576740425" sldId="264"/>
            <ac:picMk id="3" creationId="{C7329115-3488-3017-A83E-F585D81A2ED6}"/>
          </ac:picMkLst>
        </pc:picChg>
        <pc:picChg chg="del">
          <ac:chgData name="Sébastien Lambert" userId="80e69ea09684ee6d" providerId="LiveId" clId="{E20E532F-B3D6-4F6B-B53C-81408095A8DE}" dt="2024-04-25T14:38:08.410" v="277" actId="478"/>
          <ac:picMkLst>
            <pc:docMk/>
            <pc:sldMk cId="1576740425" sldId="264"/>
            <ac:picMk id="5" creationId="{92B83738-0993-D53C-1E0E-DD72821BECF8}"/>
          </ac:picMkLst>
        </pc:picChg>
        <pc:picChg chg="del">
          <ac:chgData name="Sébastien Lambert" userId="80e69ea09684ee6d" providerId="LiveId" clId="{E20E532F-B3D6-4F6B-B53C-81408095A8DE}" dt="2024-04-25T14:38:05.106" v="275" actId="478"/>
          <ac:picMkLst>
            <pc:docMk/>
            <pc:sldMk cId="1576740425" sldId="264"/>
            <ac:picMk id="2050" creationId="{0E2CAEE3-6346-1186-50EE-BBF0ECA661E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0F7A5-8689-4761-95FA-BA802773108B}" type="datetimeFigureOut">
              <a:rPr lang="en-GB" smtClean="0"/>
              <a:t>25/04/2024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ADEE3-AB6F-4C54-94BB-5D8A59DEF85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75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D3748"/>
                </a:solidFill>
                <a:effectLst/>
                <a:highlight>
                  <a:srgbClr val="FFFFFF"/>
                </a:highlight>
                <a:latin typeface="-apple-system"/>
              </a:rPr>
              <a:t>VHF : shadowing, </a:t>
            </a:r>
            <a:r>
              <a:rPr lang="en-GB" b="0" i="0" dirty="0">
                <a:solidFill>
                  <a:srgbClr val="4D4D4D"/>
                </a:solidFill>
                <a:effectLst/>
                <a:highlight>
                  <a:srgbClr val="F2F4F7"/>
                </a:highlight>
                <a:latin typeface="Open Sans" panose="020B0606030504020204" pitchFamily="34" charset="0"/>
              </a:rPr>
              <a:t>The cat whisker, dual blade, and towel bar, also the marker beacon on the bottom because highly directional and used with ILS</a:t>
            </a:r>
          </a:p>
          <a:p>
            <a:r>
              <a:rPr lang="en-GB" b="0" i="0" dirty="0">
                <a:solidFill>
                  <a:srgbClr val="4D4D4D"/>
                </a:solidFill>
                <a:effectLst/>
                <a:highlight>
                  <a:srgbClr val="F2F4F7"/>
                </a:highlight>
                <a:latin typeface="Open Sans" panose="020B0606030504020204" pitchFamily="34" charset="0"/>
              </a:rPr>
              <a:t>GPS: as an amplifier, antenna on the very top to avoid shadowing</a:t>
            </a:r>
            <a:endParaRPr lang="en-GB" b="0" i="0" dirty="0">
              <a:solidFill>
                <a:srgbClr val="2D3748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r>
              <a:rPr lang="en-GB" dirty="0"/>
              <a:t>DME : only use </a:t>
            </a: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1025 to 1150 MHz to receive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5G: </a:t>
            </a:r>
            <a:r>
              <a:rPr lang="en-GB" sz="1200" dirty="0">
                <a:solidFill>
                  <a:prstClr val="black"/>
                </a:solidFill>
                <a:latin typeface="Aptos" panose="02110004020202020204"/>
              </a:rPr>
              <a:t>U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se of the C-band frequencies like the altimeter. Spatial multiplexing</a:t>
            </a:r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AADEE3-AB6F-4C54-94BB-5D8A59DEF85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610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AADEE3-AB6F-4C54-94BB-5D8A59DEF85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310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AADEE3-AB6F-4C54-94BB-5D8A59DEF85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726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196FDE-6663-6363-4AFB-DAAA2399B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6FB26FC-5EC1-DBEA-A2CD-E059397401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C1B6DF-2E2A-B1E0-CB20-82881DF58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345D6-5823-43A4-B67A-860F5C335FFE}" type="datetime1">
              <a:rPr lang="en-GB" smtClean="0"/>
              <a:t>25/04/2024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F3268E-B309-9F35-6B04-0CDC81E1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E0B214-F44B-2122-8150-EF6313BEA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F8C8-2FE6-45C8-8B3F-28F89492800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720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2C7785-EDA2-EA2F-3EB5-91B99768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D827905-EC7C-BD4C-5CCB-2A7F448F3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60E5A3-E3A3-CD06-0C84-AA7B4A86F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7B86-FB05-460D-8822-06518C241B62}" type="datetime1">
              <a:rPr lang="en-GB" smtClean="0"/>
              <a:t>25/04/2024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0676B8-9A91-F3D2-B31E-A51571CD8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B8ABE1-9BF2-A08C-0058-AD945AAAA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F8C8-2FE6-45C8-8B3F-28F89492800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595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789F6F1-7B8F-EFF4-508E-621C4AA2E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4D01FF4-ABBD-C85F-60DC-0F7CDC7B5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54AC41-C777-E1D8-ED77-37056FD94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48D67-0B7E-4E37-B491-8EC5387E1266}" type="datetime1">
              <a:rPr lang="en-GB" smtClean="0"/>
              <a:t>25/04/2024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A35C75-DD84-7476-1D9E-A5FD852A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AE79B9-0F72-D93D-4DAC-FBFB52075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F8C8-2FE6-45C8-8B3F-28F89492800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02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D3E738-82DF-3D72-7DE3-BA4289C3A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E0D588-45A2-1B5A-9936-719FB9FD4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8521C5-FF59-B1A5-F49E-15EF0AAB9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9D826-3AF3-4F69-8B2D-3903AF433EF6}" type="datetime1">
              <a:rPr lang="en-GB" smtClean="0"/>
              <a:t>25/04/2024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55C61C-4DED-EB58-3504-DB0220F64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5D8958-5CC9-8D40-872C-D3B0CBE9B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F8C8-2FE6-45C8-8B3F-28F89492800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49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30C32F-52F6-A3B6-E67D-B5BBFA020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C5C8D0-E29B-C30F-1962-962A9631B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51A7AE-530D-053C-D21C-871DF1FDE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143F-8328-4C3C-A2BB-9FADF3C33F2A}" type="datetime1">
              <a:rPr lang="en-GB" smtClean="0"/>
              <a:t>25/04/2024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7ECCE3-A63E-A363-2ECD-29BDE6443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7FA3B-4196-CA1B-D58B-32CD9971E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F8C8-2FE6-45C8-8B3F-28F89492800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608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12C5B3-72B6-1027-5D3F-F12C06C09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BD8366-16E8-2093-A592-A1F0BD44B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86C0518-8437-D7F6-86E4-222C4CE46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61FC45-44DB-9A75-B5DE-CC3ED78A8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B5869-A40A-4D1F-A93A-53EFC0254A68}" type="datetime1">
              <a:rPr lang="en-GB" smtClean="0"/>
              <a:t>25/04/2024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0D8ADD-7D02-5040-5730-7D5DE31F5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334CEB-2285-3239-68A1-A5C53EE87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F8C8-2FE6-45C8-8B3F-28F89492800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086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83027E-45F4-A560-2DCF-948D21AD0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0C1979-0D58-126B-35A5-051EFE5F1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CA5082-2056-6DC3-F0DE-633D95096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C196502-44F0-C3FE-3D07-77AB7510D5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20299C9-BB7D-BCC8-8879-AC760ACA8F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9144C71-44FC-A0C4-9F12-A822A9E43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E7486-C3F0-4B73-BAC0-1F973F03ACEF}" type="datetime1">
              <a:rPr lang="en-GB" smtClean="0"/>
              <a:t>25/04/2024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A95F764-5DF9-DB08-28F7-21906EB80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95A6426-9151-ABC0-5E72-48AC4069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F8C8-2FE6-45C8-8B3F-28F89492800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174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BA954E-488F-F4FC-ABFE-8BEEEC3AE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BF62567-58BC-1D96-49DD-08676E865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67866-4020-435E-B563-4CE5D992FBA9}" type="datetime1">
              <a:rPr lang="en-GB" smtClean="0"/>
              <a:t>25/04/2024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52597EC-5E18-C2F3-607D-342364468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CF0743D-1B88-E9A7-A5EB-6D45B5E9C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F8C8-2FE6-45C8-8B3F-28F89492800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198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97DED4A-832F-E387-9AAD-4E824D5BD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4F9AB-BD97-4D37-A850-49A6BCC109AA}" type="datetime1">
              <a:rPr lang="en-GB" smtClean="0"/>
              <a:t>25/04/2024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845D9D8-21A4-7C85-F522-6768D4F63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9864A4A-AAB1-7CBD-FFB2-4FE18B443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F8C8-2FE6-45C8-8B3F-28F89492800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937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36A7E1-8283-A67F-071B-D882F7C22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285E45-33FB-32DF-6FAD-9D2BBE74A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ACB1313-F4A3-7338-5D73-1732D91DA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A852783-8F69-CF74-5FBA-B96EFFFE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4EED-76EF-4706-837F-BDA1626C6B2F}" type="datetime1">
              <a:rPr lang="en-GB" smtClean="0"/>
              <a:t>25/04/2024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F34E997-12FD-785C-B575-A0B06EE2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8D5B10-278F-2CE1-1048-288C621C6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F8C8-2FE6-45C8-8B3F-28F89492800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35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318394-4978-0892-C50F-14E869112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FFB5E60-C469-5A82-F619-B3B70C256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514B3D6-77D3-F5A8-7CD4-E23D4C99B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0F0B1E-7A52-C904-F604-10B9FB82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2D56-E443-4E49-9663-D40E0FB28FB3}" type="datetime1">
              <a:rPr lang="en-GB" smtClean="0"/>
              <a:t>25/04/2024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7C68180-D1DD-4C79-F932-0515DA00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566244A-15E0-4943-F8DE-86249777B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F8C8-2FE6-45C8-8B3F-28F89492800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497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23D1FDE-9BB9-E193-B803-B3FE5B3ED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F4F8E6-8CB9-E544-5CA0-8AEE62EAA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594A76-BC68-D039-CD04-CF35941F4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4EC68E-83D0-4E78-AEE7-8B82A99F6822}" type="datetime1">
              <a:rPr lang="en-GB" smtClean="0"/>
              <a:t>25/04/2024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57AA2E-1F68-234B-9A87-8F93B3737C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46F740-2DA0-C6D7-95D7-A43EA9755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41F8C8-2FE6-45C8-8B3F-28F89492800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638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quora.com/Why-do-military-drones-have-that-hump-on-the-front" TargetMode="External"/><Relationship Id="rId13" Type="http://schemas.openxmlformats.org/officeDocument/2006/relationships/hyperlink" Target="https://canvas.cranfield.ac.uk/courses/27248/modules" TargetMode="External"/><Relationship Id="rId3" Type="http://schemas.openxmlformats.org/officeDocument/2006/relationships/hyperlink" Target="https://en.wikipedia.org/wiki/GPS_signals" TargetMode="External"/><Relationship Id="rId7" Type="http://schemas.openxmlformats.org/officeDocument/2006/relationships/hyperlink" Target="https://dev.flyfa.com/lms_news/2781/" TargetMode="External"/><Relationship Id="rId12" Type="http://schemas.openxmlformats.org/officeDocument/2006/relationships/hyperlink" Target="https://canvas.cranfield.ac.uk/courses/27249/modules" TargetMode="External"/><Relationship Id="rId2" Type="http://schemas.openxmlformats.org/officeDocument/2006/relationships/hyperlink" Target="https://en.wikipedia.org/wiki/Very_high_frequency#:~:text=Very%20high%20frequency%20(VHF)%20is,ten%20meters%20to%20one%20met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viationhunt.com/wp-content/uploads/2022/08/a320-antennas-probes-sensors-exterior-lights-location.pdf" TargetMode="External"/><Relationship Id="rId11" Type="http://schemas.openxmlformats.org/officeDocument/2006/relationships/hyperlink" Target="https://www.icao.int/Meetings/anconf13/Documents/WP/wp_244_en.pdf" TargetMode="External"/><Relationship Id="rId5" Type="http://schemas.openxmlformats.org/officeDocument/2006/relationships/hyperlink" Target="https://www.ll.mit.edu/sites/default/files/publication/doc/tcas-maneuvering-aircraft-horizontal-plane-burgess-ja-7195.pdf" TargetMode="External"/><Relationship Id="rId10" Type="http://schemas.openxmlformats.org/officeDocument/2006/relationships/hyperlink" Target="https://saankhyalabs.com/5g-based-avionics-communication-system/" TargetMode="External"/><Relationship Id="rId4" Type="http://schemas.openxmlformats.org/officeDocument/2006/relationships/hyperlink" Target="https://en.wikipedia.org/wiki/Distance_measuring_equipment#:~:text=An%20airplane's%20DME%20interrogator%20uses,and%20126%20channels%20for%20reply" TargetMode="External"/><Relationship Id="rId9" Type="http://schemas.openxmlformats.org/officeDocument/2006/relationships/hyperlink" Target="https://www.alpa.org/resources/aircraft-operations-radar-altimeter-interference-5G#:~:text=Radar%20altimeter%20interference%20from%205G%20signals%20can%20take%20the%20form,altitude%20information%20unknowingly%20being%20generat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5A5A29-40EC-D760-9A91-E9C25DB3B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57200"/>
            <a:ext cx="10909640" cy="1368614"/>
          </a:xfrm>
        </p:spPr>
        <p:txBody>
          <a:bodyPr anchor="ctr">
            <a:normAutofit/>
          </a:bodyPr>
          <a:lstStyle/>
          <a:p>
            <a:r>
              <a:rPr lang="en-GB" sz="4600" b="1" dirty="0"/>
              <a:t>Aircraft Communications Availability based Flight Dynamics Restriction</a:t>
            </a:r>
          </a:p>
        </p:txBody>
      </p:sp>
      <p:sp>
        <p:nvSpPr>
          <p:cNvPr id="3081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D5AB1CE-5309-948A-1E56-E86B6EB33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910" y="2132767"/>
            <a:ext cx="7889582" cy="289942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0AB61308-D445-2C6D-257E-0B23FA8B7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9285" y="5403227"/>
            <a:ext cx="5614416" cy="659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55A30A-DCDD-5FA7-6551-0D9F9679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F8C8-2FE6-45C8-8B3F-28F89492800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292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6EFDA92-E4C0-D573-2137-2EF98E684D5D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Antennas 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C855726-9CFF-624E-694D-3F7AD3BEC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41F8C8-2FE6-45C8-8B3F-28F89492800F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05CB1055-F37E-99B8-91F1-679ED2938A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006440"/>
              </p:ext>
            </p:extLst>
          </p:nvPr>
        </p:nvGraphicFramePr>
        <p:xfrm>
          <a:off x="838200" y="2324836"/>
          <a:ext cx="10515601" cy="390577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73666">
                  <a:extLst>
                    <a:ext uri="{9D8B030D-6E8A-4147-A177-3AD203B41FA5}">
                      <a16:colId xmlns:a16="http://schemas.microsoft.com/office/drawing/2014/main" val="3283367374"/>
                    </a:ext>
                  </a:extLst>
                </a:gridCol>
                <a:gridCol w="3038017">
                  <a:extLst>
                    <a:ext uri="{9D8B030D-6E8A-4147-A177-3AD203B41FA5}">
                      <a16:colId xmlns:a16="http://schemas.microsoft.com/office/drawing/2014/main" val="1334301345"/>
                    </a:ext>
                  </a:extLst>
                </a:gridCol>
                <a:gridCol w="3945467">
                  <a:extLst>
                    <a:ext uri="{9D8B030D-6E8A-4147-A177-3AD203B41FA5}">
                      <a16:colId xmlns:a16="http://schemas.microsoft.com/office/drawing/2014/main" val="164530683"/>
                    </a:ext>
                  </a:extLst>
                </a:gridCol>
                <a:gridCol w="1858451">
                  <a:extLst>
                    <a:ext uri="{9D8B030D-6E8A-4147-A177-3AD203B41FA5}">
                      <a16:colId xmlns:a16="http://schemas.microsoft.com/office/drawing/2014/main" val="4048475005"/>
                    </a:ext>
                  </a:extLst>
                </a:gridCol>
              </a:tblGrid>
              <a:tr h="428352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cap="none" spc="0">
                          <a:solidFill>
                            <a:schemeClr val="bg1"/>
                          </a:solidFill>
                          <a:effectLst/>
                        </a:rPr>
                        <a:t>Antenna Type</a:t>
                      </a:r>
                    </a:p>
                  </a:txBody>
                  <a:tcPr marL="64755" marR="46254" marT="92507" marB="9250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cap="none" spc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4755" marR="46254" marT="92507" marB="9250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cap="none" spc="0">
                          <a:solidFill>
                            <a:schemeClr val="bg1"/>
                          </a:solidFill>
                          <a:effectLst/>
                        </a:rPr>
                        <a:t>Function</a:t>
                      </a:r>
                    </a:p>
                  </a:txBody>
                  <a:tcPr marL="64755" marR="46254" marT="92507" marB="9250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cap="none" spc="0">
                          <a:solidFill>
                            <a:schemeClr val="bg1"/>
                          </a:solidFill>
                          <a:effectLst/>
                        </a:rPr>
                        <a:t>Wavelength Range</a:t>
                      </a:r>
                    </a:p>
                  </a:txBody>
                  <a:tcPr marL="64755" marR="46254" marT="92507" marB="9250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891433"/>
                  </a:ext>
                </a:extLst>
              </a:tr>
              <a:tr h="501262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VHF Antenna</a:t>
                      </a:r>
                    </a:p>
                  </a:txBody>
                  <a:tcPr marL="64755" marR="46254" marT="11583" marB="92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Whip-like, often located on top or bottom of fuselage</a:t>
                      </a:r>
                    </a:p>
                  </a:txBody>
                  <a:tcPr marL="64755" marR="46254" marT="11583" marB="92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 dirty="0">
                          <a:solidFill>
                            <a:schemeClr val="tx1"/>
                          </a:solidFill>
                          <a:effectLst/>
                        </a:rPr>
                        <a:t>Communicates with ground stations for voice and data</a:t>
                      </a:r>
                    </a:p>
                  </a:txBody>
                  <a:tcPr marL="64755" marR="46254" marT="11583" marB="92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30 MHz-300 MHz</a:t>
                      </a:r>
                    </a:p>
                    <a:p>
                      <a:pPr algn="ctr" fontAlgn="base"/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118–137 MHz</a:t>
                      </a:r>
                    </a:p>
                  </a:txBody>
                  <a:tcPr marL="64755" marR="46254" marT="11583" marB="92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492947"/>
                  </a:ext>
                </a:extLst>
              </a:tr>
              <a:tr h="501262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GPS Antenna</a:t>
                      </a:r>
                    </a:p>
                  </a:txBody>
                  <a:tcPr marL="64755" marR="46254" marT="11583" marB="92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Small, dome-shaped or blade-like</a:t>
                      </a:r>
                    </a:p>
                  </a:txBody>
                  <a:tcPr marL="64755" marR="46254" marT="11583" marB="92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Receives GPS signals for navigation and precise positioning</a:t>
                      </a:r>
                    </a:p>
                  </a:txBody>
                  <a:tcPr marL="64755" marR="46254" marT="11583" marB="92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 L5 </a:t>
                      </a:r>
                    </a:p>
                    <a:p>
                      <a:pPr algn="ctr" fontAlgn="base"/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1176.45 MHz</a:t>
                      </a:r>
                    </a:p>
                  </a:txBody>
                  <a:tcPr marL="64755" marR="46254" marT="11583" marB="92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314201"/>
                  </a:ext>
                </a:extLst>
              </a:tr>
              <a:tr h="501262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ATC/UHF/DME Antenna</a:t>
                      </a:r>
                    </a:p>
                  </a:txBody>
                  <a:tcPr marL="64755" marR="46254" marT="11583" marB="92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Blade or cone-shaped, on the bottom of the aircraft</a:t>
                      </a:r>
                    </a:p>
                  </a:txBody>
                  <a:tcPr marL="64755" marR="46254" marT="11583" marB="92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radar-based aircraft identification and tracking</a:t>
                      </a:r>
                    </a:p>
                  </a:txBody>
                  <a:tcPr marL="64755" marR="46254" marT="11583" marB="92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960 MHz - 1,215 MHz</a:t>
                      </a:r>
                    </a:p>
                  </a:txBody>
                  <a:tcPr marL="64755" marR="46254" marT="11583" marB="92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4892362"/>
                  </a:ext>
                </a:extLst>
              </a:tr>
              <a:tr h="501262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TCAS Antenna</a:t>
                      </a:r>
                    </a:p>
                  </a:txBody>
                  <a:tcPr marL="64755" marR="46254" marT="11583" marB="92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Blade or circular disk</a:t>
                      </a:r>
                    </a:p>
                  </a:txBody>
                  <a:tcPr marL="64755" marR="46254" marT="11583" marB="92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Transmits and receives signals for Traffic Collision Avoidance System (TCAS)</a:t>
                      </a:r>
                    </a:p>
                  </a:txBody>
                  <a:tcPr marL="64755" marR="46254" marT="11583" marB="92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2.0 GHz - 3.0 GHz</a:t>
                      </a:r>
                    </a:p>
                  </a:txBody>
                  <a:tcPr marL="64755" marR="46254" marT="11583" marB="92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54871"/>
                  </a:ext>
                </a:extLst>
              </a:tr>
              <a:tr h="501262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ELT Antenna</a:t>
                      </a:r>
                    </a:p>
                  </a:txBody>
                  <a:tcPr marL="64755" marR="46254" marT="11583" marB="92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Whip or blade-like</a:t>
                      </a:r>
                    </a:p>
                  </a:txBody>
                  <a:tcPr marL="64755" marR="46254" marT="11583" marB="92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Transmits Emergency Locator Transmitter signals in distress</a:t>
                      </a:r>
                    </a:p>
                  </a:txBody>
                  <a:tcPr marL="64755" marR="46254" marT="11583" marB="92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121.5 MHz, 243 MHz and 406 MHz</a:t>
                      </a:r>
                    </a:p>
                  </a:txBody>
                  <a:tcPr marL="64755" marR="46254" marT="11583" marB="92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7216924"/>
                  </a:ext>
                </a:extLst>
              </a:tr>
              <a:tr h="501262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Weather Radar Antenna</a:t>
                      </a:r>
                    </a:p>
                  </a:txBody>
                  <a:tcPr marL="64755" marR="46254" marT="11583" marB="92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Large, dish-shaped</a:t>
                      </a:r>
                    </a:p>
                  </a:txBody>
                  <a:tcPr marL="64755" marR="46254" marT="11583" marB="92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Sends and receives radar signals for weather detection</a:t>
                      </a:r>
                    </a:p>
                  </a:txBody>
                  <a:tcPr marL="64755" marR="46254" marT="11583" marB="92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3.0 GHz - 30.0 GHz</a:t>
                      </a:r>
                    </a:p>
                  </a:txBody>
                  <a:tcPr marL="64755" marR="46254" marT="11583" marB="92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814256"/>
                  </a:ext>
                </a:extLst>
              </a:tr>
              <a:tr h="319458"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>
                          <a:solidFill>
                            <a:schemeClr val="tx1"/>
                          </a:solidFill>
                          <a:effectLst/>
                        </a:rPr>
                        <a:t>5G</a:t>
                      </a:r>
                    </a:p>
                  </a:txBody>
                  <a:tcPr marL="64755" marR="46254" marT="11583" marB="92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GB" sz="12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4755" marR="46254" marT="11583" marB="92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 dirty="0">
                          <a:solidFill>
                            <a:schemeClr val="tx1"/>
                          </a:solidFill>
                          <a:effectLst/>
                        </a:rPr>
                        <a:t>Communicates with ground stations for everything</a:t>
                      </a:r>
                    </a:p>
                  </a:txBody>
                  <a:tcPr marL="64755" marR="46254" marT="11583" marB="92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GB" sz="1200" cap="none" spc="0" dirty="0">
                          <a:solidFill>
                            <a:schemeClr val="tx1"/>
                          </a:solidFill>
                          <a:effectLst/>
                        </a:rPr>
                        <a:t>410-7125 MHz or 24.25-52.6 GHz</a:t>
                      </a:r>
                    </a:p>
                  </a:txBody>
                  <a:tcPr marL="64755" marR="46254" marT="11583" marB="9250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903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5238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7" name="Rectangle 2066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D9AFA31-1061-8268-6E95-3F1D67199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4600" b="1" dirty="0"/>
              <a:t>A320 – antennas</a:t>
            </a:r>
          </a:p>
        </p:txBody>
      </p:sp>
      <p:sp>
        <p:nvSpPr>
          <p:cNvPr id="2069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Une image contenant texte, diagramme, dessin, croquis&#10;&#10;Description générée automatiquement">
            <a:extLst>
              <a:ext uri="{FF2B5EF4-FFF2-40B4-BE49-F238E27FC236}">
                <a16:creationId xmlns:a16="http://schemas.microsoft.com/office/drawing/2014/main" id="{0E2CAEE3-6346-1186-50EE-BBF0ECA66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" y="2789255"/>
            <a:ext cx="5614416" cy="331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Espace réservé du contenu 4" descr="Une image contenant texte, capture d’écran, transport, Transport aérien&#10;&#10;Description générée automatiquement">
            <a:extLst>
              <a:ext uri="{FF2B5EF4-FFF2-40B4-BE49-F238E27FC236}">
                <a16:creationId xmlns:a16="http://schemas.microsoft.com/office/drawing/2014/main" id="{92B83738-0993-D53C-1E0E-DD72821BEC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254496" y="3210337"/>
            <a:ext cx="5614416" cy="2470342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D068E4-5102-5F0F-5771-9B6E6F22C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F8C8-2FE6-45C8-8B3F-28F89492800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25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A8FA6B-D5DC-A17C-2D22-769B77199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/>
              <a:t>Boeing 787 – antennas</a:t>
            </a:r>
            <a:endParaRPr lang="en-GB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7E3F5F3-784C-2D36-3940-71D62306B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F8C8-2FE6-45C8-8B3F-28F89492800F}" type="slidenum">
              <a:rPr lang="en-GB" smtClean="0"/>
              <a:t>4</a:t>
            </a:fld>
            <a:endParaRPr lang="en-GB"/>
          </a:p>
        </p:txBody>
      </p:sp>
      <p:pic>
        <p:nvPicPr>
          <p:cNvPr id="1026" name="Picture 2" descr="Boeing 787 Antennas | The SWLing Post">
            <a:extLst>
              <a:ext uri="{FF2B5EF4-FFF2-40B4-BE49-F238E27FC236}">
                <a16:creationId xmlns:a16="http://schemas.microsoft.com/office/drawing/2014/main" id="{A31F6D26-F007-3E62-21CE-006A4B52D4B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23"/>
          <a:stretch/>
        </p:blipFill>
        <p:spPr bwMode="auto">
          <a:xfrm>
            <a:off x="1720065" y="2044100"/>
            <a:ext cx="8751869" cy="395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C47CCB1-2712-40A7-6622-F9AAB7A0C4E8}"/>
              </a:ext>
            </a:extLst>
          </p:cNvPr>
          <p:cNvSpPr/>
          <p:nvPr/>
        </p:nvSpPr>
        <p:spPr>
          <a:xfrm>
            <a:off x="4159405" y="1839951"/>
            <a:ext cx="3546088" cy="7248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357BA45-5EC4-17D6-778A-69F658CBF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470" y="1354108"/>
            <a:ext cx="3277057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621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7" name="Rectangle 2066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D9AFA31-1061-8268-6E95-3F1D67199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4600" b="1" dirty="0"/>
              <a:t>Reaper – antennas</a:t>
            </a:r>
          </a:p>
        </p:txBody>
      </p:sp>
      <p:sp>
        <p:nvSpPr>
          <p:cNvPr id="2069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D068E4-5102-5F0F-5771-9B6E6F22C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1F8C8-2FE6-45C8-8B3F-28F89492800F}" type="slidenum">
              <a:rPr lang="en-GB" smtClean="0"/>
              <a:t>5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329115-3488-3017-A83E-F585D81A2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681" y="2048169"/>
            <a:ext cx="579003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740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94D8A4D-4525-E8ED-E253-9D4110624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5400"/>
              <a:t>Control system</a:t>
            </a:r>
            <a:endParaRPr lang="en-GB" sz="5400"/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EF083D-F0F0-C522-E358-927A1E165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GB" sz="1000"/>
              <a:t>Straight and Level Flight: The aircraft maintains a constant altitude and heading, flying in a straight line.</a:t>
            </a:r>
          </a:p>
          <a:p>
            <a:r>
              <a:rPr lang="en-GB" sz="1000"/>
              <a:t>Turns: Changing the aircraft's heading by banking (rolling) to one side. Turns can be coordinated or uncoordinated depending on the use of rudder.</a:t>
            </a:r>
          </a:p>
          <a:p>
            <a:r>
              <a:rPr lang="en-GB" sz="1000"/>
              <a:t>Climbs and Descents : Controlled ascents and descents to change altitude. Climbs involve increasing pitch or adding power, while descents involve decreasing pitch or reducing power.</a:t>
            </a:r>
          </a:p>
          <a:p>
            <a:r>
              <a:rPr lang="en-GB" sz="1000"/>
              <a:t>Climbing and Descending Turns : Combining the elements of a turn and a climb or descent. For example, a climbing turn involves both a change in altitude and heading simultaneously.</a:t>
            </a:r>
          </a:p>
          <a:p>
            <a:r>
              <a:rPr lang="en-GB" sz="1000"/>
              <a:t>Stalls and Stall Recovery : A stall occurs when the critical angle of attack is exceeded, leading to a loss of lift. Pilots practice recognizing stalls and recovering by reducing the angle of attack.</a:t>
            </a:r>
          </a:p>
          <a:p>
            <a:r>
              <a:rPr lang="en-GB" sz="1000"/>
              <a:t>Spins and Spin Recovery : A spin is an aggravated stall resulting in a rotating descent. Spin recovery involves applying specific control inputs to stop the rotation and recover from the stall.</a:t>
            </a:r>
          </a:p>
          <a:p>
            <a:r>
              <a:rPr lang="en-GB" sz="1000"/>
              <a:t>S-turns Across a Road : A manoeuvre where the aircraft alternates its heading in a series of S-shaped turns while maintaining a constant altitude.</a:t>
            </a:r>
          </a:p>
          <a:p>
            <a:r>
              <a:rPr lang="en-GB" sz="1000"/>
              <a:t>Lazy Eights : A climbing and descending manoeuvre in the shape of a figure-eight. It combines turns and changes in pitch to create a symmetrical pattern.</a:t>
            </a:r>
          </a:p>
          <a:p>
            <a:r>
              <a:rPr lang="en-GB" sz="1000"/>
              <a:t>Chandelle : A climbing turn executed at a constant rate, resulting in a 180-degree change in heading and a climb to a higher altitude.</a:t>
            </a:r>
          </a:p>
          <a:p>
            <a:r>
              <a:rPr lang="en-GB" sz="1000"/>
              <a:t>Steep Turns : Turns performed with a steep bank angle, often used for pilot training to enhance coordination and control skills.</a:t>
            </a:r>
          </a:p>
          <a:p>
            <a:r>
              <a:rPr lang="en-GB" sz="1000"/>
              <a:t>Immelmans : A half-loop followed by a half-roll, resulting in a change of direction with a 180-degree roll.</a:t>
            </a:r>
          </a:p>
          <a:p>
            <a:r>
              <a:rPr lang="en-GB" sz="1000"/>
              <a:t>Split-S : The opposite of an Immelman, involving a half-roll followed by a half-loop. It's a descending maneuver used for changing direction.</a:t>
            </a:r>
          </a:p>
          <a:p>
            <a:r>
              <a:rPr lang="en-GB" sz="1000"/>
              <a:t>Rolls : Aircraft rotation around its longitudinal axis. Rolls can be aileron rolls, barrel rolls, or slow rolls, each with different techniques.</a:t>
            </a:r>
          </a:p>
          <a:p>
            <a:r>
              <a:rPr lang="en-GB" sz="1000"/>
              <a:t>Knife Edge Flight : Flying the aircraft on its side, perpendicular to the horizon, using a combination of aileron and rudder inputs.</a:t>
            </a:r>
          </a:p>
          <a:p>
            <a:r>
              <a:rPr lang="en-GB" sz="1000"/>
              <a:t>Touch and Go : Landing on a runway and taking off again without coming to a full stop, often practiced during flight training.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921A8A-2423-EFAC-68C3-89D6CCFA9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541F8C8-2FE6-45C8-8B3F-28F89492800F}" type="slidenum">
              <a:rPr lang="en-GB" smtClean="0"/>
              <a:pPr>
                <a:spcAft>
                  <a:spcPts val="600"/>
                </a:spcAft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06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27EFA38-6EB0-D812-67DB-B8C5FB960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/>
              <a:t>References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2011BD-2983-EDBF-2347-64225A43F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fontScale="70000" lnSpcReduction="20000"/>
          </a:bodyPr>
          <a:lstStyle/>
          <a:p>
            <a:r>
              <a:rPr lang="en-GB" sz="1900" dirty="0"/>
              <a:t>VHF: </a:t>
            </a:r>
            <a:r>
              <a:rPr lang="en-GB" sz="1900" dirty="0">
                <a:hlinkClick r:id="rId2"/>
              </a:rPr>
              <a:t>https://en.wikipedia.org/wiki/Very_high_frequency#:~:text=Very%20high%20frequency%20(VHF)%20is,ten%20meters%20to%20one%20meter</a:t>
            </a:r>
            <a:r>
              <a:rPr lang="en-GB" sz="1900" dirty="0"/>
              <a:t>.</a:t>
            </a:r>
          </a:p>
          <a:p>
            <a:r>
              <a:rPr lang="en-GB" sz="1900" dirty="0"/>
              <a:t>GPS: </a:t>
            </a:r>
            <a:r>
              <a:rPr lang="en-GB" sz="1900" dirty="0">
                <a:hlinkClick r:id="rId3"/>
              </a:rPr>
              <a:t>https://en.wikipedia.org/wiki/GPS_signals</a:t>
            </a:r>
            <a:endParaRPr lang="en-GB" sz="1900" dirty="0"/>
          </a:p>
          <a:p>
            <a:r>
              <a:rPr lang="en-GB" sz="1900" dirty="0"/>
              <a:t>DME: </a:t>
            </a:r>
            <a:r>
              <a:rPr lang="en-GB" sz="1900" dirty="0">
                <a:hlinkClick r:id="rId4"/>
              </a:rPr>
              <a:t>https://en.wikipedia.org/wiki/Distance_measuring_equipment#:~:text=An%20airplane's%20DME%20interrogator%20uses,and%20126%20channels%20for%20reply</a:t>
            </a:r>
            <a:r>
              <a:rPr lang="en-GB" sz="1900" dirty="0"/>
              <a:t>.</a:t>
            </a:r>
          </a:p>
          <a:p>
            <a:r>
              <a:rPr lang="en-GB" sz="1900" dirty="0"/>
              <a:t>TCAS: </a:t>
            </a:r>
            <a:r>
              <a:rPr lang="en-GB" sz="1900" dirty="0">
                <a:hlinkClick r:id="rId5"/>
              </a:rPr>
              <a:t>https://www.ll.mit.edu/sites/default/files/publication/doc/tcas-maneuvering-aircraft-horizontal-plane-burgess-ja-7195.pdf</a:t>
            </a:r>
            <a:endParaRPr lang="en-GB" sz="1900" dirty="0"/>
          </a:p>
          <a:p>
            <a:r>
              <a:rPr lang="en-GB" sz="1900" dirty="0"/>
              <a:t>A320: </a:t>
            </a:r>
            <a:r>
              <a:rPr lang="en-GB" sz="1900" dirty="0">
                <a:hlinkClick r:id="rId6"/>
              </a:rPr>
              <a:t>https://www.aviationhunt.com/wp-content/uploads/2022/08/a320-antennas-probes-sensors-exterior-lights-location.pdf</a:t>
            </a:r>
            <a:endParaRPr lang="en-GB" sz="1900" dirty="0"/>
          </a:p>
          <a:p>
            <a:r>
              <a:rPr lang="en-GB" sz="1900" dirty="0"/>
              <a:t>Boeing 787: </a:t>
            </a:r>
            <a:r>
              <a:rPr lang="en-GB" sz="1900" dirty="0">
                <a:hlinkClick r:id="rId7"/>
              </a:rPr>
              <a:t>https://dev.flyfa.com/lms_news/2781/</a:t>
            </a:r>
            <a:endParaRPr lang="en-GB" sz="1900" dirty="0"/>
          </a:p>
          <a:p>
            <a:r>
              <a:rPr lang="en-GB" sz="1900" dirty="0"/>
              <a:t>Reaper: </a:t>
            </a:r>
            <a:r>
              <a:rPr lang="en-GB" sz="1900" dirty="0">
                <a:hlinkClick r:id="rId8"/>
              </a:rPr>
              <a:t>https://www.quora.com/Why-do-military-drones-have-that-hump-on-the-front</a:t>
            </a:r>
            <a:endParaRPr lang="en-GB" sz="1900" dirty="0"/>
          </a:p>
          <a:p>
            <a:r>
              <a:rPr lang="en-GB" sz="1900" dirty="0"/>
              <a:t>5G: </a:t>
            </a:r>
          </a:p>
          <a:p>
            <a:pPr lvl="1"/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hlinkClick r:id="rId9"/>
              </a:rPr>
              <a:t>https://www.alpa.org/resources/aircraft-operations-radar-altimeter-interference-5G#:~:text=Radar%20altimeter%20interference%20from%205G%20signals%20can%20take%20the%20form,altitude%20information%20unknowingly%20being%20generated</a:t>
            </a:r>
            <a:endParaRPr lang="en-GB" sz="1600" noProof="0" dirty="0">
              <a:solidFill>
                <a:prstClr val="black"/>
              </a:solidFill>
              <a:latin typeface="Aptos" panose="02110004020202020204"/>
            </a:endParaRPr>
          </a:p>
          <a:p>
            <a:pPr lvl="1"/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hlinkClick r:id="rId10"/>
              </a:rPr>
              <a:t>https://saankhyalabs.com/5g-based-avionics-communication-system/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r>
              <a:rPr lang="en-GB" sz="1900" dirty="0"/>
              <a:t>4G/5G: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hlinkClick r:id="rId11"/>
              </a:rPr>
              <a:t>https://www.icao.int/Meetings/anconf13/Documents/WP/wp_244_en.pdf</a:t>
            </a:r>
            <a:endParaRPr lang="en-GB" sz="1900" dirty="0"/>
          </a:p>
          <a:p>
            <a:r>
              <a:rPr lang="en-GB" sz="1900" dirty="0"/>
              <a:t>Control system: </a:t>
            </a:r>
            <a:r>
              <a:rPr lang="en-GB" sz="1900" dirty="0">
                <a:hlinkClick r:id="rId12"/>
              </a:rPr>
              <a:t>https://canvas.cranfield.ac.uk/courses/27249/modules</a:t>
            </a:r>
            <a:endParaRPr lang="en-GB" sz="1900" dirty="0"/>
          </a:p>
          <a:p>
            <a:r>
              <a:rPr lang="en-GB" sz="1900" dirty="0"/>
              <a:t>Antennas: </a:t>
            </a:r>
            <a:r>
              <a:rPr lang="en-GB" sz="1900" dirty="0">
                <a:hlinkClick r:id="rId13"/>
              </a:rPr>
              <a:t>https://canvas.cranfield.ac.uk/courses/27248/modules</a:t>
            </a:r>
            <a:endParaRPr lang="en-GB" sz="1900" dirty="0"/>
          </a:p>
          <a:p>
            <a:endParaRPr lang="en-GB" sz="1900" dirty="0"/>
          </a:p>
          <a:p>
            <a:endParaRPr lang="en-GB" sz="19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1E4F375-7FC1-14D4-0DB1-8202D5897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541F8C8-2FE6-45C8-8B3F-28F89492800F}" type="slidenum">
              <a:rPr lang="en-GB" smtClean="0"/>
              <a:pPr>
                <a:spcAft>
                  <a:spcPts val="600"/>
                </a:spcAft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5335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934</Words>
  <Application>Microsoft Office PowerPoint</Application>
  <PresentationFormat>Grand écran</PresentationFormat>
  <Paragraphs>82</Paragraphs>
  <Slides>7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-apple-system</vt:lpstr>
      <vt:lpstr>Aptos</vt:lpstr>
      <vt:lpstr>Aptos Display</vt:lpstr>
      <vt:lpstr>Arial</vt:lpstr>
      <vt:lpstr>Open Sans</vt:lpstr>
      <vt:lpstr>Thème Office</vt:lpstr>
      <vt:lpstr>Aircraft Communications Availability based Flight Dynamics Restriction</vt:lpstr>
      <vt:lpstr>Présentation PowerPoint</vt:lpstr>
      <vt:lpstr>A320 – antennas</vt:lpstr>
      <vt:lpstr>Boeing 787 – antennas</vt:lpstr>
      <vt:lpstr>Reaper – antennas</vt:lpstr>
      <vt:lpstr>Control system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Aircraft Communications Availability based Flight Dynamics Restriction</dc:title>
  <dc:creator>[Student] Sebastien Lambert</dc:creator>
  <cp:lastModifiedBy>Sébastien Lambert</cp:lastModifiedBy>
  <cp:revision>1</cp:revision>
  <dcterms:created xsi:type="dcterms:W3CDTF">2024-04-24T07:44:26Z</dcterms:created>
  <dcterms:modified xsi:type="dcterms:W3CDTF">2024-04-25T14:40:57Z</dcterms:modified>
</cp:coreProperties>
</file>