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042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8883" y="2396390"/>
            <a:ext cx="9358488" cy="172720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Ece - 213 Project</a:t>
            </a:r>
            <a:br>
              <a:rPr lang="en-IN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en-IN" b="1" dirty="0">
                <a:solidFill>
                  <a:srgbClr val="FFFF00"/>
                </a:solidFill>
                <a:latin typeface="AR JULIAN" panose="02000000000000000000" pitchFamily="2" charset="0"/>
              </a:rPr>
              <a:t/>
            </a:r>
            <a:br>
              <a:rPr lang="en-IN" b="1" dirty="0">
                <a:solidFill>
                  <a:srgbClr val="FFFF00"/>
                </a:solidFill>
                <a:latin typeface="AR JULIAN" panose="02000000000000000000" pitchFamily="2" charset="0"/>
              </a:rPr>
            </a:br>
            <a:r>
              <a:rPr lang="en-IN" sz="5300" b="1" cap="none" dirty="0" smtClean="0">
                <a:solidFill>
                  <a:srgbClr val="FF0000"/>
                </a:solidFill>
                <a:latin typeface="AR JULIAN" panose="02000000000000000000"/>
              </a:rPr>
              <a:t>Automatic Street Light</a:t>
            </a:r>
            <a:endParaRPr lang="en-IN" sz="5300" b="1" cap="none" dirty="0">
              <a:solidFill>
                <a:srgbClr val="FF0000"/>
              </a:solidFill>
              <a:latin typeface="AR JULIAN" panose="0200000000000000000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384" y="5428266"/>
            <a:ext cx="6609806" cy="758046"/>
          </a:xfrm>
        </p:spPr>
        <p:txBody>
          <a:bodyPr>
            <a:normAutofit/>
          </a:bodyPr>
          <a:lstStyle/>
          <a:p>
            <a:r>
              <a:rPr lang="en-IN" sz="2400" b="1" cap="none" dirty="0" smtClean="0">
                <a:solidFill>
                  <a:schemeClr val="tx1"/>
                </a:solidFill>
              </a:rPr>
              <a:t>Submitted to :</a:t>
            </a:r>
            <a:r>
              <a:rPr lang="en-IN" cap="none" dirty="0" smtClean="0"/>
              <a:t> </a:t>
            </a:r>
            <a:r>
              <a:rPr lang="en-IN" sz="2400" cap="none" dirty="0">
                <a:solidFill>
                  <a:srgbClr val="FFFF00"/>
                </a:solidFill>
                <a:latin typeface="Arial Rounded MT Bold" panose="020F0704030504030204" pitchFamily="34" charset="0"/>
              </a:rPr>
              <a:t>G</a:t>
            </a:r>
            <a:r>
              <a:rPr lang="en-IN" sz="2400" cap="none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agandeep </a:t>
            </a:r>
            <a:r>
              <a:rPr lang="en-IN" sz="2400" cap="none" dirty="0">
                <a:solidFill>
                  <a:srgbClr val="FFFF00"/>
                </a:solidFill>
                <a:latin typeface="Arial Rounded MT Bold" panose="020F0704030504030204" pitchFamily="34" charset="0"/>
              </a:rPr>
              <a:t>S</a:t>
            </a:r>
            <a:r>
              <a:rPr lang="en-IN" sz="2400" cap="none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ingh </a:t>
            </a:r>
            <a:r>
              <a:rPr lang="en-IN" sz="2400" cap="none" dirty="0">
                <a:solidFill>
                  <a:srgbClr val="FFFF00"/>
                </a:solidFill>
                <a:latin typeface="Arial Rounded MT Bold" panose="020F0704030504030204" pitchFamily="34" charset="0"/>
              </a:rPr>
              <a:t>W</a:t>
            </a:r>
            <a:r>
              <a:rPr lang="en-IN" sz="2400" cap="none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alia</a:t>
            </a:r>
            <a:endParaRPr lang="en-IN" sz="2400" cap="none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17" y="214084"/>
            <a:ext cx="3720394" cy="175526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55814"/>
              </p:ext>
            </p:extLst>
          </p:nvPr>
        </p:nvGraphicFramePr>
        <p:xfrm>
          <a:off x="6635930" y="5226758"/>
          <a:ext cx="5329647" cy="15795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6549">
                  <a:extLst>
                    <a:ext uri="{9D8B030D-6E8A-4147-A177-3AD203B41FA5}">
                      <a16:colId xmlns:a16="http://schemas.microsoft.com/office/drawing/2014/main" val="3475637291"/>
                    </a:ext>
                  </a:extLst>
                </a:gridCol>
                <a:gridCol w="1776549">
                  <a:extLst>
                    <a:ext uri="{9D8B030D-6E8A-4147-A177-3AD203B41FA5}">
                      <a16:colId xmlns:a16="http://schemas.microsoft.com/office/drawing/2014/main" val="57286836"/>
                    </a:ext>
                  </a:extLst>
                </a:gridCol>
                <a:gridCol w="1776549">
                  <a:extLst>
                    <a:ext uri="{9D8B030D-6E8A-4147-A177-3AD203B41FA5}">
                      <a16:colId xmlns:a16="http://schemas.microsoft.com/office/drawing/2014/main" val="3241369407"/>
                    </a:ext>
                  </a:extLst>
                </a:gridCol>
              </a:tblGrid>
              <a:tr h="4697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Reg.no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Roll.no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23769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r>
                        <a:rPr lang="en-US" dirty="0" smtClean="0"/>
                        <a:t>Shabarinadh Reddy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11704327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59775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r>
                        <a:rPr lang="en-US" dirty="0" smtClean="0"/>
                        <a:t>Sai</a:t>
                      </a:r>
                      <a:r>
                        <a:rPr lang="en-US" baseline="0" dirty="0" smtClean="0"/>
                        <a:t> Pavan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11704086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49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5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3" y="618518"/>
            <a:ext cx="7883193" cy="5795345"/>
          </a:xfrm>
        </p:spPr>
      </p:pic>
    </p:spTree>
    <p:extLst>
      <p:ext uri="{BB962C8B-B14F-4D97-AF65-F5344CB8AC3E}">
        <p14:creationId xmlns:p14="http://schemas.microsoft.com/office/powerpoint/2010/main" val="21320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cap="none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Components Used </a:t>
            </a:r>
            <a:r>
              <a:rPr lang="en-IN" cap="none" dirty="0" smtClean="0">
                <a:solidFill>
                  <a:schemeClr val="accent3">
                    <a:lumMod val="75000"/>
                  </a:schemeClr>
                </a:solidFill>
                <a:latin typeface="AR JULIAN" panose="02000000000000000000" pitchFamily="2" charset="0"/>
              </a:rPr>
              <a:t>:</a:t>
            </a:r>
            <a:endParaRPr lang="en-IN" cap="none" dirty="0">
              <a:solidFill>
                <a:schemeClr val="accent3">
                  <a:lumMod val="75000"/>
                </a:schemeClr>
              </a:solidFill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Arduino UNO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Ultrasonic Sensors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Light Emitting Diodes (LED)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Jumping wires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Bread 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Connecting Wires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Soldering 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737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0629"/>
            <a:ext cx="9905998" cy="783771"/>
          </a:xfrm>
        </p:spPr>
        <p:txBody>
          <a:bodyPr/>
          <a:lstStyle/>
          <a:p>
            <a:r>
              <a:rPr lang="en-IN" dirty="0" smtClean="0">
                <a:solidFill>
                  <a:schemeClr val="bg2">
                    <a:lumMod val="75000"/>
                  </a:schemeClr>
                </a:solidFill>
              </a:rPr>
              <a:t>ARDUINO UNO :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914400"/>
            <a:ext cx="8098972" cy="5695405"/>
          </a:xfrm>
        </p:spPr>
        <p:txBody>
          <a:bodyPr>
            <a:noAutofit/>
          </a:bodyPr>
          <a:lstStyle/>
          <a:p>
            <a:r>
              <a:rPr lang="en-US" dirty="0"/>
              <a:t>The Arduino UNO is a widely used open-source microcontroller board based on the ATmega328P microcontroller and developed by Arduino.cc</a:t>
            </a:r>
            <a:r>
              <a:rPr lang="en-US" dirty="0" smtClean="0"/>
              <a:t>.</a:t>
            </a:r>
          </a:p>
          <a:p>
            <a:r>
              <a:rPr lang="en-US" dirty="0"/>
              <a:t>The board is equipped with sets of digital and analog input/output (I/O) pins that may be interfaced to various expansion boards (shields) and other </a:t>
            </a:r>
            <a:r>
              <a:rPr lang="en-US" dirty="0" smtClean="0"/>
              <a:t>circuits</a:t>
            </a:r>
          </a:p>
          <a:p>
            <a:r>
              <a:rPr lang="en-US" dirty="0" smtClean="0"/>
              <a:t>There are a total of 20 pins which can be used for either output or input.</a:t>
            </a:r>
          </a:p>
          <a:p>
            <a:r>
              <a:rPr lang="en-US" dirty="0" smtClean="0"/>
              <a:t>It is equipped with a USB port,14 digital pins, 6 Analog pins,</a:t>
            </a:r>
            <a:r>
              <a:rPr lang="en-US" dirty="0"/>
              <a:t> a 16 MHz crystal oscillator, a USB connection, a power jack, an ICSP header, and a reset </a:t>
            </a:r>
            <a:r>
              <a:rPr lang="en-US" dirty="0" smtClean="0"/>
              <a:t>button.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82" y="1806891"/>
            <a:ext cx="4181010" cy="28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3692"/>
            <a:ext cx="9905998" cy="836022"/>
          </a:xfrm>
        </p:spPr>
        <p:txBody>
          <a:bodyPr/>
          <a:lstStyle/>
          <a:p>
            <a:r>
              <a:rPr lang="en-US" dirty="0" smtClean="0">
                <a:solidFill>
                  <a:srgbClr val="382042"/>
                </a:solidFill>
              </a:rPr>
              <a:t>Ultrasonic sensor</a:t>
            </a:r>
            <a:endParaRPr lang="en-US" dirty="0">
              <a:solidFill>
                <a:srgbClr val="38204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5" y="979714"/>
            <a:ext cx="8242663" cy="55125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HC-SR04 Ultrasonic Module has 4 pins, Ground, VCC, Trig and Echo. The Ground and the VCC pins of the module needs to be connected to the Ground and the 5 volts pins on the Arduino Board respectively and the trig and echo pins to any Digital I/O pin on the Arduino Board</a:t>
            </a:r>
            <a:r>
              <a:rPr lang="en-US" dirty="0" smtClean="0"/>
              <a:t>.</a:t>
            </a:r>
          </a:p>
          <a:p>
            <a:r>
              <a:rPr lang="en-US" dirty="0"/>
              <a:t>It emits an ultrasound at </a:t>
            </a:r>
            <a:r>
              <a:rPr lang="en-US" dirty="0" smtClean="0"/>
              <a:t>40,000 </a:t>
            </a:r>
            <a:r>
              <a:rPr lang="en-US" dirty="0"/>
              <a:t>Hz which travels through the air and if there is an object or obstacle on its path It will bounce back to the module</a:t>
            </a:r>
            <a:r>
              <a:rPr lang="en-US" dirty="0" smtClean="0"/>
              <a:t>.</a:t>
            </a:r>
          </a:p>
          <a:p>
            <a:r>
              <a:rPr lang="en-US" dirty="0"/>
              <a:t>In order to generate the ultrasound you need to set the Trig on a High State for 10 µs. That will send out an 8 cycle sonic burst which will travel at the </a:t>
            </a:r>
            <a:r>
              <a:rPr lang="en-US" dirty="0" smtClean="0"/>
              <a:t>speed of </a:t>
            </a:r>
            <a:r>
              <a:rPr lang="en-US" dirty="0"/>
              <a:t>sound and it will be received in the Echo pin. The Echo pin will output the time in microseconds the sound wave traveled.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28" y="1625917"/>
            <a:ext cx="3573100" cy="35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9818"/>
            <a:ext cx="9905998" cy="84908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Circuit diagram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t="2924" r="14487" b="2153"/>
          <a:stretch/>
        </p:blipFill>
        <p:spPr>
          <a:xfrm rot="16200000">
            <a:off x="3509852" y="-1349534"/>
            <a:ext cx="5303520" cy="10040396"/>
          </a:xfrm>
        </p:spPr>
      </p:pic>
    </p:spTree>
    <p:extLst>
      <p:ext uri="{BB962C8B-B14F-4D97-AF65-F5344CB8AC3E}">
        <p14:creationId xmlns:p14="http://schemas.microsoft.com/office/powerpoint/2010/main" val="9914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Advantages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</a:t>
            </a:r>
            <a:r>
              <a:rPr lang="en-US" dirty="0" smtClean="0"/>
              <a:t>sensitive.</a:t>
            </a:r>
          </a:p>
          <a:p>
            <a:r>
              <a:rPr lang="en-US" dirty="0" smtClean="0"/>
              <a:t>Works </a:t>
            </a:r>
            <a:r>
              <a:rPr lang="en-US" dirty="0"/>
              <a:t>according to the </a:t>
            </a:r>
            <a:r>
              <a:rPr lang="en-US" dirty="0" smtClean="0"/>
              <a:t>motion of the object.</a:t>
            </a:r>
          </a:p>
          <a:p>
            <a:r>
              <a:rPr lang="en-US" dirty="0" smtClean="0"/>
              <a:t>Fit </a:t>
            </a:r>
            <a:r>
              <a:rPr lang="en-US" dirty="0"/>
              <a:t>and Forget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Low </a:t>
            </a:r>
            <a:r>
              <a:rPr lang="en-US" dirty="0"/>
              <a:t>cost and reliable </a:t>
            </a:r>
            <a:r>
              <a:rPr lang="en-US" dirty="0" smtClean="0"/>
              <a:t>circuit.</a:t>
            </a:r>
          </a:p>
          <a:p>
            <a:r>
              <a:rPr lang="en-US" dirty="0" smtClean="0"/>
              <a:t>Complete </a:t>
            </a:r>
            <a:r>
              <a:rPr lang="en-US" dirty="0"/>
              <a:t>elimination of </a:t>
            </a:r>
            <a:r>
              <a:rPr lang="en-US" dirty="0" smtClean="0"/>
              <a:t>manpower.</a:t>
            </a:r>
          </a:p>
          <a:p>
            <a:r>
              <a:rPr lang="en-US" dirty="0" smtClean="0"/>
              <a:t>System </a:t>
            </a:r>
            <a:r>
              <a:rPr lang="en-US" dirty="0"/>
              <a:t>can be switched into manual mode whenever </a:t>
            </a:r>
            <a:r>
              <a:rPr lang="en-US" dirty="0" smtClean="0"/>
              <a:t>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4" y="1609407"/>
            <a:ext cx="5985495" cy="44558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609407"/>
            <a:ext cx="5296399" cy="445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58982"/>
            <a:ext cx="9905998" cy="3526972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Thank  You</a:t>
            </a:r>
            <a:endParaRPr 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0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252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 JULIAN</vt:lpstr>
      <vt:lpstr>Arial</vt:lpstr>
      <vt:lpstr>Arial Rounded MT Bold</vt:lpstr>
      <vt:lpstr>Berlin Sans FB Demi</vt:lpstr>
      <vt:lpstr>Trebuchet MS</vt:lpstr>
      <vt:lpstr>Tw Cen MT</vt:lpstr>
      <vt:lpstr>Wingdings</vt:lpstr>
      <vt:lpstr>Circuit</vt:lpstr>
      <vt:lpstr>Ece - 213 Project  Automatic Street Light</vt:lpstr>
      <vt:lpstr>PowerPoint Presentation</vt:lpstr>
      <vt:lpstr>Components Used :</vt:lpstr>
      <vt:lpstr>ARDUINO UNO :</vt:lpstr>
      <vt:lpstr>Ultrasonic sensor</vt:lpstr>
      <vt:lpstr>Circuit diagram</vt:lpstr>
      <vt:lpstr>Advantages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rnreddy2015@outlook.com</dc:creator>
  <cp:lastModifiedBy>pavan ala</cp:lastModifiedBy>
  <cp:revision>16</cp:revision>
  <dcterms:created xsi:type="dcterms:W3CDTF">2018-03-22T07:36:16Z</dcterms:created>
  <dcterms:modified xsi:type="dcterms:W3CDTF">2018-03-23T05:41:51Z</dcterms:modified>
</cp:coreProperties>
</file>