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62" r:id="rId3"/>
    <p:sldId id="257" r:id="rId4"/>
    <p:sldId id="259"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63" d="100"/>
          <a:sy n="63" d="100"/>
        </p:scale>
        <p:origin x="72" y="1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206F8A-D9F2-4BE5-9200-A7232821DE87}"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7CAD4A0D-8CC2-4F7C-B791-04B9B40FA59C}">
      <dgm:prSet/>
      <dgm:spPr/>
      <dgm:t>
        <a:bodyPr/>
        <a:lstStyle/>
        <a:p>
          <a:r>
            <a:rPr lang="en-US"/>
            <a:t>After review the visualizations, we mentioned some factor that can affected employees' decisions to leave or stay. W can propose some recommendations to Acme Pharmaceutical Company.</a:t>
          </a:r>
        </a:p>
      </dgm:t>
    </dgm:pt>
    <dgm:pt modelId="{CAEC8199-AE0E-43A6-BABD-88E3B6B897FB}" type="parTrans" cxnId="{D4B4EB22-DE9A-47AC-8BA9-E04BA621D6A8}">
      <dgm:prSet/>
      <dgm:spPr/>
      <dgm:t>
        <a:bodyPr/>
        <a:lstStyle/>
        <a:p>
          <a:endParaRPr lang="en-US"/>
        </a:p>
      </dgm:t>
    </dgm:pt>
    <dgm:pt modelId="{179AD086-08F7-48A0-9D83-61DA9473E22F}" type="sibTrans" cxnId="{D4B4EB22-DE9A-47AC-8BA9-E04BA621D6A8}">
      <dgm:prSet/>
      <dgm:spPr/>
      <dgm:t>
        <a:bodyPr/>
        <a:lstStyle/>
        <a:p>
          <a:endParaRPr lang="en-US"/>
        </a:p>
      </dgm:t>
    </dgm:pt>
    <dgm:pt modelId="{186E5EB8-41B7-4B58-B78F-5658E1F428F4}">
      <dgm:prSet/>
      <dgm:spPr/>
      <dgm:t>
        <a:bodyPr/>
        <a:lstStyle/>
        <a:p>
          <a:r>
            <a:rPr lang="en-US"/>
            <a:t>Marital status impact employees' envy to stay or leave. Company will encourage many of his employees to get married or to hire more married employees. We see from the visualizations that single and divorced employees tend tom leave the company easily . Their work life balance is less stable.</a:t>
          </a:r>
        </a:p>
      </dgm:t>
    </dgm:pt>
    <dgm:pt modelId="{D91D5231-EB65-4E09-8008-B14226B8CE5C}" type="parTrans" cxnId="{CE75A223-16D9-492C-9688-FAFE5CDC0F87}">
      <dgm:prSet/>
      <dgm:spPr/>
      <dgm:t>
        <a:bodyPr/>
        <a:lstStyle/>
        <a:p>
          <a:endParaRPr lang="en-US"/>
        </a:p>
      </dgm:t>
    </dgm:pt>
    <dgm:pt modelId="{5C7974AD-FF54-41CA-8B83-AB6E61A166D9}" type="sibTrans" cxnId="{CE75A223-16D9-492C-9688-FAFE5CDC0F87}">
      <dgm:prSet/>
      <dgm:spPr/>
      <dgm:t>
        <a:bodyPr/>
        <a:lstStyle/>
        <a:p>
          <a:endParaRPr lang="en-US"/>
        </a:p>
      </dgm:t>
    </dgm:pt>
    <dgm:pt modelId="{79ABF7DD-75BE-48CF-9193-ADC5527956F2}">
      <dgm:prSet/>
      <dgm:spPr/>
      <dgm:t>
        <a:bodyPr/>
        <a:lstStyle/>
        <a:p>
          <a:r>
            <a:rPr lang="en-US"/>
            <a:t>Distance from home affected also employee's decision. More closer employees are to the company , it become easy to balance work and life. Company should encourage employees to relocate close the site.</a:t>
          </a:r>
        </a:p>
      </dgm:t>
    </dgm:pt>
    <dgm:pt modelId="{8FB37C06-D73E-4D05-9D77-3B5F02197039}" type="parTrans" cxnId="{4A32DF9C-7B76-46BA-9092-B8CF9A453491}">
      <dgm:prSet/>
      <dgm:spPr/>
      <dgm:t>
        <a:bodyPr/>
        <a:lstStyle/>
        <a:p>
          <a:endParaRPr lang="en-US"/>
        </a:p>
      </dgm:t>
    </dgm:pt>
    <dgm:pt modelId="{F74828CD-B6D7-4E03-BB19-18928FEB62EA}" type="sibTrans" cxnId="{4A32DF9C-7B76-46BA-9092-B8CF9A453491}">
      <dgm:prSet/>
      <dgm:spPr/>
      <dgm:t>
        <a:bodyPr/>
        <a:lstStyle/>
        <a:p>
          <a:endParaRPr lang="en-US"/>
        </a:p>
      </dgm:t>
    </dgm:pt>
    <dgm:pt modelId="{805FE862-A318-4DFB-8AFF-071973EF2385}" type="pres">
      <dgm:prSet presAssocID="{0D206F8A-D9F2-4BE5-9200-A7232821DE87}" presName="vert0" presStyleCnt="0">
        <dgm:presLayoutVars>
          <dgm:dir/>
          <dgm:animOne val="branch"/>
          <dgm:animLvl val="lvl"/>
        </dgm:presLayoutVars>
      </dgm:prSet>
      <dgm:spPr/>
    </dgm:pt>
    <dgm:pt modelId="{C0FD3894-07F8-4B98-855B-6C9CD1F4A957}" type="pres">
      <dgm:prSet presAssocID="{7CAD4A0D-8CC2-4F7C-B791-04B9B40FA59C}" presName="thickLine" presStyleLbl="alignNode1" presStyleIdx="0" presStyleCnt="3"/>
      <dgm:spPr/>
    </dgm:pt>
    <dgm:pt modelId="{5BFD8FCE-7F19-4049-A923-5D84F9D07A85}" type="pres">
      <dgm:prSet presAssocID="{7CAD4A0D-8CC2-4F7C-B791-04B9B40FA59C}" presName="horz1" presStyleCnt="0"/>
      <dgm:spPr/>
    </dgm:pt>
    <dgm:pt modelId="{2DC38261-9DF3-4AD9-8F01-658533A6018C}" type="pres">
      <dgm:prSet presAssocID="{7CAD4A0D-8CC2-4F7C-B791-04B9B40FA59C}" presName="tx1" presStyleLbl="revTx" presStyleIdx="0" presStyleCnt="3"/>
      <dgm:spPr/>
    </dgm:pt>
    <dgm:pt modelId="{5DA50750-B6F8-4E8C-91AB-739B247A7A17}" type="pres">
      <dgm:prSet presAssocID="{7CAD4A0D-8CC2-4F7C-B791-04B9B40FA59C}" presName="vert1" presStyleCnt="0"/>
      <dgm:spPr/>
    </dgm:pt>
    <dgm:pt modelId="{F301B39C-0845-4AAF-A33E-5331952FDDF2}" type="pres">
      <dgm:prSet presAssocID="{186E5EB8-41B7-4B58-B78F-5658E1F428F4}" presName="thickLine" presStyleLbl="alignNode1" presStyleIdx="1" presStyleCnt="3"/>
      <dgm:spPr/>
    </dgm:pt>
    <dgm:pt modelId="{6C2BEB94-0904-4B0A-9EA7-5F16BF88823B}" type="pres">
      <dgm:prSet presAssocID="{186E5EB8-41B7-4B58-B78F-5658E1F428F4}" presName="horz1" presStyleCnt="0"/>
      <dgm:spPr/>
    </dgm:pt>
    <dgm:pt modelId="{3E2EC0AE-31A9-4D47-82F4-B8B7B6EF4C7F}" type="pres">
      <dgm:prSet presAssocID="{186E5EB8-41B7-4B58-B78F-5658E1F428F4}" presName="tx1" presStyleLbl="revTx" presStyleIdx="1" presStyleCnt="3"/>
      <dgm:spPr/>
    </dgm:pt>
    <dgm:pt modelId="{6ADA3BAF-EA5D-4F8A-B547-09B25CEB9833}" type="pres">
      <dgm:prSet presAssocID="{186E5EB8-41B7-4B58-B78F-5658E1F428F4}" presName="vert1" presStyleCnt="0"/>
      <dgm:spPr/>
    </dgm:pt>
    <dgm:pt modelId="{397FE056-C425-451C-9F6C-5F4D14352199}" type="pres">
      <dgm:prSet presAssocID="{79ABF7DD-75BE-48CF-9193-ADC5527956F2}" presName="thickLine" presStyleLbl="alignNode1" presStyleIdx="2" presStyleCnt="3"/>
      <dgm:spPr/>
    </dgm:pt>
    <dgm:pt modelId="{46C17F66-C489-4708-A9E4-0B56A48013B3}" type="pres">
      <dgm:prSet presAssocID="{79ABF7DD-75BE-48CF-9193-ADC5527956F2}" presName="horz1" presStyleCnt="0"/>
      <dgm:spPr/>
    </dgm:pt>
    <dgm:pt modelId="{F03391D2-FE98-4996-B804-4D10306B2621}" type="pres">
      <dgm:prSet presAssocID="{79ABF7DD-75BE-48CF-9193-ADC5527956F2}" presName="tx1" presStyleLbl="revTx" presStyleIdx="2" presStyleCnt="3"/>
      <dgm:spPr/>
    </dgm:pt>
    <dgm:pt modelId="{C8243824-42CB-4088-81F1-DF5144FA34C8}" type="pres">
      <dgm:prSet presAssocID="{79ABF7DD-75BE-48CF-9193-ADC5527956F2}" presName="vert1" presStyleCnt="0"/>
      <dgm:spPr/>
    </dgm:pt>
  </dgm:ptLst>
  <dgm:cxnLst>
    <dgm:cxn modelId="{E3FAB517-AADB-442D-9722-84D3930D9614}" type="presOf" srcId="{186E5EB8-41B7-4B58-B78F-5658E1F428F4}" destId="{3E2EC0AE-31A9-4D47-82F4-B8B7B6EF4C7F}" srcOrd="0" destOrd="0" presId="urn:microsoft.com/office/officeart/2008/layout/LinedList"/>
    <dgm:cxn modelId="{D4B4EB22-DE9A-47AC-8BA9-E04BA621D6A8}" srcId="{0D206F8A-D9F2-4BE5-9200-A7232821DE87}" destId="{7CAD4A0D-8CC2-4F7C-B791-04B9B40FA59C}" srcOrd="0" destOrd="0" parTransId="{CAEC8199-AE0E-43A6-BABD-88E3B6B897FB}" sibTransId="{179AD086-08F7-48A0-9D83-61DA9473E22F}"/>
    <dgm:cxn modelId="{CE75A223-16D9-492C-9688-FAFE5CDC0F87}" srcId="{0D206F8A-D9F2-4BE5-9200-A7232821DE87}" destId="{186E5EB8-41B7-4B58-B78F-5658E1F428F4}" srcOrd="1" destOrd="0" parTransId="{D91D5231-EB65-4E09-8008-B14226B8CE5C}" sibTransId="{5C7974AD-FF54-41CA-8B83-AB6E61A166D9}"/>
    <dgm:cxn modelId="{4A32DF9C-7B76-46BA-9092-B8CF9A453491}" srcId="{0D206F8A-D9F2-4BE5-9200-A7232821DE87}" destId="{79ABF7DD-75BE-48CF-9193-ADC5527956F2}" srcOrd="2" destOrd="0" parTransId="{8FB37C06-D73E-4D05-9D77-3B5F02197039}" sibTransId="{F74828CD-B6D7-4E03-BB19-18928FEB62EA}"/>
    <dgm:cxn modelId="{4CEA1FB0-3D88-41A1-BEBA-57D742506EE0}" type="presOf" srcId="{7CAD4A0D-8CC2-4F7C-B791-04B9B40FA59C}" destId="{2DC38261-9DF3-4AD9-8F01-658533A6018C}" srcOrd="0" destOrd="0" presId="urn:microsoft.com/office/officeart/2008/layout/LinedList"/>
    <dgm:cxn modelId="{6E7E6ABA-5244-4094-BFB9-E8E9A3EB5616}" type="presOf" srcId="{79ABF7DD-75BE-48CF-9193-ADC5527956F2}" destId="{F03391D2-FE98-4996-B804-4D10306B2621}" srcOrd="0" destOrd="0" presId="urn:microsoft.com/office/officeart/2008/layout/LinedList"/>
    <dgm:cxn modelId="{6D591FCC-E393-4FAD-BF7F-194C79CA3D44}" type="presOf" srcId="{0D206F8A-D9F2-4BE5-9200-A7232821DE87}" destId="{805FE862-A318-4DFB-8AFF-071973EF2385}" srcOrd="0" destOrd="0" presId="urn:microsoft.com/office/officeart/2008/layout/LinedList"/>
    <dgm:cxn modelId="{80D5487E-36F0-4EC4-B68F-514901CA4761}" type="presParOf" srcId="{805FE862-A318-4DFB-8AFF-071973EF2385}" destId="{C0FD3894-07F8-4B98-855B-6C9CD1F4A957}" srcOrd="0" destOrd="0" presId="urn:microsoft.com/office/officeart/2008/layout/LinedList"/>
    <dgm:cxn modelId="{6BE4AA1F-2EEB-43E2-818B-79D22C6822DD}" type="presParOf" srcId="{805FE862-A318-4DFB-8AFF-071973EF2385}" destId="{5BFD8FCE-7F19-4049-A923-5D84F9D07A85}" srcOrd="1" destOrd="0" presId="urn:microsoft.com/office/officeart/2008/layout/LinedList"/>
    <dgm:cxn modelId="{23C1ABA7-0BE1-4311-AE09-D270702B1B41}" type="presParOf" srcId="{5BFD8FCE-7F19-4049-A923-5D84F9D07A85}" destId="{2DC38261-9DF3-4AD9-8F01-658533A6018C}" srcOrd="0" destOrd="0" presId="urn:microsoft.com/office/officeart/2008/layout/LinedList"/>
    <dgm:cxn modelId="{43A611F6-4396-4C37-AD67-7BC8E5A46E93}" type="presParOf" srcId="{5BFD8FCE-7F19-4049-A923-5D84F9D07A85}" destId="{5DA50750-B6F8-4E8C-91AB-739B247A7A17}" srcOrd="1" destOrd="0" presId="urn:microsoft.com/office/officeart/2008/layout/LinedList"/>
    <dgm:cxn modelId="{3E341723-E200-431C-B1CE-47FD322C9741}" type="presParOf" srcId="{805FE862-A318-4DFB-8AFF-071973EF2385}" destId="{F301B39C-0845-4AAF-A33E-5331952FDDF2}" srcOrd="2" destOrd="0" presId="urn:microsoft.com/office/officeart/2008/layout/LinedList"/>
    <dgm:cxn modelId="{CF7D4ED5-4B51-413A-9B91-454D1CC7138B}" type="presParOf" srcId="{805FE862-A318-4DFB-8AFF-071973EF2385}" destId="{6C2BEB94-0904-4B0A-9EA7-5F16BF88823B}" srcOrd="3" destOrd="0" presId="urn:microsoft.com/office/officeart/2008/layout/LinedList"/>
    <dgm:cxn modelId="{6378715E-E0E6-43DF-B7AA-7199961841DE}" type="presParOf" srcId="{6C2BEB94-0904-4B0A-9EA7-5F16BF88823B}" destId="{3E2EC0AE-31A9-4D47-82F4-B8B7B6EF4C7F}" srcOrd="0" destOrd="0" presId="urn:microsoft.com/office/officeart/2008/layout/LinedList"/>
    <dgm:cxn modelId="{9DB8EFDC-2EE5-47C9-9123-521F7C40E57B}" type="presParOf" srcId="{6C2BEB94-0904-4B0A-9EA7-5F16BF88823B}" destId="{6ADA3BAF-EA5D-4F8A-B547-09B25CEB9833}" srcOrd="1" destOrd="0" presId="urn:microsoft.com/office/officeart/2008/layout/LinedList"/>
    <dgm:cxn modelId="{78A08CF4-2505-4062-810F-FC73FE95B7E6}" type="presParOf" srcId="{805FE862-A318-4DFB-8AFF-071973EF2385}" destId="{397FE056-C425-451C-9F6C-5F4D14352199}" srcOrd="4" destOrd="0" presId="urn:microsoft.com/office/officeart/2008/layout/LinedList"/>
    <dgm:cxn modelId="{AFD34EFF-7A2E-410D-9E66-6610FB3EC3C0}" type="presParOf" srcId="{805FE862-A318-4DFB-8AFF-071973EF2385}" destId="{46C17F66-C489-4708-A9E4-0B56A48013B3}" srcOrd="5" destOrd="0" presId="urn:microsoft.com/office/officeart/2008/layout/LinedList"/>
    <dgm:cxn modelId="{85C0EDD3-45D0-400E-9370-4B39B67906D1}" type="presParOf" srcId="{46C17F66-C489-4708-A9E4-0B56A48013B3}" destId="{F03391D2-FE98-4996-B804-4D10306B2621}" srcOrd="0" destOrd="0" presId="urn:microsoft.com/office/officeart/2008/layout/LinedList"/>
    <dgm:cxn modelId="{F4D70DD8-B4E7-4362-85BA-2403A151C709}" type="presParOf" srcId="{46C17F66-C489-4708-A9E4-0B56A48013B3}" destId="{C8243824-42CB-4088-81F1-DF5144FA34C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D3894-07F8-4B98-855B-6C9CD1F4A957}">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DC38261-9DF3-4AD9-8F01-658533A6018C}">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After review the visualizations, we mentioned some factor that can affected employees' decisions to leave or stay. W can propose some recommendations to Acme Pharmaceutical Company.</a:t>
          </a:r>
        </a:p>
      </dsp:txBody>
      <dsp:txXfrm>
        <a:off x="0" y="2663"/>
        <a:ext cx="6666833" cy="1816197"/>
      </dsp:txXfrm>
    </dsp:sp>
    <dsp:sp modelId="{F301B39C-0845-4AAF-A33E-5331952FDDF2}">
      <dsp:nvSpPr>
        <dsp:cNvPr id="0" name=""/>
        <dsp:cNvSpPr/>
      </dsp:nvSpPr>
      <dsp:spPr>
        <a:xfrm>
          <a:off x="0" y="1818861"/>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E2EC0AE-31A9-4D47-82F4-B8B7B6EF4C7F}">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Marital status impact employees' envy to stay or leave. Company will encourage many of his employees to get married or to hire more married employees. We see from the visualizations that single and divorced employees tend tom leave the company easily . Their work life balance is less stable.</a:t>
          </a:r>
        </a:p>
      </dsp:txBody>
      <dsp:txXfrm>
        <a:off x="0" y="1818861"/>
        <a:ext cx="6666833" cy="1816197"/>
      </dsp:txXfrm>
    </dsp:sp>
    <dsp:sp modelId="{397FE056-C425-451C-9F6C-5F4D14352199}">
      <dsp:nvSpPr>
        <dsp:cNvPr id="0" name=""/>
        <dsp:cNvSpPr/>
      </dsp:nvSpPr>
      <dsp:spPr>
        <a:xfrm>
          <a:off x="0" y="3635058"/>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03391D2-FE98-4996-B804-4D10306B2621}">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Distance from home affected also employee's decision. More closer employees are to the company , it become easy to balance work and life. Company should encourage employees to relocate close the site.</a:t>
          </a:r>
        </a:p>
      </dsp:txBody>
      <dsp:txXfrm>
        <a:off x="0" y="3635058"/>
        <a:ext cx="6666833" cy="18161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D825E-55E4-44CF-8A31-BE44061A2E5E}"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F5C87-DDF8-46FF-A302-786E40E339A3}" type="slidenum">
              <a:rPr lang="en-US" smtClean="0"/>
              <a:t>‹#›</a:t>
            </a:fld>
            <a:endParaRPr lang="en-US"/>
          </a:p>
        </p:txBody>
      </p:sp>
    </p:spTree>
    <p:extLst>
      <p:ext uri="{BB962C8B-B14F-4D97-AF65-F5344CB8AC3E}">
        <p14:creationId xmlns:p14="http://schemas.microsoft.com/office/powerpoint/2010/main" val="3475332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lang="en-US" b="0" dirty="0"/>
              <a:t>Data visualization. Compare some case base on data we have . </a:t>
            </a:r>
            <a:endParaRPr dirty="0"/>
          </a:p>
          <a:p>
            <a:endParaRPr dirty="0"/>
          </a:p>
          <a:p>
            <a:r>
              <a:rPr b="1" dirty="0" err="1"/>
              <a:t>lineChart</a:t>
            </a:r>
            <a:endParaRPr lang="en-US" b="1" dirty="0"/>
          </a:p>
          <a:p>
            <a:endParaRPr dirty="0"/>
          </a:p>
          <a:p>
            <a:r>
              <a:rPr lang="en-US" dirty="0"/>
              <a:t>We used line chart to see the trend of job satisfaction compared to marital status. We can see clearly see that married employees are more satisfied with their job than divorced. That can lead them to quick their job.</a:t>
            </a:r>
          </a:p>
          <a:p>
            <a:endParaRPr dirty="0"/>
          </a:p>
          <a:p>
            <a:r>
              <a:rPr b="1" dirty="0" err="1"/>
              <a:t>clusteredColumnChart</a:t>
            </a:r>
            <a:endParaRPr lang="en-US" b="1" dirty="0"/>
          </a:p>
          <a:p>
            <a:endParaRPr dirty="0"/>
          </a:p>
          <a:p>
            <a:r>
              <a:rPr lang="en-US" b="0" dirty="0"/>
              <a:t>Here we compare job role to employee's education. We can see that the more educated people occupy the higher functions.</a:t>
            </a:r>
            <a:endParaRPr dirty="0"/>
          </a:p>
          <a:p>
            <a:endParaRPr dirty="0"/>
          </a:p>
          <a:p>
            <a:r>
              <a:rPr b="1" dirty="0"/>
              <a:t>clusteredBarChart</a:t>
            </a:r>
            <a:endParaRPr dirty="0"/>
          </a:p>
          <a:p>
            <a:endParaRPr lang="en-US" dirty="0"/>
          </a:p>
          <a:p>
            <a:r>
              <a:rPr lang="en-US" dirty="0"/>
              <a:t>We used the bar char chart to show how statistically Marital status vary by age . As we can see older people tend to be less single.</a:t>
            </a:r>
          </a:p>
          <a:p>
            <a:endParaRPr dirty="0"/>
          </a:p>
          <a:p>
            <a:r>
              <a:rPr b="1" dirty="0"/>
              <a:t>donutChart</a:t>
            </a:r>
            <a:endParaRPr dirty="0"/>
          </a:p>
          <a:p>
            <a:r>
              <a:rPr lang="en-US" dirty="0"/>
              <a:t>  </a:t>
            </a:r>
          </a:p>
          <a:p>
            <a:r>
              <a:rPr lang="en-US" dirty="0"/>
              <a:t>The year spent under the same manager can impact employee's decision to stay or leave the company. We compare that to work life balance since we have less than 5 categories number to compare. We can see the majorities of employees  like their life under current manager, because he give them more flexibility to balance their life and work.</a:t>
            </a:r>
          </a:p>
          <a:p>
            <a:endParaRPr dirty="0"/>
          </a:p>
          <a:p>
            <a:r>
              <a:rPr b="1" dirty="0"/>
              <a:t>lineChart</a:t>
            </a:r>
            <a:endParaRPr dirty="0"/>
          </a:p>
          <a:p>
            <a:r>
              <a:rPr lang="en-US" b="0" dirty="0"/>
              <a:t>Here we are checking the average education age. The chart help us to see the evolution of the employees compare to their education. Employees in the late 40 are more </a:t>
            </a:r>
            <a:r>
              <a:rPr lang="en-US" b="0" dirty="0" err="1"/>
              <a:t>educted</a:t>
            </a:r>
            <a:r>
              <a:rPr lang="en-US" b="0" dirty="0"/>
              <a:t>. </a:t>
            </a:r>
          </a:p>
          <a:p>
            <a:endParaRPr dirty="0"/>
          </a:p>
          <a:p>
            <a:endParaRPr dirty="0"/>
          </a:p>
          <a:p>
            <a:r>
              <a:rPr b="1" dirty="0" err="1"/>
              <a:t>clusteredBarChart</a:t>
            </a:r>
            <a:endParaRPr lang="en-US" b="1" dirty="0"/>
          </a:p>
          <a:p>
            <a:endParaRPr dirty="0"/>
          </a:p>
          <a:p>
            <a:r>
              <a:rPr lang="en-US" dirty="0"/>
              <a:t>We used the bar char chart to show how statistically Marital status vary by age . As we can see older people tend to be less single.</a:t>
            </a:r>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pieChart</a:t>
            </a:r>
            <a:endParaRPr dirty="0"/>
          </a:p>
          <a:p>
            <a:endParaRPr lang="en-US" b="0" dirty="0"/>
          </a:p>
          <a:p>
            <a:r>
              <a:rPr lang="en-US" b="0" dirty="0"/>
              <a:t>Her we work more with attrition to get a closer answer from employee. Pie chart is easier to see the impact of distance from home on employee attitude. We can clearly see that distance from home is not the key factor for employees to leave.</a:t>
            </a:r>
          </a:p>
          <a:p>
            <a:endParaRPr dirty="0"/>
          </a:p>
          <a:p>
            <a:r>
              <a:rPr b="1" dirty="0"/>
              <a:t>barChart</a:t>
            </a:r>
            <a:endParaRPr dirty="0"/>
          </a:p>
          <a:p>
            <a:endParaRPr lang="en-US" dirty="0"/>
          </a:p>
          <a:p>
            <a:r>
              <a:rPr lang="en-US" dirty="0"/>
              <a:t>The bar Chart show us the years spent under the current manager do not affect employee's decision to leave</a:t>
            </a:r>
          </a:p>
          <a:p>
            <a:endParaRPr dirty="0"/>
          </a:p>
          <a:p>
            <a:r>
              <a:rPr b="1" dirty="0"/>
              <a:t>pieChart</a:t>
            </a:r>
            <a:endParaRPr dirty="0"/>
          </a:p>
          <a:p>
            <a:endParaRPr lang="en-US" dirty="0"/>
          </a:p>
          <a:p>
            <a:r>
              <a:rPr lang="en-US" dirty="0"/>
              <a:t>The employees tend to be less satisfied by their jobs with the time. We can see that on the pie chart</a:t>
            </a:r>
          </a:p>
          <a:p>
            <a:endParaRPr dirty="0"/>
          </a:p>
          <a:p>
            <a:r>
              <a:rPr b="1" dirty="0"/>
              <a:t>clusteredColumnChart</a:t>
            </a:r>
            <a:endParaRPr dirty="0"/>
          </a:p>
          <a:p>
            <a:r>
              <a:rPr lang="en-US" dirty="0"/>
              <a:t>  we can see that work balance affected employee's decision to stay or leave. We can see that people are tend less to leave the company when the work life balance is high.</a:t>
            </a:r>
          </a:p>
          <a:p>
            <a:endParaRPr dirty="0"/>
          </a:p>
          <a:p>
            <a:r>
              <a:rPr b="1" dirty="0" err="1"/>
              <a:t>donutChart</a:t>
            </a:r>
            <a:endParaRPr lang="en-US" b="1" dirty="0"/>
          </a:p>
          <a:p>
            <a:endParaRPr dirty="0"/>
          </a:p>
          <a:p>
            <a:r>
              <a:rPr lang="en-US" b="0" dirty="0"/>
              <a:t>Monthly income is another factor that we use to check employees decisions.</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clusteredColumnChart</a:t>
            </a:r>
            <a:endParaRPr dirty="0"/>
          </a:p>
          <a:p>
            <a:endParaRPr lang="en-US" dirty="0"/>
          </a:p>
          <a:p>
            <a:r>
              <a:rPr lang="en-US" dirty="0"/>
              <a:t>We use this chart to have more view on three factors(age, education, job) that can influence employees' decision.</a:t>
            </a:r>
          </a:p>
          <a:p>
            <a:endParaRPr dirty="0"/>
          </a:p>
          <a:p>
            <a:r>
              <a:rPr b="1" dirty="0"/>
              <a:t>treemap</a:t>
            </a:r>
            <a:endParaRPr dirty="0"/>
          </a:p>
          <a:p>
            <a:r>
              <a:rPr lang="en-US" b="0" dirty="0"/>
              <a:t>Tree map is one of the good chart for visualization. Here we want to see the job involvement in the company compared to year at the company. </a:t>
            </a:r>
            <a:endParaRPr dirty="0"/>
          </a:p>
          <a:p>
            <a:endParaRPr dirty="0"/>
          </a:p>
          <a:p>
            <a:r>
              <a:rPr b="1" dirty="0"/>
              <a:t>lineChart</a:t>
            </a:r>
            <a:endParaRPr dirty="0"/>
          </a:p>
          <a:p>
            <a:r>
              <a:rPr lang="en-US" dirty="0"/>
              <a:t>  </a:t>
            </a:r>
          </a:p>
          <a:p>
            <a:r>
              <a:rPr lang="en-US" dirty="0"/>
              <a:t>As we said earlier, distance from home affected the job satisfaction. W e can clearly see that close are more satisfied with their job</a:t>
            </a:r>
          </a:p>
          <a:p>
            <a:endParaRPr dirty="0"/>
          </a:p>
          <a:p>
            <a:r>
              <a:rPr b="1" dirty="0" err="1"/>
              <a:t>donutChart</a:t>
            </a:r>
            <a:endParaRPr lang="en-US" b="1" dirty="0"/>
          </a:p>
          <a:p>
            <a:endParaRPr dirty="0"/>
          </a:p>
          <a:p>
            <a:r>
              <a:rPr lang="en-US" dirty="0"/>
              <a:t>Years spent at the company affected also life of our employees. So that can be another factor that influence employee decision to leave or stay.</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98af87f-b210-494f-84ed-c7729620cf2d?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e98af87f-b210-494f-84ed-c7729620cf2d/?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e98af87f-b210-494f-84ed-c7729620cf2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e98af87f-b210-494f-84ed-c7729620cf2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Visualization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2/27/2022 11:01:38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2/27/2022 11:00:44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0EF65-F0B2-45AD-B67D-A126B9178A53}"/>
              </a:ext>
            </a:extLst>
          </p:cNvPr>
          <p:cNvSpPr>
            <a:spLocks noGrp="1"/>
          </p:cNvSpPr>
          <p:nvPr>
            <p:ph type="title"/>
          </p:nvPr>
        </p:nvSpPr>
        <p:spPr>
          <a:xfrm>
            <a:off x="466722" y="-729467"/>
            <a:ext cx="3201366" cy="6732702"/>
          </a:xfrm>
        </p:spPr>
        <p:txBody>
          <a:bodyPr anchor="b">
            <a:normAutofit/>
          </a:bodyPr>
          <a:lstStyle/>
          <a:p>
            <a:pPr algn="r"/>
            <a:r>
              <a:rPr lang="en-US" sz="2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Data Visualization Using </a:t>
            </a:r>
            <a:r>
              <a:rPr lang="en-US" sz="2800" b="1"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PowerBI</a:t>
            </a:r>
            <a:br>
              <a:rPr lang="en-US" sz="2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case study: </a:t>
            </a:r>
            <a:r>
              <a:rPr lang="en-US" sz="2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ACME Pharmaceutical HR Visualization</a:t>
            </a:r>
            <a:br>
              <a:rPr lang="en-US" sz="2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DATA 220 </a:t>
            </a:r>
            <a:br>
              <a:rPr lang="en-US" sz="2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ASSIGNMENT 3</a:t>
            </a:r>
            <a:br>
              <a:rPr lang="en-US" sz="2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PROF DAVE LINESH</a:t>
            </a:r>
            <a:br>
              <a:rPr lang="en-US" sz="2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54FE47-9666-463C-84C9-3289B0B1D690}"/>
              </a:ext>
            </a:extLst>
          </p:cNvPr>
          <p:cNvSpPr>
            <a:spLocks noGrp="1"/>
          </p:cNvSpPr>
          <p:nvPr>
            <p:ph idx="1"/>
          </p:nvPr>
        </p:nvSpPr>
        <p:spPr>
          <a:xfrm>
            <a:off x="4810259" y="649480"/>
            <a:ext cx="6555347" cy="5546047"/>
          </a:xfrm>
        </p:spPr>
        <p:txBody>
          <a:bodyPr anchor="ctr">
            <a:normAutofit/>
          </a:bodyPr>
          <a:lstStyle/>
          <a:p>
            <a:r>
              <a:rPr lang="en-US" sz="2000">
                <a:latin typeface="Times New Roman" panose="02020603050405020304" pitchFamily="18" charset="0"/>
                <a:cs typeface="Times New Roman" panose="02020603050405020304" pitchFamily="18" charset="0"/>
              </a:rPr>
              <a:t>The purpose of this exercise is to exercise </a:t>
            </a:r>
            <a:r>
              <a:rPr lang="en-US" sz="2000">
                <a:effectLst/>
                <a:latin typeface="Times New Roman" panose="02020603050405020304" pitchFamily="18" charset="0"/>
                <a:ea typeface="Calibri" panose="020F0502020204030204" pitchFamily="34" charset="0"/>
                <a:cs typeface="Times New Roman" panose="02020603050405020304" pitchFamily="18" charset="0"/>
              </a:rPr>
              <a:t> analyze the employee data</a:t>
            </a:r>
            <a:r>
              <a:rPr lang="en-US" sz="2000">
                <a:latin typeface="Times New Roman" panose="02020603050405020304" pitchFamily="18" charset="0"/>
                <a:ea typeface="Calibri" panose="020F0502020204030204" pitchFamily="34" charset="0"/>
                <a:cs typeface="Times New Roman" panose="02020603050405020304" pitchFamily="18" charset="0"/>
              </a:rPr>
              <a:t>. The report will</a:t>
            </a:r>
          </a:p>
          <a:p>
            <a:pPr marL="0" indent="0">
              <a:buNone/>
            </a:pPr>
            <a:r>
              <a:rPr lang="en-US" sz="2000">
                <a:latin typeface="Times New Roman" panose="02020603050405020304" pitchFamily="18" charset="0"/>
                <a:ea typeface="Calibri" panose="020F0502020204030204" pitchFamily="34" charset="0"/>
                <a:cs typeface="Times New Roman" panose="02020603050405020304" pitchFamily="18" charset="0"/>
              </a:rPr>
              <a:t> be presented to </a:t>
            </a:r>
            <a:r>
              <a:rPr lang="en-US" sz="2000">
                <a:effectLst/>
                <a:latin typeface="Times New Roman" panose="02020603050405020304" pitchFamily="18" charset="0"/>
                <a:ea typeface="Calibri" panose="020F0502020204030204" pitchFamily="34" charset="0"/>
                <a:cs typeface="Times New Roman" panose="02020603050405020304" pitchFamily="18" charset="0"/>
              </a:rPr>
              <a:t>. The Chief Executive Officer (CEO), Chief Operations Officer (COO),</a:t>
            </a:r>
          </a:p>
          <a:p>
            <a:pPr marL="0" indent="0">
              <a:buNone/>
            </a:pPr>
            <a:r>
              <a:rPr lang="en-US" sz="2000">
                <a:effectLst/>
                <a:latin typeface="Times New Roman" panose="02020603050405020304" pitchFamily="18" charset="0"/>
                <a:ea typeface="Calibri" panose="020F0502020204030204" pitchFamily="34" charset="0"/>
                <a:cs typeface="Times New Roman" panose="02020603050405020304" pitchFamily="18" charset="0"/>
              </a:rPr>
              <a:t> Chief Financial Officer (CFO) of the organization, to help them understand the</a:t>
            </a:r>
          </a:p>
          <a:p>
            <a:pPr marL="0" indent="0">
              <a:buNone/>
            </a:pPr>
            <a:r>
              <a:rPr lang="en-US" sz="2000">
                <a:effectLst/>
                <a:latin typeface="Times New Roman" panose="02020603050405020304" pitchFamily="18" charset="0"/>
                <a:ea typeface="Calibri" panose="020F0502020204030204" pitchFamily="34" charset="0"/>
                <a:cs typeface="Times New Roman" panose="02020603050405020304" pitchFamily="18" charset="0"/>
              </a:rPr>
              <a:t> characteristics of employees that are more likely to leave the company . We wil</a:t>
            </a:r>
            <a:r>
              <a:rPr lang="en-US" sz="2000">
                <a:latin typeface="Times New Roman" panose="02020603050405020304" pitchFamily="18" charset="0"/>
                <a:ea typeface="Calibri" panose="020F0502020204030204" pitchFamily="34" charset="0"/>
                <a:cs typeface="Times New Roman" panose="02020603050405020304" pitchFamily="18" charset="0"/>
              </a:rPr>
              <a:t>l bring</a:t>
            </a:r>
          </a:p>
          <a:p>
            <a:pPr marL="0" indent="0">
              <a:buNone/>
            </a:pPr>
            <a:r>
              <a:rPr lang="en-US" sz="2000">
                <a:latin typeface="Times New Roman" panose="02020603050405020304" pitchFamily="18" charset="0"/>
                <a:ea typeface="Calibri" panose="020F0502020204030204" pitchFamily="34" charset="0"/>
                <a:cs typeface="Times New Roman" panose="02020603050405020304" pitchFamily="18" charset="0"/>
              </a:rPr>
              <a:t> the conclusion , which can help the company </a:t>
            </a:r>
            <a:r>
              <a:rPr lang="en-US" sz="2000">
                <a:effectLst/>
                <a:latin typeface="Times New Roman" panose="02020603050405020304" pitchFamily="18" charset="0"/>
                <a:ea typeface="Calibri" panose="020F0502020204030204" pitchFamily="34" charset="0"/>
                <a:cs typeface="Times New Roman" panose="02020603050405020304" pitchFamily="18" charset="0"/>
              </a:rPr>
              <a:t>to improve their employee retention.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12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lineChart ,clusteredColumnChart ,clusteredBarChart ,donutChart ,lineChart ,clusteredBar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eChart ,barChart ,pieChart ,clusteredColumnChart ,donut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lusteredColumnChart ,treemap ,lineChart ,donut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8D525-830F-4068-A2B8-6B25E2F03CF3}"/>
              </a:ext>
            </a:extLst>
          </p:cNvPr>
          <p:cNvSpPr>
            <a:spLocks noGrp="1"/>
          </p:cNvSpPr>
          <p:nvPr>
            <p:ph type="title"/>
          </p:nvPr>
        </p:nvSpPr>
        <p:spPr>
          <a:xfrm>
            <a:off x="586478" y="1683756"/>
            <a:ext cx="3115265" cy="2396359"/>
          </a:xfrm>
        </p:spPr>
        <p:txBody>
          <a:bodyPr anchor="b">
            <a:normAutofit/>
          </a:bodyPr>
          <a:lstStyle/>
          <a:p>
            <a:pPr algn="r"/>
            <a:r>
              <a:rPr lang="en-US" sz="3100">
                <a:solidFill>
                  <a:srgbClr val="FFFFFF"/>
                </a:solidFill>
              </a:rPr>
              <a:t> </a:t>
            </a:r>
            <a:r>
              <a:rPr lang="en-US" sz="3100">
                <a:solidFill>
                  <a:srgbClr val="FFFFFF"/>
                </a:solidFill>
                <a:latin typeface="Times New Roman" panose="02020603050405020304" pitchFamily="18" charset="0"/>
                <a:cs typeface="Times New Roman" panose="02020603050405020304" pitchFamily="18" charset="0"/>
              </a:rPr>
              <a:t>Recommandations for the company</a:t>
            </a:r>
          </a:p>
        </p:txBody>
      </p:sp>
      <p:graphicFrame>
        <p:nvGraphicFramePr>
          <p:cNvPr id="7" name="Content Placeholder 2">
            <a:extLst>
              <a:ext uri="{FF2B5EF4-FFF2-40B4-BE49-F238E27FC236}">
                <a16:creationId xmlns:a16="http://schemas.microsoft.com/office/drawing/2014/main" id="{FEDB808C-C1CD-41CB-B09B-475C1EC2BCA4}"/>
              </a:ext>
            </a:extLst>
          </p:cNvPr>
          <p:cNvGraphicFramePr>
            <a:graphicFrameLocks noGrp="1"/>
          </p:cNvGraphicFramePr>
          <p:nvPr>
            <p:ph idx="1"/>
            <p:extLst>
              <p:ext uri="{D42A27DB-BD31-4B8C-83A1-F6EECF244321}">
                <p14:modId xmlns:p14="http://schemas.microsoft.com/office/powerpoint/2010/main" val="405059674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70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5F699-7630-4C56-AD20-B993142F5297}"/>
              </a:ext>
            </a:extLst>
          </p:cNvPr>
          <p:cNvSpPr>
            <a:spLocks noGrp="1"/>
          </p:cNvSpPr>
          <p:nvPr>
            <p:ph type="title"/>
          </p:nvPr>
        </p:nvSpPr>
        <p:spPr>
          <a:xfrm>
            <a:off x="466722" y="586855"/>
            <a:ext cx="3201366" cy="3387497"/>
          </a:xfrm>
        </p:spPr>
        <p:txBody>
          <a:bodyPr anchor="b">
            <a:normAutofit/>
          </a:bodyPr>
          <a:lstStyle/>
          <a:p>
            <a:pPr algn="r"/>
            <a:r>
              <a:rPr lang="en-US" sz="3100">
                <a:solidFill>
                  <a:srgbClr val="FFFFFF"/>
                </a:solidFill>
                <a:latin typeface="Times New Roman" panose="02020603050405020304" pitchFamily="18" charset="0"/>
                <a:cs typeface="Times New Roman" panose="02020603050405020304" pitchFamily="18" charset="0"/>
              </a:rPr>
              <a:t>Recommandations</a:t>
            </a:r>
          </a:p>
        </p:txBody>
      </p:sp>
      <p:sp>
        <p:nvSpPr>
          <p:cNvPr id="3" name="Content Placeholder 2">
            <a:extLst>
              <a:ext uri="{FF2B5EF4-FFF2-40B4-BE49-F238E27FC236}">
                <a16:creationId xmlns:a16="http://schemas.microsoft.com/office/drawing/2014/main" id="{69432B62-A856-486D-A6B7-237B7B48243C}"/>
              </a:ext>
            </a:extLst>
          </p:cNvPr>
          <p:cNvSpPr>
            <a:spLocks noGrp="1"/>
          </p:cNvSpPr>
          <p:nvPr>
            <p:ph idx="1"/>
          </p:nvPr>
        </p:nvSpPr>
        <p:spPr>
          <a:xfrm>
            <a:off x="4810259" y="649480"/>
            <a:ext cx="6555347" cy="5546047"/>
          </a:xfrm>
        </p:spPr>
        <p:txBody>
          <a:bodyPr anchor="ctr">
            <a:normAutofit/>
          </a:bodyPr>
          <a:lstStyle/>
          <a:p>
            <a:r>
              <a:rPr lang="en-US" sz="2000" dirty="0"/>
              <a:t>Employees tend to be more involved in their  when they spent more time in the company , and year under the current manager. We should recommend the company to reinforce the relationship between employees and the current manager, and offer more benefit to every employees that will help him stay more in the company.</a:t>
            </a:r>
          </a:p>
        </p:txBody>
      </p:sp>
    </p:spTree>
    <p:extLst>
      <p:ext uri="{BB962C8B-B14F-4D97-AF65-F5344CB8AC3E}">
        <p14:creationId xmlns:p14="http://schemas.microsoft.com/office/powerpoint/2010/main" val="179476243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1562</TotalTime>
  <Words>806</Words>
  <Application>Microsoft Office PowerPoint</Application>
  <PresentationFormat>Widescreen</PresentationFormat>
  <Paragraphs>79</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Segoe UI</vt:lpstr>
      <vt:lpstr>Segoe UI Light</vt:lpstr>
      <vt:lpstr>Segoe UI Semibold</vt:lpstr>
      <vt:lpstr>Times New Roman</vt:lpstr>
      <vt:lpstr>Custom Design</vt:lpstr>
      <vt:lpstr>Visualization</vt:lpstr>
      <vt:lpstr>Data Visualization Using PowerBI  case study: ACME Pharmaceutical HR Visualization  DATA 220  ASSIGNMENT 3  PROF DAVE LINESH  </vt:lpstr>
      <vt:lpstr>Page 1</vt:lpstr>
      <vt:lpstr>Page 2</vt:lpstr>
      <vt:lpstr>Page 3</vt:lpstr>
      <vt:lpstr> Recommandations for the company</vt:lpstr>
      <vt:lpstr>Recommandations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Touwe, Avenir F</cp:lastModifiedBy>
  <cp:revision>10</cp:revision>
  <dcterms:created xsi:type="dcterms:W3CDTF">2016-09-04T11:54:55Z</dcterms:created>
  <dcterms:modified xsi:type="dcterms:W3CDTF">2023-05-17T12:41:27Z</dcterms:modified>
</cp:coreProperties>
</file>