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A74BD-3487-4270-A7CD-FFDD2A8895F6}"/>
              </a:ext>
            </a:extLst>
          </p:cNvPr>
          <p:cNvSpPr>
            <a:spLocks noGrp="1"/>
          </p:cNvSpPr>
          <p:nvPr>
            <p:ph type="ctrTitle"/>
          </p:nvPr>
        </p:nvSpPr>
        <p:spPr/>
        <p:txBody>
          <a:bodyPr/>
          <a:lstStyle/>
          <a:p>
            <a:r>
              <a:rPr lang="es-MX" dirty="0" err="1"/>
              <a:t>evil</a:t>
            </a:r>
            <a:r>
              <a:rPr lang="es-MX" dirty="0"/>
              <a:t> </a:t>
            </a:r>
            <a:r>
              <a:rPr lang="es-MX" dirty="0" err="1"/>
              <a:t>twin</a:t>
            </a:r>
            <a:r>
              <a:rPr lang="es-MX" dirty="0"/>
              <a:t> </a:t>
            </a:r>
            <a:r>
              <a:rPr lang="es-MX" dirty="0" err="1"/>
              <a:t>attack</a:t>
            </a:r>
            <a:endParaRPr lang="es-MX" dirty="0"/>
          </a:p>
        </p:txBody>
      </p:sp>
      <p:sp>
        <p:nvSpPr>
          <p:cNvPr id="3" name="Subtítulo 2">
            <a:extLst>
              <a:ext uri="{FF2B5EF4-FFF2-40B4-BE49-F238E27FC236}">
                <a16:creationId xmlns:a16="http://schemas.microsoft.com/office/drawing/2014/main" id="{2810B663-5192-4C7F-84E5-AC595B9E09E7}"/>
              </a:ext>
            </a:extLst>
          </p:cNvPr>
          <p:cNvSpPr>
            <a:spLocks noGrp="1"/>
          </p:cNvSpPr>
          <p:nvPr>
            <p:ph type="subTitle" idx="1"/>
          </p:nvPr>
        </p:nvSpPr>
        <p:spPr/>
        <p:txBody>
          <a:bodyPr>
            <a:normAutofit fontScale="47500" lnSpcReduction="20000"/>
          </a:bodyPr>
          <a:lstStyle/>
          <a:p>
            <a:r>
              <a:rPr lang="es-MX" dirty="0"/>
              <a:t>Ataque A Rede Inalámbricas</a:t>
            </a:r>
          </a:p>
          <a:p>
            <a:endParaRPr lang="es-MX" dirty="0"/>
          </a:p>
          <a:p>
            <a:r>
              <a:rPr lang="es-MX"/>
              <a:t>Ángels </a:t>
            </a:r>
            <a:r>
              <a:rPr lang="es-MX" dirty="0"/>
              <a:t>Gabriel Valdivia Flores - Ciberseguridad</a:t>
            </a:r>
          </a:p>
        </p:txBody>
      </p:sp>
    </p:spTree>
    <p:extLst>
      <p:ext uri="{BB962C8B-B14F-4D97-AF65-F5344CB8AC3E}">
        <p14:creationId xmlns:p14="http://schemas.microsoft.com/office/powerpoint/2010/main" val="362163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45FCE-BECB-45CD-96A8-3CBB7990D766}"/>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E31491D0-6FE6-4D78-921A-C29D5C13107F}"/>
              </a:ext>
            </a:extLst>
          </p:cNvPr>
          <p:cNvSpPr>
            <a:spLocks noGrp="1"/>
          </p:cNvSpPr>
          <p:nvPr>
            <p:ph idx="1"/>
          </p:nvPr>
        </p:nvSpPr>
        <p:spPr/>
        <p:txBody>
          <a:bodyPr/>
          <a:lstStyle/>
          <a:p>
            <a:r>
              <a:rPr lang="es-MX" dirty="0"/>
              <a:t>Los usuarios son siempre la parte menos segura de una red. Cualquiera que tenga experiencia como administrador le dirá que la mayoría de los usuarios no saben absolutamente nada sobre seguridad. Por eso son, con diferencia, la forma más fácil para que un atacante obtenga acceso a su red.</a:t>
            </a:r>
          </a:p>
          <a:p>
            <a:r>
              <a:rPr lang="es-MX" dirty="0" err="1"/>
              <a:t>Fluxion</a:t>
            </a:r>
            <a:r>
              <a:rPr lang="es-MX" dirty="0"/>
              <a:t> es una herramienta de ingeniería social diseñada para engañar a los usuarios para que se conecten a una red gemela malvada y revelen la contraseña de su red inalámbrica. El propósito de esta guía es ilustrar la importancia de contar con medidas para contrarrestar los errores de los usuarios y educar a sus usuarios sobre los riesgos de seguridad reales que enfrentan.</a:t>
            </a:r>
          </a:p>
          <a:p>
            <a:r>
              <a:rPr lang="es-MX" dirty="0"/>
              <a:t>Usar </a:t>
            </a:r>
            <a:r>
              <a:rPr lang="es-MX" dirty="0" err="1"/>
              <a:t>Fluxion</a:t>
            </a:r>
            <a:r>
              <a:rPr lang="es-MX" dirty="0"/>
              <a:t> y herramientas similares en una red que no es de tu propiedad es </a:t>
            </a:r>
            <a:r>
              <a:rPr lang="es-MX" b="1" dirty="0"/>
              <a:t>ilegal</a:t>
            </a:r>
            <a:r>
              <a:rPr lang="es-MX" dirty="0"/>
              <a:t>. Esto es sólo con fines educativos.</a:t>
            </a:r>
          </a:p>
          <a:p>
            <a:pPr marL="0" indent="0">
              <a:buNone/>
            </a:pPr>
            <a:endParaRPr lang="es-MX" dirty="0"/>
          </a:p>
        </p:txBody>
      </p:sp>
    </p:spTree>
    <p:extLst>
      <p:ext uri="{BB962C8B-B14F-4D97-AF65-F5344CB8AC3E}">
        <p14:creationId xmlns:p14="http://schemas.microsoft.com/office/powerpoint/2010/main" val="122252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84172A-F86D-4F9E-BEEE-6F11A58F8FFC}"/>
              </a:ext>
            </a:extLst>
          </p:cNvPr>
          <p:cNvSpPr>
            <a:spLocks noGrp="1"/>
          </p:cNvSpPr>
          <p:nvPr>
            <p:ph idx="1"/>
          </p:nvPr>
        </p:nvSpPr>
        <p:spPr>
          <a:xfrm>
            <a:off x="685800" y="1432560"/>
            <a:ext cx="10820400" cy="5258565"/>
          </a:xfrm>
        </p:spPr>
        <p:txBody>
          <a:bodyPr>
            <a:normAutofit/>
          </a:bodyPr>
          <a:lstStyle/>
          <a:p>
            <a:r>
              <a:rPr lang="es-MX" b="1" dirty="0"/>
              <a:t>Objetivo</a:t>
            </a:r>
          </a:p>
          <a:p>
            <a:r>
              <a:rPr lang="es-MX" dirty="0"/>
              <a:t>Utilice Fluxión para crear un punto de acceso gemelo malvado para robar credenciales de inicio de sesión Wifi, lo que demuestra la necesidad de educar a los usuarios. También se usara des autenticación por medio de </a:t>
            </a:r>
            <a:r>
              <a:rPr lang="es-MX" dirty="0" err="1"/>
              <a:t>aircrack</a:t>
            </a:r>
            <a:r>
              <a:rPr lang="es-MX" dirty="0"/>
              <a:t>-ng para obtener </a:t>
            </a:r>
            <a:r>
              <a:rPr lang="es-MX" dirty="0" err="1"/>
              <a:t>handsheke</a:t>
            </a:r>
            <a:r>
              <a:rPr lang="es-MX" dirty="0"/>
              <a:t>.</a:t>
            </a:r>
          </a:p>
          <a:p>
            <a:r>
              <a:rPr lang="es-MX" b="1" dirty="0"/>
              <a:t>Distribuciones</a:t>
            </a:r>
          </a:p>
          <a:p>
            <a:r>
              <a:rPr lang="es-MX" dirty="0"/>
              <a:t>Se prefiere Kali Linux, pero esto se puede hacer con cualquier distribución de Linux.</a:t>
            </a:r>
          </a:p>
          <a:p>
            <a:r>
              <a:rPr lang="es-MX" b="1" dirty="0"/>
              <a:t>Requisitos</a:t>
            </a:r>
          </a:p>
          <a:p>
            <a:r>
              <a:rPr lang="es-MX" dirty="0"/>
              <a:t>Una instalación de Linux que funcione con privilegios de </a:t>
            </a:r>
            <a:r>
              <a:rPr lang="es-MX" dirty="0" err="1"/>
              <a:t>root</a:t>
            </a:r>
            <a:r>
              <a:rPr lang="es-MX" dirty="0"/>
              <a:t> y dos adaptadores de red inalámbricos.</a:t>
            </a:r>
          </a:p>
          <a:p>
            <a:r>
              <a:rPr lang="es-MX" b="1" dirty="0"/>
              <a:t>Dificultad</a:t>
            </a:r>
          </a:p>
          <a:p>
            <a:r>
              <a:rPr lang="es-MX" dirty="0"/>
              <a:t>Fácil</a:t>
            </a:r>
          </a:p>
        </p:txBody>
      </p:sp>
    </p:spTree>
    <p:extLst>
      <p:ext uri="{BB962C8B-B14F-4D97-AF65-F5344CB8AC3E}">
        <p14:creationId xmlns:p14="http://schemas.microsoft.com/office/powerpoint/2010/main" val="43599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E2158-35AF-4A2A-B30E-763616D4964C}"/>
              </a:ext>
            </a:extLst>
          </p:cNvPr>
          <p:cNvSpPr>
            <a:spLocks noGrp="1"/>
          </p:cNvSpPr>
          <p:nvPr>
            <p:ph type="title"/>
          </p:nvPr>
        </p:nvSpPr>
        <p:spPr/>
        <p:txBody>
          <a:bodyPr/>
          <a:lstStyle/>
          <a:p>
            <a:r>
              <a:rPr lang="es-MX" dirty="0"/>
              <a:t>En que cosiste</a:t>
            </a:r>
          </a:p>
        </p:txBody>
      </p:sp>
      <p:sp>
        <p:nvSpPr>
          <p:cNvPr id="3" name="Marcador de contenido 2">
            <a:extLst>
              <a:ext uri="{FF2B5EF4-FFF2-40B4-BE49-F238E27FC236}">
                <a16:creationId xmlns:a16="http://schemas.microsoft.com/office/drawing/2014/main" id="{8DC755A6-76DE-4CA8-A6DE-45726A8E19AF}"/>
              </a:ext>
            </a:extLst>
          </p:cNvPr>
          <p:cNvSpPr>
            <a:spLocks noGrp="1"/>
          </p:cNvSpPr>
          <p:nvPr>
            <p:ph idx="1"/>
          </p:nvPr>
        </p:nvSpPr>
        <p:spPr/>
        <p:txBody>
          <a:bodyPr/>
          <a:lstStyle/>
          <a:p>
            <a:r>
              <a:rPr lang="es-MX" b="1" dirty="0"/>
              <a:t>Des autenticación</a:t>
            </a:r>
            <a:r>
              <a:rPr lang="es-MX" dirty="0"/>
              <a:t>: Este tipo de ataque consiste en forzar a los dispositivos conectados a una red inalámbrica a desconectarse, lo que puede permitir al atacante interceptar el tráfico o inducir a los usuarios a conectarse a una red falsa controlada por el atacante.</a:t>
            </a:r>
          </a:p>
          <a:p>
            <a:r>
              <a:rPr lang="es-MX" b="1" dirty="0"/>
              <a:t>Creación de redes falsas (</a:t>
            </a:r>
            <a:r>
              <a:rPr lang="es-MX" b="1" dirty="0" err="1"/>
              <a:t>Evil</a:t>
            </a:r>
            <a:r>
              <a:rPr lang="es-MX" b="1" dirty="0"/>
              <a:t> Twin)</a:t>
            </a:r>
            <a:r>
              <a:rPr lang="es-MX" dirty="0"/>
              <a:t>: En este tipo de ataque, un atacante configura una red inalámbrica falsa que parece legítima, utilizando un nombre de red (SSID) similar o idéntico al de una red legítima cercana. Los usuarios pueden ser engañados para que se conecten a esta red falsa, lo que permite al atacante interceptar su tráfico o realizar otros tipos de ataques.</a:t>
            </a:r>
          </a:p>
        </p:txBody>
      </p:sp>
    </p:spTree>
    <p:extLst>
      <p:ext uri="{BB962C8B-B14F-4D97-AF65-F5344CB8AC3E}">
        <p14:creationId xmlns:p14="http://schemas.microsoft.com/office/powerpoint/2010/main" val="17534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Evil Twin Attacks Work and How to Protect Yourself">
            <a:extLst>
              <a:ext uri="{FF2B5EF4-FFF2-40B4-BE49-F238E27FC236}">
                <a16:creationId xmlns:a16="http://schemas.microsoft.com/office/drawing/2014/main" id="{7C846679-F474-4F13-BB0D-4229DAC26D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73"/>
          <a:stretch/>
        </p:blipFill>
        <p:spPr bwMode="auto">
          <a:xfrm>
            <a:off x="2963389" y="873252"/>
            <a:ext cx="6265222" cy="5111496"/>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3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40689-8A49-4CBE-A7AF-CFDA04299150}"/>
              </a:ext>
            </a:extLst>
          </p:cNvPr>
          <p:cNvSpPr>
            <a:spLocks noGrp="1"/>
          </p:cNvSpPr>
          <p:nvPr>
            <p:ph type="title"/>
          </p:nvPr>
        </p:nvSpPr>
        <p:spPr/>
        <p:txBody>
          <a:bodyPr/>
          <a:lstStyle/>
          <a:p>
            <a:r>
              <a:rPr lang="es-MX" dirty="0" err="1"/>
              <a:t>Evil</a:t>
            </a:r>
            <a:r>
              <a:rPr lang="es-MX" dirty="0"/>
              <a:t> </a:t>
            </a:r>
            <a:r>
              <a:rPr lang="es-MX" dirty="0" err="1"/>
              <a:t>twin</a:t>
            </a:r>
            <a:r>
              <a:rPr lang="es-MX" dirty="0"/>
              <a:t> cosiste en</a:t>
            </a:r>
          </a:p>
        </p:txBody>
      </p:sp>
      <p:sp>
        <p:nvSpPr>
          <p:cNvPr id="3" name="Marcador de contenido 2">
            <a:extLst>
              <a:ext uri="{FF2B5EF4-FFF2-40B4-BE49-F238E27FC236}">
                <a16:creationId xmlns:a16="http://schemas.microsoft.com/office/drawing/2014/main" id="{124843AB-A655-4FED-89DE-5E14C39658EC}"/>
              </a:ext>
            </a:extLst>
          </p:cNvPr>
          <p:cNvSpPr>
            <a:spLocks noGrp="1"/>
          </p:cNvSpPr>
          <p:nvPr>
            <p:ph sz="half" idx="1"/>
          </p:nvPr>
        </p:nvSpPr>
        <p:spPr/>
        <p:txBody>
          <a:bodyPr>
            <a:normAutofit lnSpcReduction="10000"/>
          </a:bodyPr>
          <a:lstStyle/>
          <a:p>
            <a:r>
              <a:rPr lang="es-MX" b="1" dirty="0"/>
              <a:t>Escaneo y selección de objetivo</a:t>
            </a:r>
            <a:r>
              <a:rPr lang="es-MX" dirty="0"/>
              <a:t>: El atacante escanea el área en busca de redes inalámbricas cercanas y selecciona una red objetivo a la que desea emular.</a:t>
            </a:r>
          </a:p>
          <a:p>
            <a:r>
              <a:rPr lang="es-MX" b="1" dirty="0"/>
              <a:t>Espera a que los usuarios se conecten</a:t>
            </a:r>
            <a:r>
              <a:rPr lang="es-MX" dirty="0"/>
              <a:t>: Una vez que se ha creado la red falsa, el atacante espera a que los usuarios en el área busquen y se conecten automáticamente a la red, ya sea porque es una red conocida o porque parece legítima.</a:t>
            </a:r>
          </a:p>
        </p:txBody>
      </p:sp>
      <p:sp>
        <p:nvSpPr>
          <p:cNvPr id="4" name="Marcador de contenido 3">
            <a:extLst>
              <a:ext uri="{FF2B5EF4-FFF2-40B4-BE49-F238E27FC236}">
                <a16:creationId xmlns:a16="http://schemas.microsoft.com/office/drawing/2014/main" id="{69BB3AC6-6677-4412-9433-8B515316202A}"/>
              </a:ext>
            </a:extLst>
          </p:cNvPr>
          <p:cNvSpPr>
            <a:spLocks noGrp="1"/>
          </p:cNvSpPr>
          <p:nvPr>
            <p:ph sz="half" idx="2"/>
          </p:nvPr>
        </p:nvSpPr>
        <p:spPr/>
        <p:txBody>
          <a:bodyPr>
            <a:normAutofit lnSpcReduction="10000"/>
          </a:bodyPr>
          <a:lstStyle/>
          <a:p>
            <a:r>
              <a:rPr lang="es-MX" b="1" dirty="0"/>
              <a:t>Intercepción y monitorización del tráfico</a:t>
            </a:r>
            <a:r>
              <a:rPr lang="es-MX" dirty="0"/>
              <a:t>: Una vez que los usuarios se conectan a la red falsa, todo su tráfico de red, incluidos datos sensibles como contraseñas o información personal, puede ser interceptado y monitoreado por el atacante. Esto puede permitir al atacante realizar actividades maliciosas, como robo de datos o ataques de suplantación de identidad.</a:t>
            </a:r>
          </a:p>
        </p:txBody>
      </p:sp>
    </p:spTree>
    <p:extLst>
      <p:ext uri="{BB962C8B-B14F-4D97-AF65-F5344CB8AC3E}">
        <p14:creationId xmlns:p14="http://schemas.microsoft.com/office/powerpoint/2010/main" val="21636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graphic explains how an evil twin attack works.">
            <a:extLst>
              <a:ext uri="{FF2B5EF4-FFF2-40B4-BE49-F238E27FC236}">
                <a16:creationId xmlns:a16="http://schemas.microsoft.com/office/drawing/2014/main" id="{A76AAD3E-0175-4CE0-9420-D0F610BED55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478438" y="873252"/>
            <a:ext cx="3235124" cy="5111496"/>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91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B8FFA-65AF-4F30-A7D1-7698D50FBE9B}"/>
              </a:ext>
            </a:extLst>
          </p:cNvPr>
          <p:cNvSpPr>
            <a:spLocks noGrp="1"/>
          </p:cNvSpPr>
          <p:nvPr>
            <p:ph type="title"/>
          </p:nvPr>
        </p:nvSpPr>
        <p:spPr/>
        <p:txBody>
          <a:bodyPr/>
          <a:lstStyle/>
          <a:p>
            <a:r>
              <a:rPr lang="es-MX" dirty="0"/>
              <a:t>Mitigación</a:t>
            </a:r>
          </a:p>
        </p:txBody>
      </p:sp>
      <p:sp>
        <p:nvSpPr>
          <p:cNvPr id="3" name="Marcador de contenido 2">
            <a:extLst>
              <a:ext uri="{FF2B5EF4-FFF2-40B4-BE49-F238E27FC236}">
                <a16:creationId xmlns:a16="http://schemas.microsoft.com/office/drawing/2014/main" id="{92193BDE-E364-474D-8791-244FE771811B}"/>
              </a:ext>
            </a:extLst>
          </p:cNvPr>
          <p:cNvSpPr>
            <a:spLocks noGrp="1"/>
          </p:cNvSpPr>
          <p:nvPr>
            <p:ph idx="1"/>
          </p:nvPr>
        </p:nvSpPr>
        <p:spPr/>
        <p:txBody>
          <a:bodyPr>
            <a:normAutofit fontScale="77500" lnSpcReduction="20000"/>
          </a:bodyPr>
          <a:lstStyle/>
          <a:p>
            <a:r>
              <a:rPr lang="es-MX" b="1" dirty="0"/>
              <a:t>Utilizar una red privada virtual (VPN)</a:t>
            </a:r>
            <a:r>
              <a:rPr lang="es-MX" dirty="0"/>
              <a:t>: Una VPN cifra todo el tráfico de red entre tu dispositivo y el servidor VPN, lo que hace que sea más difícil para un atacante interceptar y leer los datos. Siempre que estés conectado a una red </a:t>
            </a:r>
            <a:r>
              <a:rPr lang="es-MX" dirty="0" err="1"/>
              <a:t>Wi</a:t>
            </a:r>
            <a:r>
              <a:rPr lang="es-MX" dirty="0"/>
              <a:t>-Fi pública o desconocida, es recomendable utilizar una VPN para proteger tu tráfico de red.</a:t>
            </a:r>
          </a:p>
          <a:p>
            <a:r>
              <a:rPr lang="es-MX" b="1" dirty="0"/>
              <a:t>Desactivar la conexión automática a redes conocidas</a:t>
            </a:r>
            <a:r>
              <a:rPr lang="es-MX" dirty="0"/>
              <a:t>: Muchos dispositivos tienen la función de conectarse automáticamente a redes </a:t>
            </a:r>
            <a:r>
              <a:rPr lang="es-MX" dirty="0" err="1"/>
              <a:t>Wi</a:t>
            </a:r>
            <a:r>
              <a:rPr lang="es-MX" dirty="0"/>
              <a:t>-Fi conocidas. Desactiva esta función para evitar que tu dispositivo se conecte automáticamente a redes que puedan ser redes </a:t>
            </a:r>
            <a:r>
              <a:rPr lang="es-MX" dirty="0" err="1"/>
              <a:t>Evil</a:t>
            </a:r>
            <a:r>
              <a:rPr lang="es-MX" dirty="0"/>
              <a:t> Twin.</a:t>
            </a:r>
          </a:p>
          <a:p>
            <a:r>
              <a:rPr lang="es-MX" b="1" dirty="0"/>
              <a:t>Verificar la autenticidad de la red</a:t>
            </a:r>
            <a:r>
              <a:rPr lang="es-MX" dirty="0"/>
              <a:t>: Antes de conectarte a una red </a:t>
            </a:r>
            <a:r>
              <a:rPr lang="es-MX" dirty="0" err="1"/>
              <a:t>Wi</a:t>
            </a:r>
            <a:r>
              <a:rPr lang="es-MX" dirty="0"/>
              <a:t>-Fi, verifica que el nombre de la red (SSID) sea el correcto y coincide con el de la red legítima. Siempre es mejor pedir confirmación al personal del lugar si tienes dudas sobre la autenticidad de la red </a:t>
            </a:r>
            <a:r>
              <a:rPr lang="es-MX" dirty="0" err="1"/>
              <a:t>Wi</a:t>
            </a:r>
            <a:r>
              <a:rPr lang="es-MX" dirty="0"/>
              <a:t>-Fi.</a:t>
            </a:r>
          </a:p>
          <a:p>
            <a:r>
              <a:rPr lang="es-MX" b="1" dirty="0"/>
              <a:t>Usar una red </a:t>
            </a:r>
            <a:r>
              <a:rPr lang="es-MX" b="1" dirty="0" err="1"/>
              <a:t>Wi</a:t>
            </a:r>
            <a:r>
              <a:rPr lang="es-MX" b="1" dirty="0"/>
              <a:t>-Fi segura</a:t>
            </a:r>
            <a:r>
              <a:rPr lang="es-MX" dirty="0"/>
              <a:t>: Siempre que sea posible, utiliza redes </a:t>
            </a:r>
            <a:r>
              <a:rPr lang="es-MX" dirty="0" err="1"/>
              <a:t>Wi</a:t>
            </a:r>
            <a:r>
              <a:rPr lang="es-MX" dirty="0"/>
              <a:t>-Fi seguras que requieran autenticación y cifrado, como redes empresariales o redes domésticas con protección WPA2 o WPA3. Estas redes son más difíciles de falsificar para un atacante.</a:t>
            </a:r>
          </a:p>
          <a:p>
            <a:r>
              <a:rPr lang="es-MX" b="1" dirty="0"/>
              <a:t>Actualizar y asegurar tus dispositivos</a:t>
            </a:r>
            <a:r>
              <a:rPr lang="es-MX" dirty="0"/>
              <a:t>: Mantén tus dispositivos y software actualizados con las últimas correcciones de seguridad y parches. Utiliza contraseñas seguras para tus dispositivos y redes </a:t>
            </a:r>
            <a:r>
              <a:rPr lang="es-MX" dirty="0" err="1"/>
              <a:t>Wi</a:t>
            </a:r>
            <a:r>
              <a:rPr lang="es-MX" dirty="0"/>
              <a:t>-Fi, y considera habilitar la autenticación de dos factores siempre que sea posible.</a:t>
            </a:r>
          </a:p>
          <a:p>
            <a:r>
              <a:rPr lang="es-MX" b="1" dirty="0"/>
              <a:t>Concientización y educación</a:t>
            </a:r>
            <a:endParaRPr lang="es-MX" dirty="0"/>
          </a:p>
          <a:p>
            <a:endParaRPr lang="es-MX" dirty="0"/>
          </a:p>
        </p:txBody>
      </p:sp>
    </p:spTree>
    <p:extLst>
      <p:ext uri="{BB962C8B-B14F-4D97-AF65-F5344CB8AC3E}">
        <p14:creationId xmlns:p14="http://schemas.microsoft.com/office/powerpoint/2010/main" val="303392722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5</TotalTime>
  <Words>757</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evil twin attack</vt:lpstr>
      <vt:lpstr>Introducción</vt:lpstr>
      <vt:lpstr>Presentación de PowerPoint</vt:lpstr>
      <vt:lpstr>En que cosiste</vt:lpstr>
      <vt:lpstr>Presentación de PowerPoint</vt:lpstr>
      <vt:lpstr>Evil twin cosiste en</vt:lpstr>
      <vt:lpstr>Presentación de PowerPoint</vt:lpstr>
      <vt:lpstr>Mitigación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evil twin attack</dc:title>
  <dc:creator>ANG/CRMC</dc:creator>
  <cp:lastModifiedBy>ANG/CRMC</cp:lastModifiedBy>
  <cp:revision>3</cp:revision>
  <dcterms:created xsi:type="dcterms:W3CDTF">2024-02-21T06:29:03Z</dcterms:created>
  <dcterms:modified xsi:type="dcterms:W3CDTF">2024-02-29T04:44:21Z</dcterms:modified>
</cp:coreProperties>
</file>