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2" r:id="rId6"/>
    <p:sldId id="271" r:id="rId7"/>
    <p:sldId id="264" r:id="rId8"/>
    <p:sldId id="261" r:id="rId9"/>
    <p:sldId id="266" r:id="rId10"/>
    <p:sldId id="265" r:id="rId11"/>
    <p:sldId id="267" r:id="rId12"/>
    <p:sldId id="268" r:id="rId13"/>
    <p:sldId id="269" r:id="rId14"/>
    <p:sldId id="270" r:id="rId15"/>
    <p:sldId id="263" r:id="rId16"/>
    <p:sldId id="273" r:id="rId17"/>
    <p:sldId id="272" r:id="rId1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5F5F5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3461" autoAdjust="0"/>
  </p:normalViewPr>
  <p:slideViewPr>
    <p:cSldViewPr>
      <p:cViewPr varScale="1">
        <p:scale>
          <a:sx n="121" d="100"/>
          <a:sy n="121" d="100"/>
        </p:scale>
        <p:origin x="981"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E5C9D8-3279-3973-72D2-D04F617D4C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CBB873A0-EE91-9D36-C28A-04275333D32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D8BC9849-1D79-4056-9515-318E6CF31AC8}" type="datetimeFigureOut">
              <a:rPr lang="en-CA"/>
              <a:pPr>
                <a:defRPr/>
              </a:pPr>
              <a:t>2024-04-22</a:t>
            </a:fld>
            <a:endParaRPr lang="en-CA"/>
          </a:p>
        </p:txBody>
      </p:sp>
      <p:sp>
        <p:nvSpPr>
          <p:cNvPr id="4" name="Slide Image Placeholder 3">
            <a:extLst>
              <a:ext uri="{FF2B5EF4-FFF2-40B4-BE49-F238E27FC236}">
                <a16:creationId xmlns:a16="http://schemas.microsoft.com/office/drawing/2014/main" id="{BA766150-D641-74A3-8A6C-C1E710A1DCA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3FC13B01-94F1-05D6-2DED-66A599021D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711E82D8-725E-349F-D1C0-8A2B3A10D13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963A211D-0D39-5B8B-CF86-3B2E40CD76B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5CE20A5-9E2F-4E52-8E27-72CE9C5F2488}"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76FEA86-6915-DBAB-EB27-AC087C80F2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CD9BAA50-1F43-0744-1D69-07BBAAD775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Based on the data we have, we can focus our analysis based on the following factors – hosting countries, the s</a:t>
            </a:r>
          </a:p>
        </p:txBody>
      </p:sp>
      <p:sp>
        <p:nvSpPr>
          <p:cNvPr id="6148" name="Slide Number Placeholder 3">
            <a:extLst>
              <a:ext uri="{FF2B5EF4-FFF2-40B4-BE49-F238E27FC236}">
                <a16:creationId xmlns:a16="http://schemas.microsoft.com/office/drawing/2014/main" id="{EBDFE0A6-3A93-1748-0230-4F72F2A50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FD6C28-B375-4785-9A13-F283ED041A38}" type="slidenum">
              <a:rPr lang="en-CA" altLang="en-US" smtClean="0"/>
              <a:pPr/>
              <a:t>3</a:t>
            </a:fld>
            <a:endParaRPr lang="en-C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3FC2E6E-1B28-F0AE-EE29-A65A8E81E2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90114BE-BCE2-B96F-3E6D-8F995A8935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2532" name="Slide Number Placeholder 3">
            <a:extLst>
              <a:ext uri="{FF2B5EF4-FFF2-40B4-BE49-F238E27FC236}">
                <a16:creationId xmlns:a16="http://schemas.microsoft.com/office/drawing/2014/main" id="{67A662B7-7C6C-69C2-2B30-E6942CBD4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7773CD-35B4-4019-9141-5563B9CEC97E}" type="slidenum">
              <a:rPr lang="en-CA" altLang="en-US" smtClean="0"/>
              <a:pPr/>
              <a:t>12</a:t>
            </a:fld>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F260D44-5FC1-7EAE-7C8B-7FE25B2658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4AF015A-5928-CC53-3C57-E63E85D275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4580" name="Slide Number Placeholder 3">
            <a:extLst>
              <a:ext uri="{FF2B5EF4-FFF2-40B4-BE49-F238E27FC236}">
                <a16:creationId xmlns:a16="http://schemas.microsoft.com/office/drawing/2014/main" id="{8C09FF70-C5A5-98AE-A5B0-B977D6C6BC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96EC38-D07A-45E7-A35E-59EB43BFCCA0}" type="slidenum">
              <a:rPr lang="en-CA" altLang="en-US" smtClean="0"/>
              <a:pPr/>
              <a:t>13</a:t>
            </a:fld>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02A815C-2246-755C-152E-8F258FFA09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ADA057D-A674-BA62-D666-C4BB5B642D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6628" name="Slide Number Placeholder 3">
            <a:extLst>
              <a:ext uri="{FF2B5EF4-FFF2-40B4-BE49-F238E27FC236}">
                <a16:creationId xmlns:a16="http://schemas.microsoft.com/office/drawing/2014/main" id="{90C68642-8E7F-7E74-5A63-AAF06D6300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54743-31F5-4287-916C-64109BA5984C}" type="slidenum">
              <a:rPr lang="en-CA" altLang="en-US" smtClean="0"/>
              <a:pPr/>
              <a:t>14</a:t>
            </a:fld>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15</a:t>
            </a:fld>
            <a:endParaRPr lang="en-CA"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17</a:t>
            </a:fld>
            <a:endParaRPr lang="en-CA" altLang="en-US"/>
          </a:p>
        </p:txBody>
      </p:sp>
    </p:spTree>
    <p:extLst>
      <p:ext uri="{BB962C8B-B14F-4D97-AF65-F5344CB8AC3E}">
        <p14:creationId xmlns:p14="http://schemas.microsoft.com/office/powerpoint/2010/main" val="330663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29FACFF-C46B-159D-85D8-02981956B6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9FB94CA-A476-30B9-DCCD-E36426B8D0C6}"/>
              </a:ext>
            </a:extLst>
          </p:cNvPr>
          <p:cNvSpPr>
            <a:spLocks noGrp="1"/>
          </p:cNvSpPr>
          <p:nvPr>
            <p:ph type="body" idx="1"/>
          </p:nvPr>
        </p:nvSpPr>
        <p:spPr/>
        <p:txBody>
          <a:bodyPr/>
          <a:lstStyle/>
          <a:p>
            <a:pPr eaLnBrk="1" fontAlgn="auto" hangingPunct="1">
              <a:spcBef>
                <a:spcPts val="0"/>
              </a:spcBef>
              <a:spcAft>
                <a:spcPts val="0"/>
              </a:spcAft>
              <a:defRPr/>
            </a:pPr>
            <a:r>
              <a:rPr lang="en-CA" dirty="0"/>
              <a:t>The summer Olympic is going to be in France and we think it is interesting to do some analysis based on past 120 years data. What kinds of information is included in the data? (</a:t>
            </a:r>
            <a:r>
              <a:rPr lang="en-US" dirty="0">
                <a:solidFill>
                  <a:srgbClr val="3C4043"/>
                </a:solidFill>
                <a:highlight>
                  <a:srgbClr val="FFFFFF"/>
                </a:highlight>
                <a:latin typeface="Inter"/>
              </a:rPr>
              <a:t>This is a historical dataset on the modern Olympic Games, including all the Games from Athens 1896 to Rio 2016. </a:t>
            </a:r>
            <a:r>
              <a:rPr lang="en-CA" dirty="0">
                <a:solidFill>
                  <a:srgbClr val="3C4043"/>
                </a:solidFill>
                <a:highlight>
                  <a:srgbClr val="FFFFFF"/>
                </a:highlight>
                <a:latin typeface="Inter"/>
              </a:rPr>
              <a:t>) </a:t>
            </a:r>
            <a:r>
              <a:rPr lang="en-CA" dirty="0"/>
              <a:t>Then we decide to break into 2 group – one focus on country and the other group focus on athlete</a:t>
            </a:r>
          </a:p>
          <a:p>
            <a:pPr eaLnBrk="1" hangingPunct="1">
              <a:buFont typeface="+mj-lt"/>
              <a:buAutoNum type="arabicPeriod"/>
              <a:defRPr/>
            </a:pPr>
            <a:r>
              <a:rPr lang="en-US" b="1" dirty="0">
                <a:solidFill>
                  <a:srgbClr val="1D1C1D"/>
                </a:solidFill>
                <a:highlight>
                  <a:srgbClr val="F8F8F8"/>
                </a:highlight>
                <a:latin typeface="Slack-Lato"/>
              </a:rPr>
              <a:t>Data Preparation Proces</a:t>
            </a:r>
            <a:r>
              <a:rPr lang="en-US" dirty="0">
                <a:solidFill>
                  <a:srgbClr val="1D1C1D"/>
                </a:solidFill>
                <a:highlight>
                  <a:srgbClr val="F8F8F8"/>
                </a:highlight>
                <a:latin typeface="Slack-Lato"/>
              </a:rPr>
              <a:t>s-</a:t>
            </a:r>
          </a:p>
          <a:p>
            <a:pPr eaLnBrk="1" hangingPunct="1">
              <a:buFont typeface="+mj-lt"/>
              <a:buAutoNum type="arabicPeriod"/>
              <a:defRPr/>
            </a:pPr>
            <a:r>
              <a:rPr lang="en-US" b="1" dirty="0">
                <a:solidFill>
                  <a:srgbClr val="1D1C1D"/>
                </a:solidFill>
                <a:highlight>
                  <a:srgbClr val="F8F8F8"/>
                </a:highlight>
                <a:latin typeface="Slack-Lato"/>
              </a:rPr>
              <a:t>How did you get your data</a:t>
            </a:r>
            <a:r>
              <a:rPr lang="en-US" dirty="0">
                <a:solidFill>
                  <a:srgbClr val="1D1C1D"/>
                </a:solidFill>
                <a:highlight>
                  <a:srgbClr val="F8F8F8"/>
                </a:highlight>
                <a:latin typeface="Slack-Lato"/>
              </a:rPr>
              <a:t>? Did you use API? show a flowchart of steps</a:t>
            </a:r>
          </a:p>
          <a:p>
            <a:pPr eaLnBrk="1" hangingPunct="1">
              <a:buFont typeface="+mj-lt"/>
              <a:buAutoNum type="arabicPeriod"/>
              <a:defRPr/>
            </a:pPr>
            <a:r>
              <a:rPr lang="en-US" b="1" dirty="0">
                <a:solidFill>
                  <a:srgbClr val="1D1C1D"/>
                </a:solidFill>
                <a:highlight>
                  <a:srgbClr val="F8F8F8"/>
                </a:highlight>
                <a:latin typeface="Slack-Lato"/>
              </a:rPr>
              <a:t>What cleaning did you do? </a:t>
            </a:r>
            <a:r>
              <a:rPr lang="en-US" dirty="0">
                <a:solidFill>
                  <a:srgbClr val="1D1C1D"/>
                </a:solidFill>
                <a:highlight>
                  <a:srgbClr val="F8F8F8"/>
                </a:highlight>
                <a:latin typeface="Slack-Lato"/>
              </a:rPr>
              <a:t>A summary of data quality such as missing nans, outliers and how did you handle it? What conditions did you apply? Show examples</a:t>
            </a:r>
          </a:p>
          <a:p>
            <a:pPr eaLnBrk="1" hangingPunct="1">
              <a:buFont typeface="+mj-lt"/>
              <a:buAutoNum type="arabicPeriod"/>
              <a:defRPr/>
            </a:pPr>
            <a:r>
              <a:rPr lang="en-US" b="1" dirty="0">
                <a:solidFill>
                  <a:srgbClr val="1D1C1D"/>
                </a:solidFill>
                <a:highlight>
                  <a:srgbClr val="F8F8F8"/>
                </a:highlight>
                <a:latin typeface="Slack-Lato"/>
              </a:rPr>
              <a:t>What features/ columns you calculated </a:t>
            </a:r>
            <a:r>
              <a:rPr lang="en-US" dirty="0">
                <a:solidFill>
                  <a:srgbClr val="1D1C1D"/>
                </a:solidFill>
                <a:highlight>
                  <a:srgbClr val="F8F8F8"/>
                </a:highlight>
                <a:latin typeface="Slack-Lato"/>
              </a:rPr>
              <a:t>over extracted data? How did you calculate them- their definitions? - Support with vis. such as </a:t>
            </a:r>
            <a:r>
              <a:rPr lang="en-US" dirty="0" err="1">
                <a:solidFill>
                  <a:srgbClr val="1D1C1D"/>
                </a:solidFill>
                <a:highlight>
                  <a:srgbClr val="F8F8F8"/>
                </a:highlight>
                <a:latin typeface="Slack-Lato"/>
              </a:rPr>
              <a:t>historgrams</a:t>
            </a:r>
            <a:r>
              <a:rPr lang="en-US" dirty="0">
                <a:solidFill>
                  <a:srgbClr val="1D1C1D"/>
                </a:solidFill>
                <a:highlight>
                  <a:srgbClr val="F8F8F8"/>
                </a:highlight>
                <a:latin typeface="Slack-Lato"/>
              </a:rPr>
              <a:t>, dist. charts, where </a:t>
            </a:r>
            <a:r>
              <a:rPr lang="en-US" dirty="0" err="1">
                <a:solidFill>
                  <a:srgbClr val="1D1C1D"/>
                </a:solidFill>
                <a:highlight>
                  <a:srgbClr val="F8F8F8"/>
                </a:highlight>
                <a:latin typeface="Slack-Lato"/>
              </a:rPr>
              <a:t>relvavant</a:t>
            </a:r>
            <a:endParaRPr lang="en-US" dirty="0">
              <a:solidFill>
                <a:srgbClr val="1D1C1D"/>
              </a:solidFill>
              <a:highlight>
                <a:srgbClr val="F8F8F8"/>
              </a:highlight>
              <a:latin typeface="Slack-Lato"/>
            </a:endParaRPr>
          </a:p>
          <a:p>
            <a:pPr eaLnBrk="1" hangingPunct="1">
              <a:buFont typeface="+mj-lt"/>
              <a:buAutoNum type="arabicPeriod"/>
              <a:defRPr/>
            </a:pPr>
            <a:endParaRPr lang="en-US" dirty="0">
              <a:solidFill>
                <a:srgbClr val="1D1C1D"/>
              </a:solidFill>
              <a:highlight>
                <a:srgbClr val="F8F8F8"/>
              </a:highlight>
              <a:latin typeface="Slack-Lato"/>
            </a:endParaRPr>
          </a:p>
          <a:p>
            <a:pPr eaLnBrk="1" hangingPunct="1">
              <a:buFont typeface="+mj-lt"/>
              <a:buAutoNum type="arabicPeriod"/>
              <a:defRPr/>
            </a:pPr>
            <a:r>
              <a:rPr lang="en-US" dirty="0" err="1">
                <a:solidFill>
                  <a:srgbClr val="1D1C1D"/>
                </a:solidFill>
                <a:highlight>
                  <a:srgbClr val="F8F8F8"/>
                </a:highlight>
                <a:latin typeface="Slack-Lato"/>
              </a:rPr>
              <a:t>soumya</a:t>
            </a:r>
            <a:endParaRPr lang="en-US" dirty="0">
              <a:solidFill>
                <a:srgbClr val="1D1C1D"/>
              </a:solidFill>
              <a:highlight>
                <a:srgbClr val="F8F8F8"/>
              </a:highlight>
              <a:latin typeface="Slack-Lato"/>
            </a:endParaRPr>
          </a:p>
          <a:p>
            <a:pPr eaLnBrk="1" fontAlgn="auto" hangingPunct="1">
              <a:spcBef>
                <a:spcPts val="0"/>
              </a:spcBef>
              <a:spcAft>
                <a:spcPts val="0"/>
              </a:spcAft>
              <a:defRPr/>
            </a:pPr>
            <a:endParaRPr lang="en-CA" dirty="0"/>
          </a:p>
        </p:txBody>
      </p:sp>
      <p:sp>
        <p:nvSpPr>
          <p:cNvPr id="8196" name="Slide Number Placeholder 3">
            <a:extLst>
              <a:ext uri="{FF2B5EF4-FFF2-40B4-BE49-F238E27FC236}">
                <a16:creationId xmlns:a16="http://schemas.microsoft.com/office/drawing/2014/main" id="{F71F6541-AC23-9F5A-80F8-C531A8C44E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FEFB88-AED3-4D29-B477-042EC3896236}" type="slidenum">
              <a:rPr lang="en-CA" altLang="en-US" smtClean="0"/>
              <a:pPr/>
              <a:t>4</a:t>
            </a:fld>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5</a:t>
            </a:fld>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6</a:t>
            </a:fld>
            <a:endParaRPr lang="en-CA" altLang="en-US"/>
          </a:p>
        </p:txBody>
      </p:sp>
    </p:spTree>
    <p:extLst>
      <p:ext uri="{BB962C8B-B14F-4D97-AF65-F5344CB8AC3E}">
        <p14:creationId xmlns:p14="http://schemas.microsoft.com/office/powerpoint/2010/main" val="268860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CD8A029-451C-816B-BC57-FB2314925B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60806705-BD10-158D-39A2-9B8B1ABDD4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2292" name="Slide Number Placeholder 3">
            <a:extLst>
              <a:ext uri="{FF2B5EF4-FFF2-40B4-BE49-F238E27FC236}">
                <a16:creationId xmlns:a16="http://schemas.microsoft.com/office/drawing/2014/main" id="{77E820CF-29E3-C1C7-E574-2C5B4B4F9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0B51AA-9FE8-4288-8530-F6A880E51EE4}" type="slidenum">
              <a:rPr lang="en-CA" altLang="en-US" smtClean="0"/>
              <a:pPr/>
              <a:t>7</a:t>
            </a:fld>
            <a:endParaRPr lang="en-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CD7B520-8125-7B90-5E0A-749AAEB1F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6BBD3B9-FB1B-5C2D-E8EE-29EC547790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4340" name="Slide Number Placeholder 3">
            <a:extLst>
              <a:ext uri="{FF2B5EF4-FFF2-40B4-BE49-F238E27FC236}">
                <a16:creationId xmlns:a16="http://schemas.microsoft.com/office/drawing/2014/main" id="{A52BC364-B94E-844D-47D9-EFEC91B24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042B3D-A2D3-4158-95B6-3B074E5764A5}" type="slidenum">
              <a:rPr lang="en-CA" altLang="en-US" smtClean="0"/>
              <a:pPr/>
              <a:t>8</a:t>
            </a:fld>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3E3D6B4-B966-D0B8-EF87-376B372522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A7888C0-1496-F911-7DE0-4B10534EA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6388" name="Slide Number Placeholder 3">
            <a:extLst>
              <a:ext uri="{FF2B5EF4-FFF2-40B4-BE49-F238E27FC236}">
                <a16:creationId xmlns:a16="http://schemas.microsoft.com/office/drawing/2014/main" id="{0DC69C8C-D835-58C7-B5EE-E429D7D97E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F3DD6-478E-453F-ADA3-6CC03F495586}" type="slidenum">
              <a:rPr lang="en-CA" altLang="en-US" smtClean="0"/>
              <a:pPr/>
              <a:t>9</a:t>
            </a:fld>
            <a:endParaRPr lang="en-CA"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7AC2561-4E98-A1A2-D5C9-928F48B8B4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ACE630B5-4BFB-88F2-CD2D-EB354451F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8436" name="Slide Number Placeholder 3">
            <a:extLst>
              <a:ext uri="{FF2B5EF4-FFF2-40B4-BE49-F238E27FC236}">
                <a16:creationId xmlns:a16="http://schemas.microsoft.com/office/drawing/2014/main" id="{80C45456-500E-1B63-2B60-7361086757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43D71D-7BE5-450A-A52D-2BAB94BF0DA3}" type="slidenum">
              <a:rPr lang="en-CA" altLang="en-US" smtClean="0"/>
              <a:pPr/>
              <a:t>10</a:t>
            </a:fld>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B92471-20B6-D97E-9969-A2AC6C6FD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03FF559-FCB3-C193-FFD1-18B8D79E56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0484" name="Slide Number Placeholder 3">
            <a:extLst>
              <a:ext uri="{FF2B5EF4-FFF2-40B4-BE49-F238E27FC236}">
                <a16:creationId xmlns:a16="http://schemas.microsoft.com/office/drawing/2014/main" id="{C6EB4AC8-25A3-6CE5-3FB2-2779884F63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7251C4-0C41-45AE-ACCA-EBDE9C49DB4B}" type="slidenum">
              <a:rPr lang="en-CA" altLang="en-US" smtClean="0"/>
              <a:pPr/>
              <a:t>11</a:t>
            </a:fld>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08025646-8D3D-265E-CD37-2A182726502A}"/>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2DB7D9B-3680-6181-B4C8-7D6AADE3A35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2BE28F5-BD69-B9D1-4957-27574EEFABE8}"/>
              </a:ext>
            </a:extLst>
          </p:cNvPr>
          <p:cNvSpPr>
            <a:spLocks noGrp="1" noChangeArrowheads="1"/>
          </p:cNvSpPr>
          <p:nvPr>
            <p:ph type="sldNum" sz="quarter" idx="12"/>
          </p:nvPr>
        </p:nvSpPr>
        <p:spPr>
          <a:ln/>
        </p:spPr>
        <p:txBody>
          <a:bodyPr/>
          <a:lstStyle>
            <a:lvl1pPr>
              <a:defRPr/>
            </a:lvl1pPr>
          </a:lstStyle>
          <a:p>
            <a:pPr>
              <a:defRPr/>
            </a:pPr>
            <a:fld id="{8AC4E625-9D6C-476D-B6CC-B20735E55F77}" type="slidenum">
              <a:rPr lang="es-ES" altLang="en-US"/>
              <a:pPr>
                <a:defRPr/>
              </a:pPr>
              <a:t>‹#›</a:t>
            </a:fld>
            <a:endParaRPr lang="es-ES" altLang="en-US"/>
          </a:p>
        </p:txBody>
      </p:sp>
    </p:spTree>
    <p:extLst>
      <p:ext uri="{BB962C8B-B14F-4D97-AF65-F5344CB8AC3E}">
        <p14:creationId xmlns:p14="http://schemas.microsoft.com/office/powerpoint/2010/main" val="38985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4E8F1F3C-F206-FEEB-0BFA-E7F5B9330B1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A7C2C6B8-40DC-6282-E13C-C5031C1CB8DA}"/>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E5EF7C6-34FB-31C4-72D4-1C2561F7796B}"/>
              </a:ext>
            </a:extLst>
          </p:cNvPr>
          <p:cNvSpPr>
            <a:spLocks noGrp="1" noChangeArrowheads="1"/>
          </p:cNvSpPr>
          <p:nvPr>
            <p:ph type="sldNum" sz="quarter" idx="12"/>
          </p:nvPr>
        </p:nvSpPr>
        <p:spPr>
          <a:ln/>
        </p:spPr>
        <p:txBody>
          <a:bodyPr/>
          <a:lstStyle>
            <a:lvl1pPr>
              <a:defRPr/>
            </a:lvl1pPr>
          </a:lstStyle>
          <a:p>
            <a:pPr>
              <a:defRPr/>
            </a:pPr>
            <a:fld id="{5181D7C3-DCFF-4259-8A00-A206D18ED237}" type="slidenum">
              <a:rPr lang="es-ES" altLang="en-US"/>
              <a:pPr>
                <a:defRPr/>
              </a:pPr>
              <a:t>‹#›</a:t>
            </a:fld>
            <a:endParaRPr lang="es-ES" altLang="en-US"/>
          </a:p>
        </p:txBody>
      </p:sp>
    </p:spTree>
    <p:extLst>
      <p:ext uri="{BB962C8B-B14F-4D97-AF65-F5344CB8AC3E}">
        <p14:creationId xmlns:p14="http://schemas.microsoft.com/office/powerpoint/2010/main" val="27014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6517BDC-1619-B130-33BF-E40133CAB7A2}"/>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38DD8CCE-3F89-2FF2-FD3C-74DF2B37A2A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C950E84-0770-17CC-684E-FAF3ACF012A4}"/>
              </a:ext>
            </a:extLst>
          </p:cNvPr>
          <p:cNvSpPr>
            <a:spLocks noGrp="1" noChangeArrowheads="1"/>
          </p:cNvSpPr>
          <p:nvPr>
            <p:ph type="sldNum" sz="quarter" idx="12"/>
          </p:nvPr>
        </p:nvSpPr>
        <p:spPr>
          <a:ln/>
        </p:spPr>
        <p:txBody>
          <a:bodyPr/>
          <a:lstStyle>
            <a:lvl1pPr>
              <a:defRPr/>
            </a:lvl1pPr>
          </a:lstStyle>
          <a:p>
            <a:pPr>
              <a:defRPr/>
            </a:pPr>
            <a:fld id="{A6894B4A-9327-46EE-8415-89F05A364A49}" type="slidenum">
              <a:rPr lang="es-ES" altLang="en-US"/>
              <a:pPr>
                <a:defRPr/>
              </a:pPr>
              <a:t>‹#›</a:t>
            </a:fld>
            <a:endParaRPr lang="es-ES" altLang="en-US"/>
          </a:p>
        </p:txBody>
      </p:sp>
    </p:spTree>
    <p:extLst>
      <p:ext uri="{BB962C8B-B14F-4D97-AF65-F5344CB8AC3E}">
        <p14:creationId xmlns:p14="http://schemas.microsoft.com/office/powerpoint/2010/main" val="15474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86B4073-4C86-8203-93C0-1D3645D41CE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D284FF51-2FF5-997D-6869-E1168023AA4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622F292D-A66A-4523-D0C4-B51713980A1F}"/>
              </a:ext>
            </a:extLst>
          </p:cNvPr>
          <p:cNvSpPr>
            <a:spLocks noGrp="1" noChangeArrowheads="1"/>
          </p:cNvSpPr>
          <p:nvPr>
            <p:ph type="sldNum" sz="quarter" idx="12"/>
          </p:nvPr>
        </p:nvSpPr>
        <p:spPr>
          <a:ln/>
        </p:spPr>
        <p:txBody>
          <a:bodyPr/>
          <a:lstStyle>
            <a:lvl1pPr>
              <a:defRPr/>
            </a:lvl1pPr>
          </a:lstStyle>
          <a:p>
            <a:pPr>
              <a:defRPr/>
            </a:pPr>
            <a:fld id="{72FC9F80-168A-49BD-83B2-CA61BBC610C1}" type="slidenum">
              <a:rPr lang="es-ES" altLang="en-US"/>
              <a:pPr>
                <a:defRPr/>
              </a:pPr>
              <a:t>‹#›</a:t>
            </a:fld>
            <a:endParaRPr lang="es-ES" altLang="en-US"/>
          </a:p>
        </p:txBody>
      </p:sp>
    </p:spTree>
    <p:extLst>
      <p:ext uri="{BB962C8B-B14F-4D97-AF65-F5344CB8AC3E}">
        <p14:creationId xmlns:p14="http://schemas.microsoft.com/office/powerpoint/2010/main" val="59090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352B4AB-2B73-AB22-7FC5-BFE2B2E6726C}"/>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BFAA9D55-D842-5286-894E-C5431A19CE2E}"/>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1839D4AD-A673-7160-749B-2191763A7D0C}"/>
              </a:ext>
            </a:extLst>
          </p:cNvPr>
          <p:cNvSpPr>
            <a:spLocks noGrp="1" noChangeArrowheads="1"/>
          </p:cNvSpPr>
          <p:nvPr>
            <p:ph type="sldNum" sz="quarter" idx="12"/>
          </p:nvPr>
        </p:nvSpPr>
        <p:spPr>
          <a:ln/>
        </p:spPr>
        <p:txBody>
          <a:bodyPr/>
          <a:lstStyle>
            <a:lvl1pPr>
              <a:defRPr/>
            </a:lvl1pPr>
          </a:lstStyle>
          <a:p>
            <a:pPr>
              <a:defRPr/>
            </a:pPr>
            <a:fld id="{DAC4E424-628B-4F8C-B638-DF8287E8267F}" type="slidenum">
              <a:rPr lang="es-ES" altLang="en-US"/>
              <a:pPr>
                <a:defRPr/>
              </a:pPr>
              <a:t>‹#›</a:t>
            </a:fld>
            <a:endParaRPr lang="es-ES" altLang="en-US"/>
          </a:p>
        </p:txBody>
      </p:sp>
    </p:spTree>
    <p:extLst>
      <p:ext uri="{BB962C8B-B14F-4D97-AF65-F5344CB8AC3E}">
        <p14:creationId xmlns:p14="http://schemas.microsoft.com/office/powerpoint/2010/main" val="23843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74CD1422-6FCB-81AB-4F66-057C26FD7B5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C80A2C60-4CF7-A28D-8396-CAC5D14A69B3}"/>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1E8E1B6E-27E7-6628-5BA8-B9EF8436E4C9}"/>
              </a:ext>
            </a:extLst>
          </p:cNvPr>
          <p:cNvSpPr>
            <a:spLocks noGrp="1" noChangeArrowheads="1"/>
          </p:cNvSpPr>
          <p:nvPr>
            <p:ph type="sldNum" sz="quarter" idx="12"/>
          </p:nvPr>
        </p:nvSpPr>
        <p:spPr>
          <a:ln/>
        </p:spPr>
        <p:txBody>
          <a:bodyPr/>
          <a:lstStyle>
            <a:lvl1pPr>
              <a:defRPr/>
            </a:lvl1pPr>
          </a:lstStyle>
          <a:p>
            <a:pPr>
              <a:defRPr/>
            </a:pPr>
            <a:fld id="{69F04CCD-DCCD-4588-9049-2C471923811B}" type="slidenum">
              <a:rPr lang="es-ES" altLang="en-US"/>
              <a:pPr>
                <a:defRPr/>
              </a:pPr>
              <a:t>‹#›</a:t>
            </a:fld>
            <a:endParaRPr lang="es-ES" altLang="en-US"/>
          </a:p>
        </p:txBody>
      </p:sp>
    </p:spTree>
    <p:extLst>
      <p:ext uri="{BB962C8B-B14F-4D97-AF65-F5344CB8AC3E}">
        <p14:creationId xmlns:p14="http://schemas.microsoft.com/office/powerpoint/2010/main" val="186507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6A6942C0-2BE6-31A4-AD53-61A96AA9296F}"/>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04E0BAC6-1B93-D9DC-0AC9-7417511D652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5EF0378A-DEB7-D407-8584-F41CF6647732}"/>
              </a:ext>
            </a:extLst>
          </p:cNvPr>
          <p:cNvSpPr>
            <a:spLocks noGrp="1" noChangeArrowheads="1"/>
          </p:cNvSpPr>
          <p:nvPr>
            <p:ph type="sldNum" sz="quarter" idx="12"/>
          </p:nvPr>
        </p:nvSpPr>
        <p:spPr>
          <a:ln/>
        </p:spPr>
        <p:txBody>
          <a:bodyPr/>
          <a:lstStyle>
            <a:lvl1pPr>
              <a:defRPr/>
            </a:lvl1pPr>
          </a:lstStyle>
          <a:p>
            <a:pPr>
              <a:defRPr/>
            </a:pPr>
            <a:fld id="{003CF2D8-D2A0-48FB-B183-7996C5FB6F59}" type="slidenum">
              <a:rPr lang="es-ES" altLang="en-US"/>
              <a:pPr>
                <a:defRPr/>
              </a:pPr>
              <a:t>‹#›</a:t>
            </a:fld>
            <a:endParaRPr lang="es-ES" altLang="en-US"/>
          </a:p>
        </p:txBody>
      </p:sp>
    </p:spTree>
    <p:extLst>
      <p:ext uri="{BB962C8B-B14F-4D97-AF65-F5344CB8AC3E}">
        <p14:creationId xmlns:p14="http://schemas.microsoft.com/office/powerpoint/2010/main" val="424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E3E5E6B9-5AF5-3612-CB01-F0B9995FEB3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874D1FB6-E481-E8FD-3964-1B24EFFE98F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79F8A9A8-7589-5C07-C21E-9E8F168E6572}"/>
              </a:ext>
            </a:extLst>
          </p:cNvPr>
          <p:cNvSpPr>
            <a:spLocks noGrp="1" noChangeArrowheads="1"/>
          </p:cNvSpPr>
          <p:nvPr>
            <p:ph type="sldNum" sz="quarter" idx="12"/>
          </p:nvPr>
        </p:nvSpPr>
        <p:spPr>
          <a:ln/>
        </p:spPr>
        <p:txBody>
          <a:bodyPr/>
          <a:lstStyle>
            <a:lvl1pPr>
              <a:defRPr/>
            </a:lvl1pPr>
          </a:lstStyle>
          <a:p>
            <a:pPr>
              <a:defRPr/>
            </a:pPr>
            <a:fld id="{D20A547A-785B-4F95-801B-D199593ABECD}" type="slidenum">
              <a:rPr lang="es-ES" altLang="en-US"/>
              <a:pPr>
                <a:defRPr/>
              </a:pPr>
              <a:t>‹#›</a:t>
            </a:fld>
            <a:endParaRPr lang="es-ES" altLang="en-US"/>
          </a:p>
        </p:txBody>
      </p:sp>
    </p:spTree>
    <p:extLst>
      <p:ext uri="{BB962C8B-B14F-4D97-AF65-F5344CB8AC3E}">
        <p14:creationId xmlns:p14="http://schemas.microsoft.com/office/powerpoint/2010/main" val="8206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134503-AE44-C475-9177-E85BF44CEC9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F6E970E6-F1AE-A161-1C7E-CD5647EE755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BE849237-C9D7-5E01-AB95-223AD989E4F7}"/>
              </a:ext>
            </a:extLst>
          </p:cNvPr>
          <p:cNvSpPr>
            <a:spLocks noGrp="1" noChangeArrowheads="1"/>
          </p:cNvSpPr>
          <p:nvPr>
            <p:ph type="sldNum" sz="quarter" idx="12"/>
          </p:nvPr>
        </p:nvSpPr>
        <p:spPr>
          <a:ln/>
        </p:spPr>
        <p:txBody>
          <a:bodyPr/>
          <a:lstStyle>
            <a:lvl1pPr>
              <a:defRPr/>
            </a:lvl1pPr>
          </a:lstStyle>
          <a:p>
            <a:pPr>
              <a:defRPr/>
            </a:pPr>
            <a:fld id="{D8A0FF2A-A864-451B-B5FD-629FDDBDB487}" type="slidenum">
              <a:rPr lang="es-ES" altLang="en-US"/>
              <a:pPr>
                <a:defRPr/>
              </a:pPr>
              <a:t>‹#›</a:t>
            </a:fld>
            <a:endParaRPr lang="es-ES" altLang="en-US"/>
          </a:p>
        </p:txBody>
      </p:sp>
    </p:spTree>
    <p:extLst>
      <p:ext uri="{BB962C8B-B14F-4D97-AF65-F5344CB8AC3E}">
        <p14:creationId xmlns:p14="http://schemas.microsoft.com/office/powerpoint/2010/main" val="336984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D3893C3-5F17-0C13-81E1-9D9A5A3E44A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E7B1FD49-1850-E04E-99CA-F1241F3B5797}"/>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E93CFCE8-A92F-FFED-1EA6-2418E88242BF}"/>
              </a:ext>
            </a:extLst>
          </p:cNvPr>
          <p:cNvSpPr>
            <a:spLocks noGrp="1" noChangeArrowheads="1"/>
          </p:cNvSpPr>
          <p:nvPr>
            <p:ph type="sldNum" sz="quarter" idx="12"/>
          </p:nvPr>
        </p:nvSpPr>
        <p:spPr>
          <a:ln/>
        </p:spPr>
        <p:txBody>
          <a:bodyPr/>
          <a:lstStyle>
            <a:lvl1pPr>
              <a:defRPr/>
            </a:lvl1pPr>
          </a:lstStyle>
          <a:p>
            <a:pPr>
              <a:defRPr/>
            </a:pPr>
            <a:fld id="{D3339127-F999-4A20-800A-72506F902A3C}" type="slidenum">
              <a:rPr lang="es-ES" altLang="en-US"/>
              <a:pPr>
                <a:defRPr/>
              </a:pPr>
              <a:t>‹#›</a:t>
            </a:fld>
            <a:endParaRPr lang="es-ES" altLang="en-US"/>
          </a:p>
        </p:txBody>
      </p:sp>
    </p:spTree>
    <p:extLst>
      <p:ext uri="{BB962C8B-B14F-4D97-AF65-F5344CB8AC3E}">
        <p14:creationId xmlns:p14="http://schemas.microsoft.com/office/powerpoint/2010/main" val="19910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425144C-5C19-A278-5CFF-5CCE51E4757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367E51F4-529A-21A1-D54F-BAF135AE897F}"/>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84DCE0B2-ACFE-C9D9-B17E-B4938188B731}"/>
              </a:ext>
            </a:extLst>
          </p:cNvPr>
          <p:cNvSpPr>
            <a:spLocks noGrp="1" noChangeArrowheads="1"/>
          </p:cNvSpPr>
          <p:nvPr>
            <p:ph type="sldNum" sz="quarter" idx="12"/>
          </p:nvPr>
        </p:nvSpPr>
        <p:spPr>
          <a:ln/>
        </p:spPr>
        <p:txBody>
          <a:bodyPr/>
          <a:lstStyle>
            <a:lvl1pPr>
              <a:defRPr/>
            </a:lvl1pPr>
          </a:lstStyle>
          <a:p>
            <a:pPr>
              <a:defRPr/>
            </a:pPr>
            <a:fld id="{F6951CA9-3037-4B12-87C2-C283610AD67F}" type="slidenum">
              <a:rPr lang="es-ES" altLang="en-US"/>
              <a:pPr>
                <a:defRPr/>
              </a:pPr>
              <a:t>‹#›</a:t>
            </a:fld>
            <a:endParaRPr lang="es-ES" altLang="en-US"/>
          </a:p>
        </p:txBody>
      </p:sp>
    </p:spTree>
    <p:extLst>
      <p:ext uri="{BB962C8B-B14F-4D97-AF65-F5344CB8AC3E}">
        <p14:creationId xmlns:p14="http://schemas.microsoft.com/office/powerpoint/2010/main" val="38717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4499CC-3119-A51F-91A7-0EDE99FFA32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B7FF29C2-4EDC-FB47-0673-6E49D0D396E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EE710875-0F3E-6AD8-B457-D1BA54802C3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12FFD854-93A5-943D-705D-87A0075ABE8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64239BBC-CD58-989F-4FF7-BB0683BEE487}"/>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FECF8A-C816-4B5B-8859-8FC5F7BF85B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10">
            <a:extLst>
              <a:ext uri="{FF2B5EF4-FFF2-40B4-BE49-F238E27FC236}">
                <a16:creationId xmlns:a16="http://schemas.microsoft.com/office/drawing/2014/main" id="{EFEC678A-2FD3-9081-C3A4-22BE7A420570}"/>
              </a:ext>
            </a:extLst>
          </p:cNvPr>
          <p:cNvSpPr>
            <a:spLocks noGrp="1" noChangeArrowheads="1"/>
          </p:cNvSpPr>
          <p:nvPr>
            <p:ph type="ctrTitle"/>
          </p:nvPr>
        </p:nvSpPr>
        <p:spPr>
          <a:xfrm>
            <a:off x="323850" y="4508500"/>
            <a:ext cx="7883525" cy="1409700"/>
          </a:xfrm>
          <a:noFill/>
        </p:spPr>
        <p:txBody>
          <a:bodyPr anchor="ctr"/>
          <a:lstStyle/>
          <a:p>
            <a:pPr algn="l" eaLnBrk="1" hangingPunct="1"/>
            <a:r>
              <a:rPr lang="es-ES" altLang="en-US" sz="3600" b="1">
                <a:solidFill>
                  <a:schemeClr val="tx1"/>
                </a:solidFill>
              </a:rPr>
              <a:t>Analysis of past 120 years of Olympic Games</a:t>
            </a:r>
          </a:p>
        </p:txBody>
      </p:sp>
      <p:sp>
        <p:nvSpPr>
          <p:cNvPr id="3075" name="Rectangle 125">
            <a:extLst>
              <a:ext uri="{FF2B5EF4-FFF2-40B4-BE49-F238E27FC236}">
                <a16:creationId xmlns:a16="http://schemas.microsoft.com/office/drawing/2014/main" id="{59942EAB-73CC-8E72-6C65-6917F7CE4C90}"/>
              </a:ext>
            </a:extLst>
          </p:cNvPr>
          <p:cNvSpPr>
            <a:spLocks noChangeArrowheads="1"/>
          </p:cNvSpPr>
          <p:nvPr/>
        </p:nvSpPr>
        <p:spPr bwMode="auto">
          <a:xfrm>
            <a:off x="323850" y="5918200"/>
            <a:ext cx="69850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n-US" sz="2000" b="1"/>
              <a:t>Group 3: Avinash, Jelena, HoHsin (Heidi), Soumya</a:t>
            </a:r>
            <a:endParaRPr lang="es-ES"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EE86C02A-6C91-EA81-3375-E9377CE8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538" y="322263"/>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9571A2C8-96CD-78FC-8D1E-833229030911}"/>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7412" name="Text Placeholder 3">
            <a:extLst>
              <a:ext uri="{FF2B5EF4-FFF2-40B4-BE49-F238E27FC236}">
                <a16:creationId xmlns:a16="http://schemas.microsoft.com/office/drawing/2014/main" id="{F03F2B82-754B-F51A-AEA2-C0C2936BE941}"/>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Canada’s performance for Summer Olympic Games</a:t>
            </a:r>
          </a:p>
        </p:txBody>
      </p:sp>
      <p:sp>
        <p:nvSpPr>
          <p:cNvPr id="17413" name="Text Placeholder 5">
            <a:extLst>
              <a:ext uri="{FF2B5EF4-FFF2-40B4-BE49-F238E27FC236}">
                <a16:creationId xmlns:a16="http://schemas.microsoft.com/office/drawing/2014/main" id="{5AE66B94-B16A-FF93-F75D-0BCA9112CD9A}"/>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Canada’s performance for Winter Olympic Games</a:t>
            </a:r>
          </a:p>
        </p:txBody>
      </p:sp>
      <p:pic>
        <p:nvPicPr>
          <p:cNvPr id="17414" name="Picture 9">
            <a:extLst>
              <a:ext uri="{FF2B5EF4-FFF2-40B4-BE49-F238E27FC236}">
                <a16:creationId xmlns:a16="http://schemas.microsoft.com/office/drawing/2014/main" id="{5926FC62-46EE-BF37-C607-9F80760B6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1982788"/>
            <a:ext cx="6696075"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11">
            <a:extLst>
              <a:ext uri="{FF2B5EF4-FFF2-40B4-BE49-F238E27FC236}">
                <a16:creationId xmlns:a16="http://schemas.microsoft.com/office/drawing/2014/main" id="{EF67550B-77AA-E7E2-2B8D-8E18759CD8BF}"/>
              </a:ext>
            </a:extLst>
          </p:cNvPr>
          <p:cNvSpPr txBox="1">
            <a:spLocks noChangeArrowheads="1"/>
          </p:cNvSpPr>
          <p:nvPr/>
        </p:nvSpPr>
        <p:spPr bwMode="auto">
          <a:xfrm>
            <a:off x="4932363" y="3394075"/>
            <a:ext cx="719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16" name="TextBox 12">
            <a:extLst>
              <a:ext uri="{FF2B5EF4-FFF2-40B4-BE49-F238E27FC236}">
                <a16:creationId xmlns:a16="http://schemas.microsoft.com/office/drawing/2014/main" id="{5E155064-BE37-135F-CFF7-DC8812F0E8B9}"/>
              </a:ext>
            </a:extLst>
          </p:cNvPr>
          <p:cNvSpPr txBox="1">
            <a:spLocks noChangeArrowheads="1"/>
          </p:cNvSpPr>
          <p:nvPr/>
        </p:nvSpPr>
        <p:spPr bwMode="auto">
          <a:xfrm>
            <a:off x="468313" y="2541588"/>
            <a:ext cx="5365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7417" name="Picture 14">
            <a:extLst>
              <a:ext uri="{FF2B5EF4-FFF2-40B4-BE49-F238E27FC236}">
                <a16:creationId xmlns:a16="http://schemas.microsoft.com/office/drawing/2014/main" id="{94795DAB-1990-8F76-DDCD-9ACCC900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4587875"/>
            <a:ext cx="6084888"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7">
            <a:extLst>
              <a:ext uri="{FF2B5EF4-FFF2-40B4-BE49-F238E27FC236}">
                <a16:creationId xmlns:a16="http://schemas.microsoft.com/office/drawing/2014/main" id="{67A2FDA2-D7DB-4407-08ED-B43BEB46CB6F}"/>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7419" name="TextBox 18">
            <a:extLst>
              <a:ext uri="{FF2B5EF4-FFF2-40B4-BE49-F238E27FC236}">
                <a16:creationId xmlns:a16="http://schemas.microsoft.com/office/drawing/2014/main" id="{FF988E61-849C-9BA1-43BC-4D043E70EF58}"/>
              </a:ext>
            </a:extLst>
          </p:cNvPr>
          <p:cNvSpPr txBox="1">
            <a:spLocks noChangeArrowheads="1"/>
          </p:cNvSpPr>
          <p:nvPr/>
        </p:nvSpPr>
        <p:spPr bwMode="auto">
          <a:xfrm>
            <a:off x="6156325" y="6267450"/>
            <a:ext cx="719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20" name="TextBox 19">
            <a:extLst>
              <a:ext uri="{FF2B5EF4-FFF2-40B4-BE49-F238E27FC236}">
                <a16:creationId xmlns:a16="http://schemas.microsoft.com/office/drawing/2014/main" id="{A3D0AECE-98CA-D536-59C4-F09164D49F9E}"/>
              </a:ext>
            </a:extLst>
          </p:cNvPr>
          <p:cNvSpPr txBox="1">
            <a:spLocks noChangeArrowheads="1"/>
          </p:cNvSpPr>
          <p:nvPr/>
        </p:nvSpPr>
        <p:spPr bwMode="auto">
          <a:xfrm>
            <a:off x="7451725" y="4868863"/>
            <a:ext cx="720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C9906CE7-6C23-E306-87CC-034AF756A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439738"/>
            <a:ext cx="18653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F641EA13-1CEF-CA4D-5473-3E8FBBA6243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9460" name="Text Placeholder 3">
            <a:extLst>
              <a:ext uri="{FF2B5EF4-FFF2-40B4-BE49-F238E27FC236}">
                <a16:creationId xmlns:a16="http://schemas.microsoft.com/office/drawing/2014/main" id="{AD506EC1-33D8-B42B-A5E8-4349A2F3DC0B}"/>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UK’s performance for Summer Olympic Games</a:t>
            </a:r>
          </a:p>
        </p:txBody>
      </p:sp>
      <p:sp>
        <p:nvSpPr>
          <p:cNvPr id="19461" name="Text Placeholder 5">
            <a:extLst>
              <a:ext uri="{FF2B5EF4-FFF2-40B4-BE49-F238E27FC236}">
                <a16:creationId xmlns:a16="http://schemas.microsoft.com/office/drawing/2014/main" id="{0173BCE0-9692-6F22-EEA7-EA26EBE03CC3}"/>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UK’s performance for Winter Olympic Games</a:t>
            </a:r>
          </a:p>
        </p:txBody>
      </p:sp>
      <p:sp>
        <p:nvSpPr>
          <p:cNvPr id="19462" name="TextBox 12">
            <a:extLst>
              <a:ext uri="{FF2B5EF4-FFF2-40B4-BE49-F238E27FC236}">
                <a16:creationId xmlns:a16="http://schemas.microsoft.com/office/drawing/2014/main" id="{A8B918F7-282F-A723-7A5E-ED6B41D866DD}"/>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9463" name="TextBox 17">
            <a:extLst>
              <a:ext uri="{FF2B5EF4-FFF2-40B4-BE49-F238E27FC236}">
                <a16:creationId xmlns:a16="http://schemas.microsoft.com/office/drawing/2014/main" id="{B926C452-930E-702E-71F1-A78084CCDDFE}"/>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9464" name="Picture 6">
            <a:extLst>
              <a:ext uri="{FF2B5EF4-FFF2-40B4-BE49-F238E27FC236}">
                <a16:creationId xmlns:a16="http://schemas.microsoft.com/office/drawing/2014/main" id="{D6184963-14DB-EF31-153A-D5579ED2D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2017713"/>
            <a:ext cx="60833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7">
            <a:extLst>
              <a:ext uri="{FF2B5EF4-FFF2-40B4-BE49-F238E27FC236}">
                <a16:creationId xmlns:a16="http://schemas.microsoft.com/office/drawing/2014/main" id="{63E56C7B-B99F-DF08-DB75-2ACC26AC8248}"/>
              </a:ext>
            </a:extLst>
          </p:cNvPr>
          <p:cNvSpPr txBox="1">
            <a:spLocks noChangeArrowheads="1"/>
          </p:cNvSpPr>
          <p:nvPr/>
        </p:nvSpPr>
        <p:spPr bwMode="auto">
          <a:xfrm>
            <a:off x="1971675" y="2174875"/>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6" name="TextBox 8">
            <a:extLst>
              <a:ext uri="{FF2B5EF4-FFF2-40B4-BE49-F238E27FC236}">
                <a16:creationId xmlns:a16="http://schemas.microsoft.com/office/drawing/2014/main" id="{3DF2E862-601F-0B01-7F8E-0EB9614284F0}"/>
              </a:ext>
            </a:extLst>
          </p:cNvPr>
          <p:cNvSpPr txBox="1">
            <a:spLocks noChangeArrowheads="1"/>
          </p:cNvSpPr>
          <p:nvPr/>
        </p:nvSpPr>
        <p:spPr bwMode="auto">
          <a:xfrm>
            <a:off x="3554413" y="342900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7" name="TextBox 10">
            <a:extLst>
              <a:ext uri="{FF2B5EF4-FFF2-40B4-BE49-F238E27FC236}">
                <a16:creationId xmlns:a16="http://schemas.microsoft.com/office/drawing/2014/main" id="{873CE917-2851-8195-A780-2BE3D8622E4B}"/>
              </a:ext>
            </a:extLst>
          </p:cNvPr>
          <p:cNvSpPr txBox="1">
            <a:spLocks noChangeArrowheads="1"/>
          </p:cNvSpPr>
          <p:nvPr/>
        </p:nvSpPr>
        <p:spPr bwMode="auto">
          <a:xfrm>
            <a:off x="6156325" y="3155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pic>
        <p:nvPicPr>
          <p:cNvPr id="19468" name="Picture 15">
            <a:extLst>
              <a:ext uri="{FF2B5EF4-FFF2-40B4-BE49-F238E27FC236}">
                <a16:creationId xmlns:a16="http://schemas.microsoft.com/office/drawing/2014/main" id="{59CFF330-97CA-6B05-908F-DE2F36013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843463"/>
            <a:ext cx="60261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1490A8-50AC-E868-D58C-334FCAE5C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28613"/>
            <a:ext cx="19192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FE2642D8-C7D7-19A7-71E5-C856129B21F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1508" name="Text Placeholder 3">
            <a:extLst>
              <a:ext uri="{FF2B5EF4-FFF2-40B4-BE49-F238E27FC236}">
                <a16:creationId xmlns:a16="http://schemas.microsoft.com/office/drawing/2014/main" id="{E76A4E6B-35CD-517D-91B2-004C37343D00}"/>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USA’s performance for Summer Olympic Games</a:t>
            </a:r>
          </a:p>
        </p:txBody>
      </p:sp>
      <p:sp>
        <p:nvSpPr>
          <p:cNvPr id="21509" name="Text Placeholder 5">
            <a:extLst>
              <a:ext uri="{FF2B5EF4-FFF2-40B4-BE49-F238E27FC236}">
                <a16:creationId xmlns:a16="http://schemas.microsoft.com/office/drawing/2014/main" id="{8738931A-1244-0391-14FE-72F7E0999984}"/>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USA’s performance for Winter Olympic Games</a:t>
            </a:r>
          </a:p>
        </p:txBody>
      </p:sp>
      <p:sp>
        <p:nvSpPr>
          <p:cNvPr id="21510" name="TextBox 12">
            <a:extLst>
              <a:ext uri="{FF2B5EF4-FFF2-40B4-BE49-F238E27FC236}">
                <a16:creationId xmlns:a16="http://schemas.microsoft.com/office/drawing/2014/main" id="{B270B8F8-C979-31CF-8042-252CC0328A5E}"/>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1511" name="TextBox 17">
            <a:extLst>
              <a:ext uri="{FF2B5EF4-FFF2-40B4-BE49-F238E27FC236}">
                <a16:creationId xmlns:a16="http://schemas.microsoft.com/office/drawing/2014/main" id="{5DD73213-6923-6154-B907-6CF62763BF06}"/>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1512" name="Picture 9">
            <a:extLst>
              <a:ext uri="{FF2B5EF4-FFF2-40B4-BE49-F238E27FC236}">
                <a16:creationId xmlns:a16="http://schemas.microsoft.com/office/drawing/2014/main" id="{AA956961-7F9A-9484-3E26-67A87432C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632325"/>
            <a:ext cx="63341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11">
            <a:extLst>
              <a:ext uri="{FF2B5EF4-FFF2-40B4-BE49-F238E27FC236}">
                <a16:creationId xmlns:a16="http://schemas.microsoft.com/office/drawing/2014/main" id="{107EE39A-D1AC-A45D-2639-8EF2177542EA}"/>
              </a:ext>
            </a:extLst>
          </p:cNvPr>
          <p:cNvSpPr txBox="1">
            <a:spLocks noChangeArrowheads="1"/>
          </p:cNvSpPr>
          <p:nvPr/>
        </p:nvSpPr>
        <p:spPr bwMode="auto">
          <a:xfrm>
            <a:off x="3302000" y="5970588"/>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4" name="TextBox 13">
            <a:extLst>
              <a:ext uri="{FF2B5EF4-FFF2-40B4-BE49-F238E27FC236}">
                <a16:creationId xmlns:a16="http://schemas.microsoft.com/office/drawing/2014/main" id="{0F2A8D25-CCC4-A7CE-9482-23BCF399AE74}"/>
              </a:ext>
            </a:extLst>
          </p:cNvPr>
          <p:cNvSpPr txBox="1">
            <a:spLocks noChangeArrowheads="1"/>
          </p:cNvSpPr>
          <p:nvPr/>
        </p:nvSpPr>
        <p:spPr bwMode="auto">
          <a:xfrm>
            <a:off x="5076825" y="61007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5" name="TextBox 14">
            <a:extLst>
              <a:ext uri="{FF2B5EF4-FFF2-40B4-BE49-F238E27FC236}">
                <a16:creationId xmlns:a16="http://schemas.microsoft.com/office/drawing/2014/main" id="{10EC80FD-36AC-2851-E14B-8D0747F04773}"/>
              </a:ext>
            </a:extLst>
          </p:cNvPr>
          <p:cNvSpPr txBox="1">
            <a:spLocks noChangeArrowheads="1"/>
          </p:cNvSpPr>
          <p:nvPr/>
        </p:nvSpPr>
        <p:spPr bwMode="auto">
          <a:xfrm>
            <a:off x="6264275" y="60118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6" name="TextBox 16">
            <a:extLst>
              <a:ext uri="{FF2B5EF4-FFF2-40B4-BE49-F238E27FC236}">
                <a16:creationId xmlns:a16="http://schemas.microsoft.com/office/drawing/2014/main" id="{347AC21F-D460-7F3A-314C-DBFEA7550DD6}"/>
              </a:ext>
            </a:extLst>
          </p:cNvPr>
          <p:cNvSpPr txBox="1">
            <a:spLocks noChangeArrowheads="1"/>
          </p:cNvSpPr>
          <p:nvPr/>
        </p:nvSpPr>
        <p:spPr bwMode="auto">
          <a:xfrm>
            <a:off x="7559675" y="5141913"/>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1517" name="Picture 19">
            <a:extLst>
              <a:ext uri="{FF2B5EF4-FFF2-40B4-BE49-F238E27FC236}">
                <a16:creationId xmlns:a16="http://schemas.microsoft.com/office/drawing/2014/main" id="{C62D3240-8A26-6A78-1C41-D7C01FDC7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838" y="2174875"/>
            <a:ext cx="66452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Box 22">
            <a:extLst>
              <a:ext uri="{FF2B5EF4-FFF2-40B4-BE49-F238E27FC236}">
                <a16:creationId xmlns:a16="http://schemas.microsoft.com/office/drawing/2014/main" id="{805BFBDA-FCA5-2CC9-9642-2E1C718A451A}"/>
              </a:ext>
            </a:extLst>
          </p:cNvPr>
          <p:cNvSpPr txBox="1">
            <a:spLocks noChangeArrowheads="1"/>
          </p:cNvSpPr>
          <p:nvPr/>
        </p:nvSpPr>
        <p:spPr bwMode="auto">
          <a:xfrm>
            <a:off x="1978025" y="2217738"/>
            <a:ext cx="647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9" name="TextBox 23">
            <a:extLst>
              <a:ext uri="{FF2B5EF4-FFF2-40B4-BE49-F238E27FC236}">
                <a16:creationId xmlns:a16="http://schemas.microsoft.com/office/drawing/2014/main" id="{D92883EB-2654-0E06-6382-6C044787CBE0}"/>
              </a:ext>
            </a:extLst>
          </p:cNvPr>
          <p:cNvSpPr txBox="1">
            <a:spLocks noChangeArrowheads="1"/>
          </p:cNvSpPr>
          <p:nvPr/>
        </p:nvSpPr>
        <p:spPr bwMode="auto">
          <a:xfrm>
            <a:off x="3203575" y="3063875"/>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0" name="TextBox 24">
            <a:extLst>
              <a:ext uri="{FF2B5EF4-FFF2-40B4-BE49-F238E27FC236}">
                <a16:creationId xmlns:a16="http://schemas.microsoft.com/office/drawing/2014/main" id="{866F20C1-C699-A563-75D5-8754299906DB}"/>
              </a:ext>
            </a:extLst>
          </p:cNvPr>
          <p:cNvSpPr txBox="1">
            <a:spLocks noChangeArrowheads="1"/>
          </p:cNvSpPr>
          <p:nvPr/>
        </p:nvSpPr>
        <p:spPr bwMode="auto">
          <a:xfrm>
            <a:off x="5605463" y="2419350"/>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1" name="TextBox 25">
            <a:extLst>
              <a:ext uri="{FF2B5EF4-FFF2-40B4-BE49-F238E27FC236}">
                <a16:creationId xmlns:a16="http://schemas.microsoft.com/office/drawing/2014/main" id="{DF6DB03C-9A62-9486-8D13-8675BA4B6C23}"/>
              </a:ext>
            </a:extLst>
          </p:cNvPr>
          <p:cNvSpPr txBox="1">
            <a:spLocks noChangeArrowheads="1"/>
          </p:cNvSpPr>
          <p:nvPr/>
        </p:nvSpPr>
        <p:spPr bwMode="auto">
          <a:xfrm>
            <a:off x="6253163" y="27860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0068ADE2-891B-F694-4CA0-6A204AC92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433388"/>
            <a:ext cx="18796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80A807C4-6112-6C36-36C2-DB0F3DB6EDB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3556" name="Text Placeholder 3">
            <a:extLst>
              <a:ext uri="{FF2B5EF4-FFF2-40B4-BE49-F238E27FC236}">
                <a16:creationId xmlns:a16="http://schemas.microsoft.com/office/drawing/2014/main" id="{0EBD6BEB-8218-A9EE-EA91-29FA4C7202B6}"/>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France’s performance for Summer Olympic Games</a:t>
            </a:r>
          </a:p>
        </p:txBody>
      </p:sp>
      <p:sp>
        <p:nvSpPr>
          <p:cNvPr id="23557" name="Text Placeholder 5">
            <a:extLst>
              <a:ext uri="{FF2B5EF4-FFF2-40B4-BE49-F238E27FC236}">
                <a16:creationId xmlns:a16="http://schemas.microsoft.com/office/drawing/2014/main" id="{52F99232-210B-6A47-9259-BE0AFDE63B75}"/>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France’s performance for Winter Olympic Games</a:t>
            </a:r>
          </a:p>
        </p:txBody>
      </p:sp>
      <p:sp>
        <p:nvSpPr>
          <p:cNvPr id="23558" name="TextBox 12">
            <a:extLst>
              <a:ext uri="{FF2B5EF4-FFF2-40B4-BE49-F238E27FC236}">
                <a16:creationId xmlns:a16="http://schemas.microsoft.com/office/drawing/2014/main" id="{1CC90AF6-3817-D7D8-D017-CD7FB0773176}"/>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3559" name="TextBox 17">
            <a:extLst>
              <a:ext uri="{FF2B5EF4-FFF2-40B4-BE49-F238E27FC236}">
                <a16:creationId xmlns:a16="http://schemas.microsoft.com/office/drawing/2014/main" id="{A993E7B7-9E2E-1A4B-454F-5878CF2A5F64}"/>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3560" name="Picture 6">
            <a:extLst>
              <a:ext uri="{FF2B5EF4-FFF2-40B4-BE49-F238E27FC236}">
                <a16:creationId xmlns:a16="http://schemas.microsoft.com/office/drawing/2014/main" id="{3DFCAE3A-E969-5CA8-C9A9-DDFF41F07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6925"/>
            <a:ext cx="640873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7">
            <a:extLst>
              <a:ext uri="{FF2B5EF4-FFF2-40B4-BE49-F238E27FC236}">
                <a16:creationId xmlns:a16="http://schemas.microsoft.com/office/drawing/2014/main" id="{AFE34E6B-1753-F5DC-A1FA-E2BEDF89A575}"/>
              </a:ext>
            </a:extLst>
          </p:cNvPr>
          <p:cNvSpPr txBox="1">
            <a:spLocks noChangeArrowheads="1"/>
          </p:cNvSpPr>
          <p:nvPr/>
        </p:nvSpPr>
        <p:spPr bwMode="auto">
          <a:xfrm>
            <a:off x="1763713" y="21907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2" name="TextBox 8">
            <a:extLst>
              <a:ext uri="{FF2B5EF4-FFF2-40B4-BE49-F238E27FC236}">
                <a16:creationId xmlns:a16="http://schemas.microsoft.com/office/drawing/2014/main" id="{DB3B9649-235D-B010-6BC4-968E1B7EFCB4}"/>
              </a:ext>
            </a:extLst>
          </p:cNvPr>
          <p:cNvSpPr txBox="1">
            <a:spLocks noChangeArrowheads="1"/>
          </p:cNvSpPr>
          <p:nvPr/>
        </p:nvSpPr>
        <p:spPr bwMode="auto">
          <a:xfrm>
            <a:off x="2843213" y="3076575"/>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3563" name="Picture 15">
            <a:extLst>
              <a:ext uri="{FF2B5EF4-FFF2-40B4-BE49-F238E27FC236}">
                <a16:creationId xmlns:a16="http://schemas.microsoft.com/office/drawing/2014/main" id="{CE5DAD42-AB8C-0855-6F13-590786672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4816475"/>
            <a:ext cx="50069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18">
            <a:extLst>
              <a:ext uri="{FF2B5EF4-FFF2-40B4-BE49-F238E27FC236}">
                <a16:creationId xmlns:a16="http://schemas.microsoft.com/office/drawing/2014/main" id="{F8289CDE-79A8-3A44-5795-4A94EA9335FF}"/>
              </a:ext>
            </a:extLst>
          </p:cNvPr>
          <p:cNvSpPr txBox="1">
            <a:spLocks noChangeArrowheads="1"/>
          </p:cNvSpPr>
          <p:nvPr/>
        </p:nvSpPr>
        <p:spPr bwMode="auto">
          <a:xfrm>
            <a:off x="2800350" y="57340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5" name="TextBox 20">
            <a:extLst>
              <a:ext uri="{FF2B5EF4-FFF2-40B4-BE49-F238E27FC236}">
                <a16:creationId xmlns:a16="http://schemas.microsoft.com/office/drawing/2014/main" id="{D16B3A20-A5DE-A381-29F3-36569F6BE632}"/>
              </a:ext>
            </a:extLst>
          </p:cNvPr>
          <p:cNvSpPr txBox="1">
            <a:spLocks noChangeArrowheads="1"/>
          </p:cNvSpPr>
          <p:nvPr/>
        </p:nvSpPr>
        <p:spPr bwMode="auto">
          <a:xfrm>
            <a:off x="4749800" y="57848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6" name="TextBox 21">
            <a:extLst>
              <a:ext uri="{FF2B5EF4-FFF2-40B4-BE49-F238E27FC236}">
                <a16:creationId xmlns:a16="http://schemas.microsoft.com/office/drawing/2014/main" id="{398A46FB-70EE-4E19-EB4F-2EF55F9B2850}"/>
              </a:ext>
            </a:extLst>
          </p:cNvPr>
          <p:cNvSpPr txBox="1">
            <a:spLocks noChangeArrowheads="1"/>
          </p:cNvSpPr>
          <p:nvPr/>
        </p:nvSpPr>
        <p:spPr bwMode="auto">
          <a:xfrm>
            <a:off x="5813425" y="5611813"/>
            <a:ext cx="719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a:extLst>
              <a:ext uri="{FF2B5EF4-FFF2-40B4-BE49-F238E27FC236}">
                <a16:creationId xmlns:a16="http://schemas.microsoft.com/office/drawing/2014/main" id="{573A2E4C-0751-D343-A4D2-6B7BE851A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2875"/>
            <a:ext cx="68072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890EDFDE-69CC-28A4-B133-DC7FCD5F6C6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dirty="0">
                <a:solidFill>
                  <a:schemeClr val="tx1"/>
                </a:solidFill>
              </a:rPr>
              <a:t>Distribution of gold medals</a:t>
            </a:r>
          </a:p>
        </p:txBody>
      </p:sp>
      <p:pic>
        <p:nvPicPr>
          <p:cNvPr id="3" name="Picture 2" descr="A map of the world&#10;&#10;Description automatically generated">
            <a:extLst>
              <a:ext uri="{FF2B5EF4-FFF2-40B4-BE49-F238E27FC236}">
                <a16:creationId xmlns:a16="http://schemas.microsoft.com/office/drawing/2014/main" id="{9F409660-4C63-BEB2-877E-94DCEA0A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6"/>
            <a:ext cx="5798418" cy="46387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1DDC-A6A8-854F-3E84-6F033E17E360}"/>
              </a:ext>
            </a:extLst>
          </p:cNvPr>
          <p:cNvSpPr>
            <a:spLocks noGrp="1"/>
          </p:cNvSpPr>
          <p:nvPr>
            <p:ph type="title"/>
          </p:nvPr>
        </p:nvSpPr>
        <p:spPr/>
        <p:txBody>
          <a:bodyPr/>
          <a:lstStyle/>
          <a:p>
            <a:r>
              <a:rPr lang="en-CA" dirty="0"/>
              <a:t>Findings</a:t>
            </a:r>
          </a:p>
        </p:txBody>
      </p:sp>
      <p:sp>
        <p:nvSpPr>
          <p:cNvPr id="3" name="Content Placeholder 2">
            <a:extLst>
              <a:ext uri="{FF2B5EF4-FFF2-40B4-BE49-F238E27FC236}">
                <a16:creationId xmlns:a16="http://schemas.microsoft.com/office/drawing/2014/main" id="{39A6326C-5E78-1DFC-7555-2331397A2B70}"/>
              </a:ext>
            </a:extLst>
          </p:cNvPr>
          <p:cNvSpPr>
            <a:spLocks noGrp="1"/>
          </p:cNvSpPr>
          <p:nvPr>
            <p:ph idx="1"/>
          </p:nvPr>
        </p:nvSpPr>
        <p:spPr>
          <a:xfrm>
            <a:off x="457200" y="1772816"/>
            <a:ext cx="8229600" cy="4353347"/>
          </a:xfrm>
        </p:spPr>
        <p:txBody>
          <a:bodyPr/>
          <a:lstStyle/>
          <a:p>
            <a:r>
              <a:rPr lang="en-CA" sz="2400" dirty="0"/>
              <a:t>There is no correlation between physical attributes of a medal winner vs participants.</a:t>
            </a:r>
          </a:p>
          <a:p>
            <a:r>
              <a:rPr lang="en-CA" sz="2400" dirty="0"/>
              <a:t>Country earns more medals when it hosts.</a:t>
            </a:r>
          </a:p>
          <a:p>
            <a:r>
              <a:rPr lang="en-CA" sz="2400" dirty="0"/>
              <a:t>Noticed a trend in increase of women participation in Olympics.</a:t>
            </a:r>
          </a:p>
          <a:p>
            <a:r>
              <a:rPr lang="en-CA" sz="2400" dirty="0"/>
              <a:t>Countries closer to northern hemisphere earn more medals in Winter Olympics.</a:t>
            </a:r>
          </a:p>
        </p:txBody>
      </p:sp>
    </p:spTree>
    <p:extLst>
      <p:ext uri="{BB962C8B-B14F-4D97-AF65-F5344CB8AC3E}">
        <p14:creationId xmlns:p14="http://schemas.microsoft.com/office/powerpoint/2010/main" val="210870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Conclusion</a:t>
            </a:r>
          </a:p>
        </p:txBody>
      </p:sp>
      <p:sp>
        <p:nvSpPr>
          <p:cNvPr id="106499" name="Rectangle 3">
            <a:extLst>
              <a:ext uri="{FF2B5EF4-FFF2-40B4-BE49-F238E27FC236}">
                <a16:creationId xmlns:a16="http://schemas.microsoft.com/office/drawing/2014/main" id="{530E9101-7325-146F-4D20-6A55E6CF98A3}"/>
              </a:ext>
            </a:extLst>
          </p:cNvPr>
          <p:cNvSpPr>
            <a:spLocks noGrp="1" noChangeArrowheads="1"/>
          </p:cNvSpPr>
          <p:nvPr>
            <p:ph type="body" idx="1"/>
          </p:nvPr>
        </p:nvSpPr>
        <p:spPr>
          <a:xfrm>
            <a:off x="457200" y="1855788"/>
            <a:ext cx="8229600" cy="4525962"/>
          </a:xfrm>
        </p:spPr>
        <p:txBody>
          <a:bodyPr/>
          <a:lstStyle/>
          <a:p>
            <a:pPr>
              <a:buFontTx/>
              <a:buChar char="-"/>
              <a:defRPr/>
            </a:pPr>
            <a:r>
              <a:rPr lang="en-US" altLang="en-US" sz="2000" dirty="0">
                <a:solidFill>
                  <a:srgbClr val="1D1C1D"/>
                </a:solidFill>
                <a:highlight>
                  <a:srgbClr val="F8F8F8"/>
                </a:highlight>
                <a:latin typeface="Slack-Lato"/>
              </a:rPr>
              <a:t>Conclusions</a:t>
            </a:r>
          </a:p>
          <a:p>
            <a:pPr>
              <a:buFontTx/>
              <a:buChar char="-"/>
              <a:defRPr/>
            </a:pPr>
            <a:r>
              <a:rPr lang="en-US" altLang="en-US" sz="2000" dirty="0">
                <a:solidFill>
                  <a:srgbClr val="1D1C1D"/>
                </a:solidFill>
                <a:highlight>
                  <a:srgbClr val="F8F8F8"/>
                </a:highlight>
                <a:latin typeface="Slack-Lato"/>
              </a:rPr>
              <a:t>Limitations and Assumptions</a:t>
            </a:r>
          </a:p>
          <a:p>
            <a:pPr>
              <a:buFontTx/>
              <a:buChar char="-"/>
              <a:defRPr/>
            </a:pPr>
            <a:r>
              <a:rPr lang="en-US" altLang="en-US" sz="2000" dirty="0">
                <a:solidFill>
                  <a:srgbClr val="1D1C1D"/>
                </a:solidFill>
                <a:highlight>
                  <a:srgbClr val="F8F8F8"/>
                </a:highlight>
                <a:latin typeface="Slack-Lato"/>
              </a:rPr>
              <a:t>Learnings/Takeaway</a:t>
            </a:r>
          </a:p>
        </p:txBody>
      </p:sp>
    </p:spTree>
    <p:extLst>
      <p:ext uri="{BB962C8B-B14F-4D97-AF65-F5344CB8AC3E}">
        <p14:creationId xmlns:p14="http://schemas.microsoft.com/office/powerpoint/2010/main" val="162339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C15459-E445-C740-B875-FFE7DEA7A7D2}"/>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Outline </a:t>
            </a:r>
          </a:p>
        </p:txBody>
      </p:sp>
      <p:sp>
        <p:nvSpPr>
          <p:cNvPr id="4099" name="Rectangle 3">
            <a:extLst>
              <a:ext uri="{FF2B5EF4-FFF2-40B4-BE49-F238E27FC236}">
                <a16:creationId xmlns:a16="http://schemas.microsoft.com/office/drawing/2014/main" id="{44B97849-7904-E4BA-1CA1-D212D231F50E}"/>
              </a:ext>
            </a:extLst>
          </p:cNvPr>
          <p:cNvSpPr>
            <a:spLocks noGrp="1" noChangeArrowheads="1"/>
          </p:cNvSpPr>
          <p:nvPr>
            <p:ph type="body" idx="1"/>
          </p:nvPr>
        </p:nvSpPr>
        <p:spPr>
          <a:xfrm>
            <a:off x="457200" y="1855788"/>
            <a:ext cx="8229600" cy="4525962"/>
          </a:xfrm>
        </p:spPr>
        <p:txBody>
          <a:bodyPr/>
          <a:lstStyle/>
          <a:p>
            <a:pPr eaLnBrk="1" hangingPunct="1"/>
            <a:r>
              <a:rPr lang="en-US" altLang="en-US"/>
              <a:t>Main question</a:t>
            </a:r>
          </a:p>
          <a:p>
            <a:pPr eaLnBrk="1" hangingPunct="1"/>
            <a:r>
              <a:rPr lang="en-US" altLang="en-US"/>
              <a:t>Data preparation process</a:t>
            </a:r>
          </a:p>
          <a:p>
            <a:pPr eaLnBrk="1" hangingPunct="1"/>
            <a:r>
              <a:rPr lang="en-US" altLang="en-US"/>
              <a:t>Analysis outcome</a:t>
            </a:r>
          </a:p>
          <a:p>
            <a:pPr eaLnBrk="1" hangingPunct="1"/>
            <a:r>
              <a:rPr lang="en-US" altLang="en-US"/>
              <a:t>Conclusion</a:t>
            </a:r>
          </a:p>
          <a:p>
            <a:pPr lvl="1" eaLnBrk="1" hangingPunct="1"/>
            <a:r>
              <a:rPr lang="en-US" altLang="en-US"/>
              <a:t>Data limitations and assumptions</a:t>
            </a:r>
          </a:p>
          <a:p>
            <a:pPr lvl="1" eaLnBrk="1" hangingPunct="1"/>
            <a:r>
              <a:rPr lang="en-US" altLang="en-US"/>
              <a:t>Learnings and takeaway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9CDE18-A5EF-F6AB-403E-04FCAA0CB4BB}"/>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Main Question</a:t>
            </a:r>
          </a:p>
        </p:txBody>
      </p:sp>
      <p:sp>
        <p:nvSpPr>
          <p:cNvPr id="106499" name="Rectangle 3">
            <a:extLst>
              <a:ext uri="{FF2B5EF4-FFF2-40B4-BE49-F238E27FC236}">
                <a16:creationId xmlns:a16="http://schemas.microsoft.com/office/drawing/2014/main" id="{47739545-DB69-7927-B978-1C3594D77BED}"/>
              </a:ext>
            </a:extLst>
          </p:cNvPr>
          <p:cNvSpPr>
            <a:spLocks noGrp="1" noChangeArrowheads="1"/>
          </p:cNvSpPr>
          <p:nvPr>
            <p:ph type="body" idx="1"/>
          </p:nvPr>
        </p:nvSpPr>
        <p:spPr>
          <a:xfrm>
            <a:off x="457200" y="1855788"/>
            <a:ext cx="8291264" cy="4669556"/>
          </a:xfrm>
        </p:spPr>
        <p:txBody>
          <a:bodyPr/>
          <a:lstStyle/>
          <a:p>
            <a:pPr eaLnBrk="1" hangingPunct="1">
              <a:defRPr/>
            </a:pPr>
            <a:r>
              <a:rPr lang="en-US" sz="2000" b="1" dirty="0">
                <a:solidFill>
                  <a:srgbClr val="1D1C1D"/>
                </a:solidFill>
                <a:highlight>
                  <a:srgbClr val="F8F8F8"/>
                </a:highlight>
                <a:latin typeface="Slack-Lato"/>
              </a:rPr>
              <a:t>What are the key factors influencing Olympic medal outcomes?</a:t>
            </a:r>
          </a:p>
          <a:p>
            <a:pPr lvl="1" eaLnBrk="1" hangingPunct="1">
              <a:defRPr/>
            </a:pPr>
            <a:r>
              <a:rPr lang="en-US" altLang="en-US" sz="2000" dirty="0">
                <a:solidFill>
                  <a:srgbClr val="1D1C1D"/>
                </a:solidFill>
                <a:highlight>
                  <a:srgbClr val="F8F8F8"/>
                </a:highlight>
                <a:latin typeface="Slack-Lato"/>
              </a:rPr>
              <a:t>Hosting countries</a:t>
            </a:r>
          </a:p>
          <a:p>
            <a:pPr lvl="2" eaLnBrk="1" hangingPunct="1">
              <a:defRPr/>
            </a:pPr>
            <a:r>
              <a:rPr lang="en-US" altLang="en-US" sz="2000" dirty="0">
                <a:solidFill>
                  <a:srgbClr val="1D1C1D"/>
                </a:solidFill>
                <a:highlight>
                  <a:srgbClr val="F8F8F8"/>
                </a:highlight>
                <a:latin typeface="Slack-Lato"/>
              </a:rPr>
              <a:t>Medal counts</a:t>
            </a:r>
          </a:p>
          <a:p>
            <a:pPr lvl="2" eaLnBrk="1" hangingPunct="1">
              <a:defRPr/>
            </a:pPr>
            <a:r>
              <a:rPr lang="en-US" altLang="en-US" sz="2000" dirty="0">
                <a:solidFill>
                  <a:srgbClr val="1D1C1D"/>
                </a:solidFill>
                <a:highlight>
                  <a:srgbClr val="F8F8F8"/>
                </a:highlight>
                <a:latin typeface="Slack-Lato"/>
              </a:rPr>
              <a:t>Seasons</a:t>
            </a:r>
          </a:p>
          <a:p>
            <a:pPr lvl="2" eaLnBrk="1" hangingPunct="1">
              <a:defRPr/>
            </a:pPr>
            <a:r>
              <a:rPr lang="en-US" altLang="en-US" sz="2000" dirty="0">
                <a:solidFill>
                  <a:srgbClr val="1D1C1D"/>
                </a:solidFill>
                <a:highlight>
                  <a:srgbClr val="F8F8F8"/>
                </a:highlight>
                <a:latin typeface="Slack-Lato"/>
              </a:rPr>
              <a:t>Four example countries</a:t>
            </a:r>
          </a:p>
          <a:p>
            <a:pPr lvl="1" eaLnBrk="1" hangingPunct="1">
              <a:defRPr/>
            </a:pPr>
            <a:r>
              <a:rPr lang="en-US" altLang="en-US" sz="2000" dirty="0">
                <a:solidFill>
                  <a:srgbClr val="1D1C1D"/>
                </a:solidFill>
                <a:highlight>
                  <a:srgbClr val="F8F8F8"/>
                </a:highlight>
                <a:latin typeface="Slack-Lato"/>
              </a:rPr>
              <a:t>Athlete physical attributes</a:t>
            </a:r>
          </a:p>
          <a:p>
            <a:pPr lvl="2" eaLnBrk="1" hangingPunct="1">
              <a:defRPr/>
            </a:pPr>
            <a:r>
              <a:rPr lang="en-US" altLang="en-US" sz="2000" dirty="0">
                <a:solidFill>
                  <a:srgbClr val="1D1C1D"/>
                </a:solidFill>
                <a:highlight>
                  <a:srgbClr val="F8F8F8"/>
                </a:highlight>
                <a:latin typeface="Slack-Lato"/>
              </a:rPr>
              <a:t>Age</a:t>
            </a:r>
          </a:p>
          <a:p>
            <a:pPr lvl="2" eaLnBrk="1" hangingPunct="1">
              <a:defRPr/>
            </a:pPr>
            <a:r>
              <a:rPr lang="en-US" altLang="en-US" sz="2000" dirty="0">
                <a:solidFill>
                  <a:srgbClr val="1D1C1D"/>
                </a:solidFill>
                <a:highlight>
                  <a:srgbClr val="F8F8F8"/>
                </a:highlight>
                <a:latin typeface="Slack-Lato"/>
              </a:rPr>
              <a:t>Weight</a:t>
            </a:r>
          </a:p>
          <a:p>
            <a:pPr lvl="2" eaLnBrk="1" hangingPunct="1">
              <a:defRPr/>
            </a:pPr>
            <a:r>
              <a:rPr lang="en-US" altLang="en-US" sz="2000" dirty="0">
                <a:solidFill>
                  <a:srgbClr val="1D1C1D"/>
                </a:solidFill>
                <a:highlight>
                  <a:srgbClr val="F8F8F8"/>
                </a:highlight>
                <a:latin typeface="Slack-Lato"/>
              </a:rPr>
              <a:t>Height</a:t>
            </a:r>
          </a:p>
          <a:p>
            <a:pPr lvl="2" eaLnBrk="1" hangingPunct="1">
              <a:defRPr/>
            </a:pPr>
            <a:r>
              <a:rPr lang="en-US" altLang="en-US" sz="2000" dirty="0">
                <a:solidFill>
                  <a:srgbClr val="1D1C1D"/>
                </a:solidFill>
                <a:highlight>
                  <a:srgbClr val="F8F8F8"/>
                </a:highlight>
                <a:latin typeface="Slack-Lato"/>
              </a:rPr>
              <a:t>Gender ratio</a:t>
            </a:r>
          </a:p>
          <a:p>
            <a:pPr lvl="1" eaLnBrk="1" hangingPunct="1">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DBB336-ACDD-CFD1-168C-E08B240AC0C3}"/>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Data Preparation Process</a:t>
            </a:r>
          </a:p>
        </p:txBody>
      </p:sp>
      <p:sp>
        <p:nvSpPr>
          <p:cNvPr id="106499" name="Rectangle 3">
            <a:extLst>
              <a:ext uri="{FF2B5EF4-FFF2-40B4-BE49-F238E27FC236}">
                <a16:creationId xmlns:a16="http://schemas.microsoft.com/office/drawing/2014/main" id="{EC66EBCC-A737-DFDF-7D4C-44FE4A6D7329}"/>
              </a:ext>
            </a:extLst>
          </p:cNvPr>
          <p:cNvSpPr>
            <a:spLocks noGrp="1" noChangeArrowheads="1"/>
          </p:cNvSpPr>
          <p:nvPr>
            <p:ph type="body" idx="1"/>
          </p:nvPr>
        </p:nvSpPr>
        <p:spPr>
          <a:xfrm>
            <a:off x="457200" y="1855788"/>
            <a:ext cx="8229600" cy="4525962"/>
          </a:xfrm>
        </p:spPr>
        <p:txBody>
          <a:bodyPr/>
          <a:lstStyle/>
          <a:p>
            <a:pPr eaLnBrk="1" hangingPunct="1">
              <a:defRPr/>
            </a:pPr>
            <a:r>
              <a:rPr lang="en-US" dirty="0">
                <a:solidFill>
                  <a:srgbClr val="1D1C1D"/>
                </a:solidFill>
                <a:highlight>
                  <a:srgbClr val="F8F8F8"/>
                </a:highlight>
                <a:latin typeface="Slack-Lato"/>
              </a:rPr>
              <a:t>Kaggle: 120 years of Olympic history: athletes and results </a:t>
            </a:r>
          </a:p>
          <a:p>
            <a:pPr eaLnBrk="1" hangingPunct="1">
              <a:defRPr/>
            </a:pPr>
            <a:r>
              <a:rPr lang="en-US" altLang="en-US" dirty="0">
                <a:solidFill>
                  <a:srgbClr val="1D1C1D"/>
                </a:solidFill>
                <a:highlight>
                  <a:srgbClr val="F8F8F8"/>
                </a:highlight>
                <a:latin typeface="Slack-Lato"/>
              </a:rPr>
              <a:t>Data cleaning: </a:t>
            </a:r>
          </a:p>
          <a:p>
            <a:pPr lvl="1" eaLnBrk="1" hangingPunct="1">
              <a:defRPr/>
            </a:pPr>
            <a:r>
              <a:rPr lang="en-US" altLang="en-US" dirty="0">
                <a:solidFill>
                  <a:srgbClr val="1D1C1D"/>
                </a:solidFill>
                <a:highlight>
                  <a:srgbClr val="F8F8F8"/>
                </a:highlight>
                <a:latin typeface="Slack-Lato"/>
              </a:rPr>
              <a:t>Hosting country/city</a:t>
            </a:r>
          </a:p>
          <a:p>
            <a:pPr lvl="1" eaLnBrk="1" hangingPunct="1">
              <a:defRPr/>
            </a:pPr>
            <a:r>
              <a:rPr lang="en-US" altLang="en-US" dirty="0">
                <a:solidFill>
                  <a:srgbClr val="1D1C1D"/>
                </a:solidFill>
                <a:highlight>
                  <a:srgbClr val="F8F8F8"/>
                </a:highlight>
                <a:latin typeface="Slack-Lato"/>
              </a:rPr>
              <a:t>Age, Weight and sex </a:t>
            </a:r>
          </a:p>
          <a:p>
            <a:pPr lvl="1" eaLnBrk="1" hangingPunct="1">
              <a:defRPr/>
            </a:pPr>
            <a:r>
              <a:rPr lang="en-US" altLang="en-US" dirty="0">
                <a:solidFill>
                  <a:srgbClr val="1D1C1D"/>
                </a:solidFill>
                <a:highlight>
                  <a:srgbClr val="F8F8F8"/>
                </a:highlight>
                <a:latin typeface="Slack-Lato"/>
              </a:rPr>
              <a:t>Country name</a:t>
            </a:r>
          </a:p>
          <a:p>
            <a:pPr marL="457200" lvl="1" indent="0" eaLnBrk="1" hangingPunct="1">
              <a:buFontTx/>
              <a:buNone/>
              <a:defRPr/>
            </a:pPr>
            <a:endParaRPr lang="en-US" altLang="en-US" dirty="0">
              <a:solidFill>
                <a:srgbClr val="1D1C1D"/>
              </a:solidFill>
              <a:highlight>
                <a:srgbClr val="F8F8F8"/>
              </a:highlight>
              <a:latin typeface="Slack-Lato"/>
            </a:endParaRPr>
          </a:p>
          <a:p>
            <a:pPr lvl="1" eaLnBrk="1" hangingPunct="1">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What is the physical attributes of a Gold medalist ?</a:t>
            </a:r>
          </a:p>
        </p:txBody>
      </p:sp>
      <p:pic>
        <p:nvPicPr>
          <p:cNvPr id="3" name="Picture 2" descr="A chart of age vs weight in athletics&#10;&#10;Description automatically generated">
            <a:extLst>
              <a:ext uri="{FF2B5EF4-FFF2-40B4-BE49-F238E27FC236}">
                <a16:creationId xmlns:a16="http://schemas.microsoft.com/office/drawing/2014/main" id="{B3D59B34-4391-4378-C2C0-686CDF477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4165612" cy="2952328"/>
          </a:xfrm>
          <a:prstGeom prst="rect">
            <a:avLst/>
          </a:prstGeom>
        </p:spPr>
      </p:pic>
      <p:pic>
        <p:nvPicPr>
          <p:cNvPr id="5" name="Picture 4" descr="A diagram of a number of different colored circles&#10;&#10;Description automatically generated">
            <a:extLst>
              <a:ext uri="{FF2B5EF4-FFF2-40B4-BE49-F238E27FC236}">
                <a16:creationId xmlns:a16="http://schemas.microsoft.com/office/drawing/2014/main" id="{90A51B88-2E81-50FC-405E-BACBC6EE1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813" y="2544683"/>
            <a:ext cx="4063988" cy="2972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Male vs Female participation</a:t>
            </a:r>
          </a:p>
        </p:txBody>
      </p:sp>
      <p:pic>
        <p:nvPicPr>
          <p:cNvPr id="3" name="Picture 2">
            <a:extLst>
              <a:ext uri="{FF2B5EF4-FFF2-40B4-BE49-F238E27FC236}">
                <a16:creationId xmlns:a16="http://schemas.microsoft.com/office/drawing/2014/main" id="{B1379E3A-2C5D-D8AC-7893-B62A03BC5AAB}"/>
              </a:ext>
            </a:extLst>
          </p:cNvPr>
          <p:cNvPicPr>
            <a:picLocks noChangeAspect="1"/>
          </p:cNvPicPr>
          <p:nvPr/>
        </p:nvPicPr>
        <p:blipFill>
          <a:blip r:embed="rId3"/>
          <a:stretch>
            <a:fillRect/>
          </a:stretch>
        </p:blipFill>
        <p:spPr>
          <a:xfrm>
            <a:off x="683568" y="2708920"/>
            <a:ext cx="4171981" cy="2752745"/>
          </a:xfrm>
          <a:prstGeom prst="rect">
            <a:avLst/>
          </a:prstGeom>
        </p:spPr>
      </p:pic>
      <p:pic>
        <p:nvPicPr>
          <p:cNvPr id="5" name="Picture 4">
            <a:extLst>
              <a:ext uri="{FF2B5EF4-FFF2-40B4-BE49-F238E27FC236}">
                <a16:creationId xmlns:a16="http://schemas.microsoft.com/office/drawing/2014/main" id="{8321B211-E9AE-7629-DD87-EE033941C6E1}"/>
              </a:ext>
            </a:extLst>
          </p:cNvPr>
          <p:cNvPicPr>
            <a:picLocks noChangeAspect="1"/>
          </p:cNvPicPr>
          <p:nvPr/>
        </p:nvPicPr>
        <p:blipFill>
          <a:blip r:embed="rId4"/>
          <a:stretch>
            <a:fillRect/>
          </a:stretch>
        </p:blipFill>
        <p:spPr>
          <a:xfrm>
            <a:off x="5387893" y="2420888"/>
            <a:ext cx="2740584" cy="2848933"/>
          </a:xfrm>
          <a:prstGeom prst="rect">
            <a:avLst/>
          </a:prstGeom>
        </p:spPr>
      </p:pic>
    </p:spTree>
    <p:extLst>
      <p:ext uri="{BB962C8B-B14F-4D97-AF65-F5344CB8AC3E}">
        <p14:creationId xmlns:p14="http://schemas.microsoft.com/office/powerpoint/2010/main" val="191320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833CDD-9690-8F38-31BC-6781F1DD99C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1267" name="Text Placeholder 1">
            <a:extLst>
              <a:ext uri="{FF2B5EF4-FFF2-40B4-BE49-F238E27FC236}">
                <a16:creationId xmlns:a16="http://schemas.microsoft.com/office/drawing/2014/main" id="{DB5C62D5-E618-6C9B-1FA7-6E22A3B52D48}"/>
              </a:ext>
            </a:extLst>
          </p:cNvPr>
          <p:cNvSpPr>
            <a:spLocks noGrp="1" noChangeArrowheads="1"/>
          </p:cNvSpPr>
          <p:nvPr>
            <p:ph type="body" idx="1"/>
          </p:nvPr>
        </p:nvSpPr>
        <p:spPr>
          <a:xfrm>
            <a:off x="614363" y="1196975"/>
            <a:ext cx="3868737" cy="823913"/>
          </a:xfrm>
        </p:spPr>
        <p:txBody>
          <a:bodyPr/>
          <a:lstStyle/>
          <a:p>
            <a:r>
              <a:rPr lang="en-CA" altLang="en-US">
                <a:solidFill>
                  <a:srgbClr val="FF0000"/>
                </a:solidFill>
              </a:rPr>
              <a:t>Summer Olympic</a:t>
            </a:r>
          </a:p>
        </p:txBody>
      </p:sp>
      <p:pic>
        <p:nvPicPr>
          <p:cNvPr id="11268" name="Content Placeholder 7">
            <a:extLst>
              <a:ext uri="{FF2B5EF4-FFF2-40B4-BE49-F238E27FC236}">
                <a16:creationId xmlns:a16="http://schemas.microsoft.com/office/drawing/2014/main" id="{F6711AAB-D5A2-9759-5E09-70AF46E78D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2055813"/>
            <a:ext cx="3941762" cy="3311525"/>
          </a:xfrm>
        </p:spPr>
      </p:pic>
      <p:sp>
        <p:nvSpPr>
          <p:cNvPr id="11269" name="Text Placeholder 4">
            <a:extLst>
              <a:ext uri="{FF2B5EF4-FFF2-40B4-BE49-F238E27FC236}">
                <a16:creationId xmlns:a16="http://schemas.microsoft.com/office/drawing/2014/main" id="{C5C0434C-1C3B-A4ED-D9C9-F330C3406952}"/>
              </a:ext>
            </a:extLst>
          </p:cNvPr>
          <p:cNvSpPr>
            <a:spLocks noGrp="1" noChangeArrowheads="1"/>
          </p:cNvSpPr>
          <p:nvPr>
            <p:ph type="body" sz="quarter" idx="3"/>
          </p:nvPr>
        </p:nvSpPr>
        <p:spPr>
          <a:xfrm>
            <a:off x="4660900" y="1209675"/>
            <a:ext cx="3887788" cy="823913"/>
          </a:xfrm>
        </p:spPr>
        <p:txBody>
          <a:bodyPr/>
          <a:lstStyle/>
          <a:p>
            <a:r>
              <a:rPr lang="en-CA" altLang="en-US">
                <a:solidFill>
                  <a:srgbClr val="00B0F0"/>
                </a:solidFill>
              </a:rPr>
              <a:t>Winter Olympic</a:t>
            </a:r>
          </a:p>
        </p:txBody>
      </p:sp>
      <p:pic>
        <p:nvPicPr>
          <p:cNvPr id="11270" name="Picture 9">
            <a:extLst>
              <a:ext uri="{FF2B5EF4-FFF2-40B4-BE49-F238E27FC236}">
                <a16:creationId xmlns:a16="http://schemas.microsoft.com/office/drawing/2014/main" id="{152E0C2F-3473-56FF-5C50-38CD5E245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75" y="2033588"/>
            <a:ext cx="4024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99B58B-659D-7D2F-DA64-AB0F88F9FA8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315" name="Text Placeholder 3">
            <a:extLst>
              <a:ext uri="{FF2B5EF4-FFF2-40B4-BE49-F238E27FC236}">
                <a16:creationId xmlns:a16="http://schemas.microsoft.com/office/drawing/2014/main" id="{57F97AA3-A4E9-C406-6F5D-FF1E97BC64A7}"/>
              </a:ext>
            </a:extLst>
          </p:cNvPr>
          <p:cNvSpPr>
            <a:spLocks noGrp="1" noChangeArrowheads="1"/>
          </p:cNvSpPr>
          <p:nvPr>
            <p:ph type="body" idx="1"/>
          </p:nvPr>
        </p:nvSpPr>
        <p:spPr/>
        <p:txBody>
          <a:bodyPr/>
          <a:lstStyle/>
          <a:p>
            <a:r>
              <a:rPr lang="en-CA" altLang="en-US">
                <a:solidFill>
                  <a:srgbClr val="FF0000"/>
                </a:solidFill>
              </a:rPr>
              <a:t>Hosting Countries for Summer Olympic Games</a:t>
            </a:r>
          </a:p>
        </p:txBody>
      </p:sp>
      <p:pic>
        <p:nvPicPr>
          <p:cNvPr id="13316" name="Content Placeholder 10">
            <a:extLst>
              <a:ext uri="{FF2B5EF4-FFF2-40B4-BE49-F238E27FC236}">
                <a16:creationId xmlns:a16="http://schemas.microsoft.com/office/drawing/2014/main" id="{5BB58E9D-1423-FA76-675F-18849E241B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0825" y="2771775"/>
            <a:ext cx="3868738" cy="2098675"/>
          </a:xfrm>
        </p:spPr>
      </p:pic>
      <p:sp>
        <p:nvSpPr>
          <p:cNvPr id="13317" name="Text Placeholder 5">
            <a:extLst>
              <a:ext uri="{FF2B5EF4-FFF2-40B4-BE49-F238E27FC236}">
                <a16:creationId xmlns:a16="http://schemas.microsoft.com/office/drawing/2014/main" id="{1577E088-6761-F5CD-2667-B7210A87D39C}"/>
              </a:ext>
            </a:extLst>
          </p:cNvPr>
          <p:cNvSpPr>
            <a:spLocks noGrp="1" noChangeArrowheads="1"/>
          </p:cNvSpPr>
          <p:nvPr>
            <p:ph type="body" sz="quarter" idx="3"/>
          </p:nvPr>
        </p:nvSpPr>
        <p:spPr/>
        <p:txBody>
          <a:bodyPr/>
          <a:lstStyle/>
          <a:p>
            <a:r>
              <a:rPr lang="en-CA" altLang="en-US">
                <a:solidFill>
                  <a:srgbClr val="00B0F0"/>
                </a:solidFill>
              </a:rPr>
              <a:t>Hosting Countries for Winter Olympic Games</a:t>
            </a:r>
          </a:p>
        </p:txBody>
      </p:sp>
      <p:pic>
        <p:nvPicPr>
          <p:cNvPr id="13318" name="Content Placeholder 8">
            <a:extLst>
              <a:ext uri="{FF2B5EF4-FFF2-40B4-BE49-F238E27FC236}">
                <a16:creationId xmlns:a16="http://schemas.microsoft.com/office/drawing/2014/main" id="{056AA97D-39D1-E4EB-0250-8CFE18145D72}"/>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859338" y="2708275"/>
            <a:ext cx="3887787" cy="2070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BD9846-1CAD-B786-B68B-3B21FF29D5E6}"/>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 name="Text Placeholder 3">
            <a:extLst>
              <a:ext uri="{FF2B5EF4-FFF2-40B4-BE49-F238E27FC236}">
                <a16:creationId xmlns:a16="http://schemas.microsoft.com/office/drawing/2014/main" id="{7DD29AF4-1ABA-E32F-CCE7-660E41FD9AA5}"/>
              </a:ext>
            </a:extLst>
          </p:cNvPr>
          <p:cNvSpPr txBox="1">
            <a:spLocks/>
          </p:cNvSpPr>
          <p:nvPr/>
        </p:nvSpPr>
        <p:spPr>
          <a:xfrm>
            <a:off x="630238" y="1681163"/>
            <a:ext cx="6605587" cy="3908425"/>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A" dirty="0"/>
              <a:t>Canada</a:t>
            </a:r>
          </a:p>
          <a:p>
            <a:pPr>
              <a:defRPr/>
            </a:pPr>
            <a:endParaRPr lang="en-CA" dirty="0"/>
          </a:p>
          <a:p>
            <a:pPr>
              <a:defRPr/>
            </a:pPr>
            <a:r>
              <a:rPr lang="en-CA" dirty="0"/>
              <a:t>United Kingdom</a:t>
            </a:r>
          </a:p>
          <a:p>
            <a:pPr>
              <a:defRPr/>
            </a:pPr>
            <a:endParaRPr lang="en-CA" dirty="0"/>
          </a:p>
          <a:p>
            <a:pPr>
              <a:defRPr/>
            </a:pPr>
            <a:r>
              <a:rPr lang="en-CA" dirty="0"/>
              <a:t>United States</a:t>
            </a:r>
          </a:p>
          <a:p>
            <a:pPr marL="0" indent="0">
              <a:buFontTx/>
              <a:buNone/>
              <a:defRPr/>
            </a:pPr>
            <a:endParaRPr lang="en-CA" dirty="0"/>
          </a:p>
          <a:p>
            <a:pPr>
              <a:defRPr/>
            </a:pPr>
            <a:r>
              <a:rPr lang="en-CA" dirty="0"/>
              <a:t>France</a:t>
            </a:r>
          </a:p>
        </p:txBody>
      </p:sp>
      <p:pic>
        <p:nvPicPr>
          <p:cNvPr id="15364" name="Picture 14">
            <a:extLst>
              <a:ext uri="{FF2B5EF4-FFF2-40B4-BE49-F238E27FC236}">
                <a16:creationId xmlns:a16="http://schemas.microsoft.com/office/drawing/2014/main" id="{C1D7BEA3-A13E-07D9-8A05-8DF7A7D07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6">
            <a:extLst>
              <a:ext uri="{FF2B5EF4-FFF2-40B4-BE49-F238E27FC236}">
                <a16:creationId xmlns:a16="http://schemas.microsoft.com/office/drawing/2014/main" id="{D2699049-976F-9365-17CB-7967A1AA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2678113"/>
            <a:ext cx="1863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8">
            <a:extLst>
              <a:ext uri="{FF2B5EF4-FFF2-40B4-BE49-F238E27FC236}">
                <a16:creationId xmlns:a16="http://schemas.microsoft.com/office/drawing/2014/main" id="{F09BD7B8-84F4-6A35-E453-9C94ECD01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941888"/>
            <a:ext cx="18081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0">
            <a:extLst>
              <a:ext uri="{FF2B5EF4-FFF2-40B4-BE49-F238E27FC236}">
                <a16:creationId xmlns:a16="http://schemas.microsoft.com/office/drawing/2014/main" id="{09BE1476-8807-A351-6EDE-42213C262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3787775"/>
            <a:ext cx="18081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10856</TotalTime>
  <Words>808</Words>
  <Application>Microsoft Office PowerPoint</Application>
  <PresentationFormat>On-screen Show (4:3)</PresentationFormat>
  <Paragraphs>128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Inter</vt:lpstr>
      <vt:lpstr>Slack-Lato</vt:lpstr>
      <vt:lpstr>Diseño predeterminado</vt:lpstr>
      <vt:lpstr>Analysis of past 120 years of Olympic Games</vt:lpstr>
      <vt:lpstr>Outline </vt:lpstr>
      <vt:lpstr>Main Question</vt:lpstr>
      <vt:lpstr>Data Preparation Process</vt:lpstr>
      <vt:lpstr>Analysis based on athlete physical attributes </vt:lpstr>
      <vt:lpstr>Analysis based on athlete physical attributes </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Distribution of gold medals</vt:lpstr>
      <vt:lpstr>Findings</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Soumya Swain</cp:lastModifiedBy>
  <cp:revision>755</cp:revision>
  <dcterms:created xsi:type="dcterms:W3CDTF">2010-05-23T14:28:12Z</dcterms:created>
  <dcterms:modified xsi:type="dcterms:W3CDTF">2024-04-23T01:34:52Z</dcterms:modified>
</cp:coreProperties>
</file>