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5" r:id="rId5"/>
    <p:sldId id="268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9B40-1255-45A1-B880-7989705A3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A5528-6E7B-40E2-9E76-74E0BFF1A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39DE-BF2D-42A3-B582-CA3E2191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E5B3-6A0C-4648-983F-F6A6FC42F60F}" type="datetimeFigureOut">
              <a:rPr lang="en-US" smtClean="0"/>
              <a:t>03/03/2019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E0CAB-C6DE-42EB-9500-C663EC2A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44EFF-8BF0-40C6-A826-A47CB820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9558-4B26-48B8-B64B-94FCBE08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1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FF14-5C95-4BB3-8E1C-AB4D2BEE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DA47B-A054-4981-BDA2-2811EACF9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6FE14-B3C1-424F-AD25-28ACFBD3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E5B3-6A0C-4648-983F-F6A6FC42F60F}" type="datetimeFigureOut">
              <a:rPr lang="en-US" smtClean="0"/>
              <a:t>03/03/2019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2BFEF-E5F4-4873-B9CB-630C51AD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DC2DE-D2F4-43C8-9307-B44D4B7A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9558-4B26-48B8-B64B-94FCBE08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9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3C509-125A-45E4-B3F0-278576A91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BED32-C5C4-4C8C-A903-1F70B15EA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BAFDD-5E22-4CB2-9952-CFC5D789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E5B3-6A0C-4648-983F-F6A6FC42F60F}" type="datetimeFigureOut">
              <a:rPr lang="en-US" smtClean="0"/>
              <a:t>03/03/2019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8AF73-729C-4D2B-A70B-7107F4E7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AFC9-18E4-4354-8FEC-A6A0362F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9558-4B26-48B8-B64B-94FCBE08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1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227B-43FD-4A76-8E85-A29B9E7F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EB900-544F-43FA-9571-7BC4D9CF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1FF1-C38D-4AB7-9B01-2E215786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E5B3-6A0C-4648-983F-F6A6FC42F60F}" type="datetimeFigureOut">
              <a:rPr lang="en-US" smtClean="0"/>
              <a:t>03/03/2019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83BFA-A0E5-4157-8C44-9AD2AD14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462B3-B750-4951-8F6B-8E09B123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9558-4B26-48B8-B64B-94FCBE08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2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5760-6CF2-4AF7-B338-A5E971E5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1CB58-546B-4C9F-9477-FD8C1653B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A256-8389-44C3-96AE-B3989CC2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E5B3-6A0C-4648-983F-F6A6FC42F60F}" type="datetimeFigureOut">
              <a:rPr lang="en-US" smtClean="0"/>
              <a:t>03/03/2019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C46AA-8FB9-43FD-9DD2-9BAC2EBE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12B2A-51EE-400F-9590-8AEE3C36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9558-4B26-48B8-B64B-94FCBE08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E08F-100C-40CD-AC41-B0B33E75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9B20-9254-4CB3-9343-C94537E85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EA4F6-40BD-4495-B652-8F08855CF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7657A-0408-4C2A-8B8E-4F108C9F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E5B3-6A0C-4648-983F-F6A6FC42F60F}" type="datetimeFigureOut">
              <a:rPr lang="en-US" smtClean="0"/>
              <a:t>03/03/2019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EFEA2-32F1-4A4F-A756-345C520D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862A5-2A04-4427-81FC-29602741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9558-4B26-48B8-B64B-94FCBE08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9785-8E3E-4EFD-A816-00670C85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4F99F-3038-4B44-B153-C15BAA9A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F2DAF-03EF-4794-B02E-0F3A49C6C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223B1-8EF3-4E4F-A34B-340CB906E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E2EE0-4A02-42D6-A2BB-C85169C70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B4C34-B111-42A5-8724-DCA78446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E5B3-6A0C-4648-983F-F6A6FC42F60F}" type="datetimeFigureOut">
              <a:rPr lang="en-US" smtClean="0"/>
              <a:t>03/03/2019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0BC0A-9338-48E8-9DAD-C317AFE9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069BA-B39B-4ED0-82D2-85B5595E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9558-4B26-48B8-B64B-94FCBE08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8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C133-838D-47CB-91F8-80B8744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66CB6-644A-4000-9D9A-AEB516AD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E5B3-6A0C-4648-983F-F6A6FC42F60F}" type="datetimeFigureOut">
              <a:rPr lang="en-US" smtClean="0"/>
              <a:t>03/03/2019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A5B7B-D49E-4978-BC11-D28D30D2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76DA5-05A9-4488-A456-AE7E1B1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9558-4B26-48B8-B64B-94FCBE08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8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CEE5F-5416-4436-8263-F6FABBFC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E5B3-6A0C-4648-983F-F6A6FC42F60F}" type="datetimeFigureOut">
              <a:rPr lang="en-US" smtClean="0"/>
              <a:t>03/03/2019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23806-E81B-4687-AC0F-E91FD09F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809D3-3BAB-4C81-9F55-E12032C6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9558-4B26-48B8-B64B-94FCBE08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4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CCA9-E18C-4ADA-B507-77FEFE75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F546-691F-4F05-8E73-B9986808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FF9F2-B069-4990-8475-99CC54477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38D03-D2F3-4772-A21C-C3E8E12D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E5B3-6A0C-4648-983F-F6A6FC42F60F}" type="datetimeFigureOut">
              <a:rPr lang="en-US" smtClean="0"/>
              <a:t>03/03/2019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731B7-65A2-4377-BB8D-710D8D1A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30C42-A35B-4D9F-B7E5-39A42ED0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9558-4B26-48B8-B64B-94FCBE08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6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09BB-145B-44F4-8EC8-D552467E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AD0AC-77D0-42A5-BF73-3A27B247F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58D16-38CA-4370-80F9-00EE5A48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BFB9B-4532-4EC4-84F1-B5EBE955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E5B3-6A0C-4648-983F-F6A6FC42F60F}" type="datetimeFigureOut">
              <a:rPr lang="en-US" smtClean="0"/>
              <a:t>03/03/2019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2BCD8-3885-4E4B-BC01-EB8D1A78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E42FE-3052-4550-8E3A-0F3D4BE4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9558-4B26-48B8-B64B-94FCBE08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7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F73E-5F3C-4569-8683-985EF477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BEDFD-BA44-4D7C-A613-3288868C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F052-6345-4F8F-B51D-0FEF6B84D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CE5B3-6A0C-4648-983F-F6A6FC42F60F}" type="datetimeFigureOut">
              <a:rPr lang="en-US" smtClean="0"/>
              <a:t>03/03/2019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49BAE-768F-4C78-A2E5-4B406F48A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4AC14-71B7-4DF0-8DE1-51008E570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69558-4B26-48B8-B64B-94FCBE08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2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B616-A9F5-49FE-BF47-2403EE25C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725B8-784A-4EF0-B9BF-AE2CCBBD8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6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EFCA19A-664C-174E-A92D-8C8028B4E0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76350" y="247650"/>
            <a:ext cx="9355138" cy="895350"/>
          </a:xfrm>
        </p:spPr>
        <p:txBody>
          <a:bodyPr rtlCol="0">
            <a:normAutofit fontScale="90000"/>
          </a:bodyPr>
          <a:lstStyle/>
          <a:p>
            <a:pPr algn="r">
              <a:defRPr/>
            </a:pPr>
            <a:br>
              <a:rPr lang="en-US" altLang="en-US" dirty="0"/>
            </a:br>
            <a:r>
              <a:rPr lang="en-IN" b="1" dirty="0"/>
              <a:t>Restaurant Recommender System</a:t>
            </a:r>
            <a:br>
              <a:rPr lang="en-US" altLang="en-US" dirty="0"/>
            </a:br>
            <a:endParaRPr lang="en-US" altLang="en-US" sz="2200" dirty="0"/>
          </a:p>
        </p:txBody>
      </p:sp>
      <p:pic>
        <p:nvPicPr>
          <p:cNvPr id="2051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B3EA912-A3D7-45A1-9AF5-CC2D2D5F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69215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4058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A369A8DC-E14B-364C-9C3C-83345BD5FC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373064"/>
            <a:ext cx="7886700" cy="3055937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IN" b="1" dirty="0"/>
              <a:t>Overview</a:t>
            </a:r>
            <a:endParaRPr lang="en-IN" dirty="0"/>
          </a:p>
          <a:p>
            <a:pPr marL="0" indent="0">
              <a:buNone/>
              <a:defRPr/>
            </a:pPr>
            <a:r>
              <a:rPr lang="en-IN" dirty="0"/>
              <a:t>A system to suggest the top Restaurants in Manhattan to an user based on the Restaurants liked/tipped by the user in the past. </a:t>
            </a:r>
          </a:p>
          <a:p>
            <a:pPr marL="0" indent="0">
              <a:buNone/>
              <a:defRPr/>
            </a:pPr>
            <a:r>
              <a:rPr lang="en-IN" b="1" dirty="0"/>
              <a:t>Approach</a:t>
            </a:r>
          </a:p>
          <a:p>
            <a:pPr>
              <a:defRPr/>
            </a:pPr>
            <a:r>
              <a:rPr lang="en-IN" dirty="0"/>
              <a:t>Create similar clusters of Restaurants in Manhattan based on the category of the Restaurant and popularity of the Restaurant(</a:t>
            </a:r>
            <a:r>
              <a:rPr lang="en-IN" sz="1200" i="1" dirty="0"/>
              <a:t>other features like price, rating and tips can be used for more accuracy</a:t>
            </a:r>
            <a:r>
              <a:rPr lang="en-IN" dirty="0"/>
              <a:t>)</a:t>
            </a:r>
          </a:p>
          <a:p>
            <a:pPr>
              <a:defRPr/>
            </a:pPr>
            <a:r>
              <a:rPr lang="en-IN" dirty="0"/>
              <a:t>Analyse the Restaurants visited or tipped by the user in the past</a:t>
            </a:r>
          </a:p>
          <a:p>
            <a:pPr>
              <a:defRPr/>
            </a:pPr>
            <a:r>
              <a:rPr lang="en-IN" dirty="0"/>
              <a:t>Recommend Popular Restaurants in Manhattan</a:t>
            </a:r>
          </a:p>
          <a:p>
            <a:pPr>
              <a:defRPr/>
            </a:pPr>
            <a:endParaRPr lang="en-US" altLang="en-US" dirty="0"/>
          </a:p>
        </p:txBody>
      </p:sp>
      <p:pic>
        <p:nvPicPr>
          <p:cNvPr id="307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EBB1B8D-A8C3-48E1-AA36-68E4BC287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3571876"/>
            <a:ext cx="2627313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56F2CFBD-9F1F-BC4A-992B-01BC79828987}"/>
              </a:ext>
            </a:extLst>
          </p:cNvPr>
          <p:cNvSpPr/>
          <p:nvPr/>
        </p:nvSpPr>
        <p:spPr>
          <a:xfrm>
            <a:off x="5334000" y="4957763"/>
            <a:ext cx="381000" cy="381000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077" name="Picture 7">
            <a:extLst>
              <a:ext uri="{FF2B5EF4-FFF2-40B4-BE49-F238E27FC236}">
                <a16:creationId xmlns:a16="http://schemas.microsoft.com/office/drawing/2014/main" id="{C8422DC0-814F-49B9-B908-DD899A876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13" y="4618038"/>
            <a:ext cx="159385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qual 8">
            <a:extLst>
              <a:ext uri="{FF2B5EF4-FFF2-40B4-BE49-F238E27FC236}">
                <a16:creationId xmlns:a16="http://schemas.microsoft.com/office/drawing/2014/main" id="{CDF4F489-2C8A-B34A-949D-5DF22FAB95B2}"/>
              </a:ext>
            </a:extLst>
          </p:cNvPr>
          <p:cNvSpPr/>
          <p:nvPr/>
        </p:nvSpPr>
        <p:spPr>
          <a:xfrm>
            <a:off x="7421564" y="4957763"/>
            <a:ext cx="579437" cy="3810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9" name="Picture 10" descr="A sign above a store&#10;&#10;Description automatically generated">
            <a:extLst>
              <a:ext uri="{FF2B5EF4-FFF2-40B4-BE49-F238E27FC236}">
                <a16:creationId xmlns:a16="http://schemas.microsoft.com/office/drawing/2014/main" id="{6614DDEF-00EC-4446-87F5-723F31463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4" y="4449764"/>
            <a:ext cx="2625725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20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EDB0B8E4-FC39-684C-901C-3F23FEFC67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373064"/>
            <a:ext cx="7886700" cy="3741737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IN" b="1" dirty="0"/>
              <a:t>Methodology</a:t>
            </a:r>
          </a:p>
          <a:p>
            <a:pPr>
              <a:defRPr/>
            </a:pPr>
            <a:r>
              <a:rPr lang="en-IN" dirty="0"/>
              <a:t>Data Extraction : Used Foursquare API and New York Location Data to explore all the restaurants in Manhattan</a:t>
            </a:r>
          </a:p>
          <a:p>
            <a:pPr>
              <a:defRPr/>
            </a:pPr>
            <a:r>
              <a:rPr lang="en-IN" dirty="0"/>
              <a:t>Data Preparation</a:t>
            </a:r>
          </a:p>
          <a:p>
            <a:pPr lvl="1">
              <a:defRPr/>
            </a:pPr>
            <a:r>
              <a:rPr lang="en-IN" dirty="0"/>
              <a:t>Created a data table containing Restaurant details Like name, id, </a:t>
            </a:r>
            <a:r>
              <a:rPr lang="en-IN" dirty="0" err="1"/>
              <a:t>lat</a:t>
            </a:r>
            <a:r>
              <a:rPr lang="en-IN" dirty="0"/>
              <a:t>, </a:t>
            </a:r>
            <a:r>
              <a:rPr lang="en-IN" dirty="0" err="1"/>
              <a:t>lon</a:t>
            </a:r>
            <a:r>
              <a:rPr lang="en-IN" dirty="0"/>
              <a:t>, number of likes, category.</a:t>
            </a:r>
          </a:p>
          <a:p>
            <a:pPr lvl="1">
              <a:defRPr/>
            </a:pPr>
            <a:r>
              <a:rPr lang="en-IN" dirty="0"/>
              <a:t>Stored user visited restaurant details in one more data table</a:t>
            </a:r>
          </a:p>
          <a:p>
            <a:pPr>
              <a:defRPr/>
            </a:pPr>
            <a:r>
              <a:rPr lang="en-IN" dirty="0"/>
              <a:t>Modelling </a:t>
            </a:r>
          </a:p>
          <a:p>
            <a:pPr lvl="1">
              <a:defRPr/>
            </a:pPr>
            <a:r>
              <a:rPr lang="en-IN" dirty="0"/>
              <a:t>Used Elbow Method to find the optimal k for k means clustering.</a:t>
            </a:r>
          </a:p>
          <a:p>
            <a:pPr lvl="1">
              <a:defRPr/>
            </a:pPr>
            <a:r>
              <a:rPr lang="en-IN" dirty="0"/>
              <a:t>Clustered all the restaurants in Manhattan using k means clustering. </a:t>
            </a:r>
          </a:p>
          <a:p>
            <a:pPr>
              <a:defRPr/>
            </a:pPr>
            <a:r>
              <a:rPr lang="en-IN" dirty="0"/>
              <a:t>Recommendation</a:t>
            </a:r>
          </a:p>
          <a:p>
            <a:pPr lvl="1">
              <a:defRPr/>
            </a:pPr>
            <a:r>
              <a:rPr lang="en-IN" dirty="0"/>
              <a:t>Analysed the top category of restaurant visited by the user in the past.</a:t>
            </a:r>
          </a:p>
          <a:p>
            <a:pPr lvl="1">
              <a:defRPr/>
            </a:pPr>
            <a:r>
              <a:rPr lang="en-IN" dirty="0"/>
              <a:t>Recommended Restaurant of similar category from the cluster of restaurants with most popularity.</a:t>
            </a:r>
          </a:p>
          <a:p>
            <a:pPr>
              <a:defRPr/>
            </a:pPr>
            <a:endParaRPr lang="en-US" altLang="en-US" dirty="0"/>
          </a:p>
        </p:txBody>
      </p:sp>
      <p:pic>
        <p:nvPicPr>
          <p:cNvPr id="4099" name="Picture 6">
            <a:extLst>
              <a:ext uri="{FF2B5EF4-FFF2-40B4-BE49-F238E27FC236}">
                <a16:creationId xmlns:a16="http://schemas.microsoft.com/office/drawing/2014/main" id="{5BB48414-9B81-419E-BB6C-0954DF4F7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4487863"/>
            <a:ext cx="15748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9">
            <a:extLst>
              <a:ext uri="{FF2B5EF4-FFF2-40B4-BE49-F238E27FC236}">
                <a16:creationId xmlns:a16="http://schemas.microsoft.com/office/drawing/2014/main" id="{56B43980-F93D-4080-BE0C-CD0869FB5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4264025"/>
            <a:ext cx="1585913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DF2F1B37-6011-4F02-9975-D84CC8DFC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38" y="5570538"/>
            <a:ext cx="18288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684E93AB-F673-423C-88D7-F75E2D86C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4614863"/>
            <a:ext cx="13208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6" descr="A sign above a store&#10;&#10;Description automatically generated">
            <a:extLst>
              <a:ext uri="{FF2B5EF4-FFF2-40B4-BE49-F238E27FC236}">
                <a16:creationId xmlns:a16="http://schemas.microsoft.com/office/drawing/2014/main" id="{7050DE93-6466-465B-9B0A-ADA7DA91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4" y="4449764"/>
            <a:ext cx="2625725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qual 17">
            <a:extLst>
              <a:ext uri="{FF2B5EF4-FFF2-40B4-BE49-F238E27FC236}">
                <a16:creationId xmlns:a16="http://schemas.microsoft.com/office/drawing/2014/main" id="{1A06C265-C13F-0846-84A9-F3AF8C3AD550}"/>
              </a:ext>
            </a:extLst>
          </p:cNvPr>
          <p:cNvSpPr/>
          <p:nvPr/>
        </p:nvSpPr>
        <p:spPr>
          <a:xfrm>
            <a:off x="7419975" y="5148263"/>
            <a:ext cx="579438" cy="3810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6E7F8094-7BA9-6E49-9B7A-EFF3F88ED866}"/>
              </a:ext>
            </a:extLst>
          </p:cNvPr>
          <p:cNvSpPr/>
          <p:nvPr/>
        </p:nvSpPr>
        <p:spPr>
          <a:xfrm>
            <a:off x="3843338" y="5148263"/>
            <a:ext cx="381000" cy="381000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0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441F63F6-FDF5-A745-88B2-F752FA42CC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373064"/>
            <a:ext cx="8058150" cy="1531937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IN" sz="2600" b="1" dirty="0"/>
              <a:t>Results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</a:rPr>
              <a:t>Cluster 4 (Most Popular : Recommendations for User)</a:t>
            </a:r>
            <a:endParaRPr lang="en-US" altLang="en-US" sz="1200" dirty="0">
              <a:latin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n-IN" dirty="0"/>
          </a:p>
          <a:p>
            <a:pPr>
              <a:defRPr/>
            </a:pPr>
            <a:endParaRPr lang="en-US" altLang="en-US" dirty="0"/>
          </a:p>
        </p:txBody>
      </p:sp>
      <p:pic>
        <p:nvPicPr>
          <p:cNvPr id="5123" name="Picture 5">
            <a:extLst>
              <a:ext uri="{FF2B5EF4-FFF2-40B4-BE49-F238E27FC236}">
                <a16:creationId xmlns:a16="http://schemas.microsoft.com/office/drawing/2014/main" id="{87A7DC60-E72E-4AA4-9E4F-E19091ACB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4329114"/>
            <a:ext cx="75438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14">
            <a:extLst>
              <a:ext uri="{FF2B5EF4-FFF2-40B4-BE49-F238E27FC236}">
                <a16:creationId xmlns:a16="http://schemas.microsoft.com/office/drawing/2014/main" id="{46DAAAC7-8BFD-4172-979E-2378BA7B8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695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125" name="Picture 8">
            <a:extLst>
              <a:ext uri="{FF2B5EF4-FFF2-40B4-BE49-F238E27FC236}">
                <a16:creationId xmlns:a16="http://schemas.microsoft.com/office/drawing/2014/main" id="{1BC85374-80D1-45FB-BA4F-FE9466EFC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1736726"/>
            <a:ext cx="75438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13">
            <a:extLst>
              <a:ext uri="{FF2B5EF4-FFF2-40B4-BE49-F238E27FC236}">
                <a16:creationId xmlns:a16="http://schemas.microsoft.com/office/drawing/2014/main" id="{D45FFA94-641C-4E89-8485-96CCD8BE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3524251"/>
            <a:ext cx="75438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ts val="375"/>
              </a:spcBef>
            </a:pPr>
            <a:r>
              <a:rPr lang="en-IN" altLang="en-US">
                <a:solidFill>
                  <a:srgbClr val="000000"/>
                </a:solidFill>
                <a:cs typeface="Calibri" panose="020F0502020204030204" pitchFamily="34" charset="0"/>
              </a:rPr>
              <a:t>Cluster 2 (Moderately Popular : Will Come in Recommendations once Most Popular is Exhausted)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77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20C485EF-4E4E-4AC9-8006-CFFD626B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304800"/>
            <a:ext cx="86106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IN" altLang="en-US" sz="2400" b="1">
                <a:solidFill>
                  <a:srgbClr val="4F6228"/>
                </a:solidFill>
                <a:cs typeface="Calibri" panose="020F0502020204030204" pitchFamily="34" charset="0"/>
              </a:rPr>
              <a:t>Conclusion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925"/>
              </a:spcBef>
            </a:pPr>
            <a:r>
              <a:rPr lang="en-IN" altLang="en-US">
                <a:solidFill>
                  <a:srgbClr val="000000"/>
                </a:solidFill>
                <a:cs typeface="Calibri" panose="020F0502020204030204" pitchFamily="34" charset="0"/>
              </a:rPr>
              <a:t>In this study, I analysed the different clusters of restaurants present in Manhattan based on the Restaurant Category and number of likes(popularity) received by the venue. More features  such as ratings and cost of a Restaurant could have been used to have more accurate recommendations.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925"/>
              </a:spcBef>
            </a:pPr>
            <a:r>
              <a:rPr lang="en-IN" altLang="en-US">
                <a:solidFill>
                  <a:srgbClr val="000000"/>
                </a:solidFill>
                <a:cs typeface="Calibri" panose="020F0502020204030204" pitchFamily="34" charset="0"/>
              </a:rPr>
              <a:t>After the Clusters are formed, I built an user profile by analysing the most visited Restaurants of the user and matched the same with the clusters of Manhattan. 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925"/>
              </a:spcBef>
            </a:pPr>
            <a:r>
              <a:rPr lang="en-IN" altLang="en-US">
                <a:solidFill>
                  <a:srgbClr val="000000"/>
                </a:solidFill>
                <a:cs typeface="Calibri" panose="020F0502020204030204" pitchFamily="34" charset="0"/>
              </a:rPr>
              <a:t>A recommendation from the cluster is done based on the most popular category of Restaurant  visited by the user.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7" name="Picture 5">
            <a:extLst>
              <a:ext uri="{FF2B5EF4-FFF2-40B4-BE49-F238E27FC236}">
                <a16:creationId xmlns:a16="http://schemas.microsoft.com/office/drawing/2014/main" id="{B07DE292-EC45-4F3A-84DE-CC8EF4EFA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876800"/>
            <a:ext cx="3352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58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CAPSTONE PROJECT</vt:lpstr>
      <vt:lpstr> Restaurant Recommender System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Avinash Tiwari</dc:creator>
  <cp:lastModifiedBy>Avinash Tiwari</cp:lastModifiedBy>
  <cp:revision>1</cp:revision>
  <dcterms:created xsi:type="dcterms:W3CDTF">2019-03-02T22:33:14Z</dcterms:created>
  <dcterms:modified xsi:type="dcterms:W3CDTF">2019-03-02T22:37:15Z</dcterms:modified>
</cp:coreProperties>
</file>