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3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4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75" r:id="rId6"/>
    <p:sldId id="278" r:id="rId7"/>
    <p:sldId id="265" r:id="rId8"/>
    <p:sldId id="280" r:id="rId9"/>
    <p:sldId id="279" r:id="rId10"/>
    <p:sldId id="281" r:id="rId11"/>
    <p:sldId id="257" r:id="rId12"/>
    <p:sldId id="282" r:id="rId13"/>
    <p:sldId id="283" r:id="rId14"/>
    <p:sldId id="284" r:id="rId15"/>
    <p:sldId id="28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סגנון בהיר 2 - הדגשה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6" autoAdjust="0"/>
    <p:restoredTop sz="94718" autoAdjust="0"/>
  </p:normalViewPr>
  <p:slideViewPr>
    <p:cSldViewPr snapToGrid="0">
      <p:cViewPr varScale="1">
        <p:scale>
          <a:sx n="59" d="100"/>
          <a:sy n="59" d="100"/>
        </p:scale>
        <p:origin x="836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via1\Documents\&#1504;&#1514;&#1493;&#1504;&#1497;%20&#1488;&#1493;&#1499;&#1500;&#1493;&#1505;&#1497;&#1497;&#1492;%20&#1493;&#1506;&#1505;&#1511;&#1497;&#1501;%20&#1506;&#1497;&#1512;&#1497;&#1497;&#1514;%20&#1514;&#1500;%20&#1488;&#1489;&#1497;&#1489;%2008.07.2024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via1\Documents\&#1504;&#1514;&#1493;&#1504;&#1497;%20&#1488;&#1493;&#1499;&#1500;&#1493;&#1505;&#1497;&#1497;&#1492;%20&#1493;&#1506;&#1505;&#1511;&#1497;&#1501;%20&#1506;&#1497;&#1512;&#1497;&#1497;&#1514;%20&#1514;&#1500;%20&#1488;&#1489;&#1497;&#1489;%2008.07.2024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via1\Documents\&#1504;&#1514;&#1493;&#1504;&#1497;%20&#1488;&#1493;&#1499;&#1500;&#1493;&#1505;&#1497;&#1497;&#1492;%20&#1493;&#1506;&#1505;&#1511;&#1497;&#1501;%20&#1506;&#1497;&#1512;&#1497;&#1497;&#1514;%20&#1514;&#1500;%20&#1488;&#1489;&#1497;&#1489;%2008.07.2024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via1\Documents\&#1504;&#1514;&#1493;&#1504;&#1497;%20&#1488;&#1493;&#1499;&#1500;&#1493;&#1505;&#1497;&#1497;&#1492;%20&#1493;&#1506;&#1505;&#1511;&#1497;&#1501;%20&#1506;&#1497;&#1512;&#1497;&#1497;&#1514;%20&#1514;&#1500;%20&#1488;&#1489;&#1497;&#1489;%2008.07.2024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via1\Documents\&#1504;&#1514;&#1493;&#1504;&#1497;%20&#1488;&#1493;&#1499;&#1500;&#1493;&#1505;&#1497;&#1497;&#1492;%20&#1493;&#1506;&#1505;&#1511;&#1497;&#1501;%20&#1506;&#1497;&#1512;&#1497;&#1497;&#1514;%20&#1514;&#1500;%20&#1488;&#1489;&#1497;&#1489;%2008.07.2024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[נתוני אוכלוסייה ועסקים עיריית תל אביב 08.07.2024.xlsx]DashBoard!PivotTable3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e-IL" dirty="0"/>
              <a:t>חמשת השכונות עם המספר הגבוה ביותר של תושבים רלוונטיים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DashBoard!$B$1</c:f>
              <c:strCache>
                <c:ptCount val="1"/>
                <c:pt idx="0">
                  <c:v>סכום של סך הכל תושבים בני 25-34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DashBoard!$A$2:$A$7</c:f>
              <c:strCache>
                <c:ptCount val="5"/>
                <c:pt idx="0">
                  <c:v>לב תל אביב</c:v>
                </c:pt>
                <c:pt idx="1">
                  <c:v>הצפון הישן החלק הצפוני</c:v>
                </c:pt>
                <c:pt idx="2">
                  <c:v>הצפון הישן החלק הדרומי</c:v>
                </c:pt>
                <c:pt idx="3">
                  <c:v>פלורנטין</c:v>
                </c:pt>
                <c:pt idx="4">
                  <c:v>הצפון החדש-החלק הדרומי</c:v>
                </c:pt>
              </c:strCache>
            </c:strRef>
          </c:cat>
          <c:val>
            <c:numRef>
              <c:f>DashBoard!$B$2:$B$7</c:f>
              <c:numCache>
                <c:formatCode>_-* #,##0_-;\-* #,##0_-;_-* "-"??_-;_-@_-</c:formatCode>
                <c:ptCount val="5"/>
                <c:pt idx="0">
                  <c:v>11442</c:v>
                </c:pt>
                <c:pt idx="1">
                  <c:v>10857</c:v>
                </c:pt>
                <c:pt idx="2">
                  <c:v>10589</c:v>
                </c:pt>
                <c:pt idx="3">
                  <c:v>4564</c:v>
                </c:pt>
                <c:pt idx="4">
                  <c:v>3290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21C-4916-BE78-1A3DD0881A1D}"/>
            </c:ext>
          </c:extLst>
        </c:ser>
        <c:ser>
          <c:idx val="1"/>
          <c:order val="1"/>
          <c:tx>
            <c:strRef>
              <c:f>DashBoard!$C$1</c:f>
              <c:strCache>
                <c:ptCount val="1"/>
                <c:pt idx="0">
                  <c:v>סכום של נשים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DashBoard!$A$2:$A$7</c:f>
              <c:strCache>
                <c:ptCount val="5"/>
                <c:pt idx="0">
                  <c:v>לב תל אביב</c:v>
                </c:pt>
                <c:pt idx="1">
                  <c:v>הצפון הישן החלק הצפוני</c:v>
                </c:pt>
                <c:pt idx="2">
                  <c:v>הצפון הישן החלק הדרומי</c:v>
                </c:pt>
                <c:pt idx="3">
                  <c:v>פלורנטין</c:v>
                </c:pt>
                <c:pt idx="4">
                  <c:v>הצפון החדש-החלק הדרומי</c:v>
                </c:pt>
              </c:strCache>
            </c:strRef>
          </c:cat>
          <c:val>
            <c:numRef>
              <c:f>DashBoard!$C$2:$C$7</c:f>
              <c:numCache>
                <c:formatCode>_-* #,##0_-;\-* #,##0_-;_-* "-"??_-;_-@_-</c:formatCode>
                <c:ptCount val="5"/>
                <c:pt idx="0">
                  <c:v>5552</c:v>
                </c:pt>
                <c:pt idx="1">
                  <c:v>5715</c:v>
                </c:pt>
                <c:pt idx="2">
                  <c:v>5373</c:v>
                </c:pt>
                <c:pt idx="3">
                  <c:v>2128</c:v>
                </c:pt>
                <c:pt idx="4">
                  <c:v>1654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21C-4916-BE78-1A3DD0881A1D}"/>
            </c:ext>
          </c:extLst>
        </c:ser>
        <c:ser>
          <c:idx val="2"/>
          <c:order val="2"/>
          <c:tx>
            <c:strRef>
              <c:f>DashBoard!$D$1</c:f>
              <c:strCache>
                <c:ptCount val="1"/>
                <c:pt idx="0">
                  <c:v>סכום של גברים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2.3023297108768154E-17"/>
                  <c:y val="-2.1534924123911382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021C-4916-BE78-1A3DD0881A1D}"/>
                </c:ext>
              </c:extLst>
            </c:dLbl>
            <c:dLbl>
              <c:idx val="2"/>
              <c:layout>
                <c:manualLayout>
                  <c:x val="6.0845492477475142E-3"/>
                  <c:y val="-3.3840595051860767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21C-4916-BE78-1A3DD0881A1D}"/>
                </c:ext>
              </c:extLst>
            </c:dLbl>
            <c:dLbl>
              <c:idx val="3"/>
              <c:layout>
                <c:manualLayout>
                  <c:x val="1.5069968558745296E-2"/>
                  <c:y val="-9.2292531959619964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021C-4916-BE78-1A3DD0881A1D}"/>
                </c:ext>
              </c:extLst>
            </c:dLbl>
            <c:dLbl>
              <c:idx val="4"/>
              <c:layout>
                <c:manualLayout>
                  <c:x val="1.1302476419059133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021C-4916-BE78-1A3DD0881A1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DashBoard!$A$2:$A$7</c:f>
              <c:strCache>
                <c:ptCount val="5"/>
                <c:pt idx="0">
                  <c:v>לב תל אביב</c:v>
                </c:pt>
                <c:pt idx="1">
                  <c:v>הצפון הישן החלק הצפוני</c:v>
                </c:pt>
                <c:pt idx="2">
                  <c:v>הצפון הישן החלק הדרומי</c:v>
                </c:pt>
                <c:pt idx="3">
                  <c:v>פלורנטין</c:v>
                </c:pt>
                <c:pt idx="4">
                  <c:v>הצפון החדש-החלק הדרומי</c:v>
                </c:pt>
              </c:strCache>
            </c:strRef>
          </c:cat>
          <c:val>
            <c:numRef>
              <c:f>DashBoard!$D$2:$D$7</c:f>
              <c:numCache>
                <c:formatCode>_-* #,##0_-;\-* #,##0_-;_-* "-"??_-;_-@_-</c:formatCode>
                <c:ptCount val="5"/>
                <c:pt idx="0">
                  <c:v>5890</c:v>
                </c:pt>
                <c:pt idx="1">
                  <c:v>5142</c:v>
                </c:pt>
                <c:pt idx="2">
                  <c:v>5216</c:v>
                </c:pt>
                <c:pt idx="3">
                  <c:v>2436</c:v>
                </c:pt>
                <c:pt idx="4">
                  <c:v>1636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21C-4916-BE78-1A3DD0881A1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70542928"/>
        <c:axId val="1270544848"/>
      </c:barChart>
      <c:catAx>
        <c:axId val="127054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0544848"/>
        <c:crosses val="autoZero"/>
        <c:auto val="1"/>
        <c:lblAlgn val="ctr"/>
        <c:lblOffset val="100"/>
        <c:noMultiLvlLbl val="0"/>
      </c:catAx>
      <c:valAx>
        <c:axId val="1270544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* #,##0_-;\-* #,##0_-;_-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0542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[נתוני אוכלוסייה ועסקים עיריית תל אביב 08.07.2024.xlsx]DashBoard!PivotTable4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e-IL"/>
              <a:t>חמשת השכונות עם </a:t>
            </a:r>
            <a:r>
              <a:rPr lang="he-IL" baseline="0"/>
              <a:t>קהל היעד הגדול ביותר </a:t>
            </a:r>
            <a:endParaRPr lang="he-IL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5.917526641509302E-2"/>
          <c:y val="0.10450790197543117"/>
          <c:w val="0.87340258954728522"/>
          <c:h val="0.8224186283790915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DashBoard!$B$21</c:f>
              <c:strCache>
                <c:ptCount val="1"/>
                <c:pt idx="0">
                  <c:v>סה"כ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highlight>
                        <a:srgbClr val="FFFF00"/>
                      </a:highlight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7862-40BD-B099-D5AE7EDA102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DashBoard!$A$22:$A$27</c:f>
              <c:strCache>
                <c:ptCount val="5"/>
                <c:pt idx="0">
                  <c:v>הצפון הישן החלק הצפוני</c:v>
                </c:pt>
                <c:pt idx="1">
                  <c:v>הצפון הישן החלק הדרומי</c:v>
                </c:pt>
                <c:pt idx="2">
                  <c:v>לב תל אביב</c:v>
                </c:pt>
                <c:pt idx="3">
                  <c:v>הצפון החדש-החלק הדרומי</c:v>
                </c:pt>
                <c:pt idx="4">
                  <c:v>פלורנטין</c:v>
                </c:pt>
              </c:strCache>
            </c:strRef>
          </c:cat>
          <c:val>
            <c:numRef>
              <c:f>DashBoard!$B$22:$B$27</c:f>
              <c:numCache>
                <c:formatCode>_-* #,##0_-;\-* #,##0_-;_-* "-"??_-;_-@_-</c:formatCode>
                <c:ptCount val="5"/>
                <c:pt idx="0">
                  <c:v>2416.7189513997309</c:v>
                </c:pt>
                <c:pt idx="1">
                  <c:v>2281.6382079510199</c:v>
                </c:pt>
                <c:pt idx="2">
                  <c:v>2207.8399798068408</c:v>
                </c:pt>
                <c:pt idx="3">
                  <c:v>791.32077814963998</c:v>
                </c:pt>
                <c:pt idx="4">
                  <c:v>752.89347874059104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62-40BD-B099-D5AE7EDA102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308025456"/>
        <c:axId val="1308046576"/>
      </c:barChart>
      <c:catAx>
        <c:axId val="1308025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8046576"/>
        <c:crosses val="autoZero"/>
        <c:auto val="1"/>
        <c:lblAlgn val="ctr"/>
        <c:lblOffset val="100"/>
        <c:noMultiLvlLbl val="0"/>
      </c:catAx>
      <c:valAx>
        <c:axId val="1308046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* #,##0_-;\-* #,##0_-;_-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8025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[נתוני אוכלוסייה ועסקים עיריית תל אביב 08.07.2024.xlsx]DashBoard!PivotTable5</c:name>
    <c:fmtId val="2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e-IL"/>
              <a:t>הכנסה</a:t>
            </a:r>
            <a:r>
              <a:rPr lang="he-IL" baseline="0"/>
              <a:t> ממוצעת לנפש בחודש</a:t>
            </a:r>
            <a:endParaRPr lang="he-IL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6"/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7"/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8"/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9"/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0"/>
        <c:dLbl>
          <c:idx val="0"/>
          <c:layout>
            <c:manualLayout>
              <c:x val="4.7161572052401617E-2"/>
              <c:y val="-4.2437781360066642E-1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DashBoard!$B$35</c:f>
              <c:strCache>
                <c:ptCount val="1"/>
                <c:pt idx="0">
                  <c:v>הכנסה חודשית ממוצעת</c:v>
                </c:pt>
              </c:strCache>
            </c:strRef>
          </c:tx>
          <c:spPr>
            <a:solidFill>
              <a:schemeClr val="accent4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chemeClr val="accent3">
                          <a:lumMod val="10000"/>
                        </a:schemeClr>
                      </a:solidFill>
                      <a:highlight>
                        <a:srgbClr val="FFFF00"/>
                      </a:highlight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E9CB-4495-8105-6825FE59C16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DashBoard!$A$36:$A$41</c:f>
              <c:strCache>
                <c:ptCount val="5"/>
                <c:pt idx="0">
                  <c:v>הצפון החדש-החלק הדרומי</c:v>
                </c:pt>
                <c:pt idx="1">
                  <c:v>הצפון הישן החלק הצפוני</c:v>
                </c:pt>
                <c:pt idx="2">
                  <c:v>הצפון הישן החלק הדרומי</c:v>
                </c:pt>
                <c:pt idx="3">
                  <c:v>לב תל אביב</c:v>
                </c:pt>
                <c:pt idx="4">
                  <c:v>פלורנטין</c:v>
                </c:pt>
              </c:strCache>
            </c:strRef>
          </c:cat>
          <c:val>
            <c:numRef>
              <c:f>DashBoard!$B$36:$B$41</c:f>
              <c:numCache>
                <c:formatCode>_ [$₪-40D]\ * #,##0.00_ ;_ [$₪-40D]\ * \-#,##0.00_ ;_ [$₪-40D]\ * "-"??_ ;_ @_ </c:formatCode>
                <c:ptCount val="5"/>
                <c:pt idx="0">
                  <c:v>11887.907003660301</c:v>
                </c:pt>
                <c:pt idx="1">
                  <c:v>11031.3839460527</c:v>
                </c:pt>
                <c:pt idx="2">
                  <c:v>10731.1177062518</c:v>
                </c:pt>
                <c:pt idx="3">
                  <c:v>10329.7603267172</c:v>
                </c:pt>
                <c:pt idx="4">
                  <c:v>9566.49843258697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CB-4495-8105-6825FE59C16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1308041776"/>
        <c:axId val="1308047536"/>
      </c:barChart>
      <c:lineChart>
        <c:grouping val="standard"/>
        <c:varyColors val="0"/>
        <c:ser>
          <c:idx val="1"/>
          <c:order val="1"/>
          <c:tx>
            <c:strRef>
              <c:f>DashBoard!$C$35</c:f>
              <c:strCache>
                <c:ptCount val="1"/>
                <c:pt idx="0">
                  <c:v>* הכנסה ממוצעת לנפש סטנדרטית בעשירון החמישי</c:v>
                </c:pt>
              </c:strCache>
            </c:strRef>
          </c:tx>
          <c:spPr>
            <a:ln w="28575" cap="rnd">
              <a:solidFill>
                <a:schemeClr val="accent4">
                  <a:tint val="77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9CB-4495-8105-6825FE59C162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9CB-4495-8105-6825FE59C162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9CB-4495-8105-6825FE59C162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9CB-4495-8105-6825FE59C162}"/>
                </c:ext>
              </c:extLst>
            </c:dLbl>
            <c:dLbl>
              <c:idx val="4"/>
              <c:layout>
                <c:manualLayout>
                  <c:x val="1.9480154937278598E-2"/>
                  <c:y val="-9.0329555546072221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9CB-4495-8105-6825FE59C16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DashBoard!$A$36:$A$41</c:f>
              <c:strCache>
                <c:ptCount val="5"/>
                <c:pt idx="0">
                  <c:v>הצפון החדש-החלק הדרומי</c:v>
                </c:pt>
                <c:pt idx="1">
                  <c:v>הצפון הישן החלק הצפוני</c:v>
                </c:pt>
                <c:pt idx="2">
                  <c:v>הצפון הישן החלק הדרומי</c:v>
                </c:pt>
                <c:pt idx="3">
                  <c:v>לב תל אביב</c:v>
                </c:pt>
                <c:pt idx="4">
                  <c:v>פלורנטין</c:v>
                </c:pt>
              </c:strCache>
            </c:strRef>
          </c:cat>
          <c:val>
            <c:numRef>
              <c:f>DashBoard!$C$36:$C$41</c:f>
              <c:numCache>
                <c:formatCode>_ [$₪-40D]\ * #,##0.00_ ;_ [$₪-40D]\ * \-#,##0.00_ ;_ [$₪-40D]\ * "-"??_ ;_ @_ </c:formatCode>
                <c:ptCount val="5"/>
                <c:pt idx="0">
                  <c:v>6368.85</c:v>
                </c:pt>
                <c:pt idx="1">
                  <c:v>6368.85</c:v>
                </c:pt>
                <c:pt idx="2">
                  <c:v>6368.85</c:v>
                </c:pt>
                <c:pt idx="3">
                  <c:v>6368.85</c:v>
                </c:pt>
                <c:pt idx="4">
                  <c:v>6368.85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9CB-4495-8105-6825FE59C1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08041776"/>
        <c:axId val="1308047536"/>
      </c:lineChart>
      <c:catAx>
        <c:axId val="1308041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8047536"/>
        <c:crosses val="autoZero"/>
        <c:auto val="1"/>
        <c:lblAlgn val="ctr"/>
        <c:lblOffset val="100"/>
        <c:noMultiLvlLbl val="0"/>
      </c:catAx>
      <c:valAx>
        <c:axId val="1308047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 [$₪-40D]\ * #,##0.00_ ;_ [$₪-40D]\ * \-#,##0.00_ ;_ [$₪-40D]\ * &quot;-&quot;??_ ;_ @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80417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1505083809148462"/>
          <c:y val="0.47355955349358952"/>
          <c:w val="0.27066371495451103"/>
          <c:h val="0.204104757279836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[נתוני אוכלוסייה ועסקים עיריית תל אביב 08.07.2024.xlsx]DashBoard!PivotTable6</c:name>
    <c:fmtId val="3"/>
  </c:pivotSource>
  <c:chart>
    <c:autoTitleDeleted val="1"/>
    <c:pivotFmts>
      <c:pivotFmt>
        <c:idx val="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4.2262752937388244E-2"/>
          <c:y val="7.2699123130208931E-2"/>
          <c:w val="0.89778555312710784"/>
          <c:h val="0.853883563700481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DashBoard!$B$56</c:f>
              <c:strCache>
                <c:ptCount val="1"/>
                <c:pt idx="0">
                  <c:v>סה"כ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spPr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134E-4F4B-A325-5E6048DE4F6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DashBoard!$A$57:$A$62</c:f>
              <c:strCache>
                <c:ptCount val="5"/>
                <c:pt idx="0">
                  <c:v>הצפון החדש-החלק הדרומי</c:v>
                </c:pt>
                <c:pt idx="1">
                  <c:v>הצפון הישן החלק הצפוני</c:v>
                </c:pt>
                <c:pt idx="2">
                  <c:v>הצפון הישן החלק הדרומי</c:v>
                </c:pt>
                <c:pt idx="3">
                  <c:v>פלורנטין</c:v>
                </c:pt>
                <c:pt idx="4">
                  <c:v>לב תל אביב</c:v>
                </c:pt>
              </c:strCache>
            </c:strRef>
          </c:cat>
          <c:val>
            <c:numRef>
              <c:f>DashBoard!$B$57:$B$62</c:f>
              <c:numCache>
                <c:formatCode>General</c:formatCode>
                <c:ptCount val="5"/>
                <c:pt idx="0">
                  <c:v>40</c:v>
                </c:pt>
                <c:pt idx="1">
                  <c:v>222</c:v>
                </c:pt>
                <c:pt idx="2">
                  <c:v>247</c:v>
                </c:pt>
                <c:pt idx="3">
                  <c:v>540</c:v>
                </c:pt>
                <c:pt idx="4">
                  <c:v>602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4E-4F4B-A325-5E6048DE4F6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327887696"/>
        <c:axId val="1327899696"/>
      </c:barChart>
      <c:catAx>
        <c:axId val="1327887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7899696"/>
        <c:crosses val="autoZero"/>
        <c:auto val="1"/>
        <c:lblAlgn val="ctr"/>
        <c:lblOffset val="100"/>
        <c:noMultiLvlLbl val="0"/>
      </c:catAx>
      <c:valAx>
        <c:axId val="1327899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7887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[נתוני אוכלוסייה ועסקים עיריית תל אביב 08.07.2024.xlsx]DashBoard!PivotTable7</c:name>
    <c:fmtId val="13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DashBoard!$B$74</c:f>
              <c:strCache>
                <c:ptCount val="1"/>
                <c:pt idx="0">
                  <c:v>תושבים נכנסים (גיל 25-34)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accent4">
                        <a:lumMod val="20000"/>
                        <a:lumOff val="8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DashBoard!$A$75:$A$80</c:f>
              <c:strCache>
                <c:ptCount val="5"/>
                <c:pt idx="0">
                  <c:v>הצפון הישן החלק הצפוני</c:v>
                </c:pt>
                <c:pt idx="1">
                  <c:v>לב תל אביב</c:v>
                </c:pt>
                <c:pt idx="2">
                  <c:v>הצפון הישן החלק הדרומי</c:v>
                </c:pt>
                <c:pt idx="3">
                  <c:v>פלורנטין</c:v>
                </c:pt>
                <c:pt idx="4">
                  <c:v>הצפון החדש-החלק הדרומי</c:v>
                </c:pt>
              </c:strCache>
            </c:strRef>
          </c:cat>
          <c:val>
            <c:numRef>
              <c:f>DashBoard!$B$75:$B$80</c:f>
              <c:numCache>
                <c:formatCode>_-* #,##0_-;\-* #,##0_-;_-* "-"??_-;_-@_-</c:formatCode>
                <c:ptCount val="5"/>
                <c:pt idx="0">
                  <c:v>3680</c:v>
                </c:pt>
                <c:pt idx="1">
                  <c:v>3121</c:v>
                </c:pt>
                <c:pt idx="2">
                  <c:v>3200</c:v>
                </c:pt>
                <c:pt idx="3">
                  <c:v>1337</c:v>
                </c:pt>
                <c:pt idx="4">
                  <c:v>1066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AC-4BFE-A24B-E22DEF17EB02}"/>
            </c:ext>
          </c:extLst>
        </c:ser>
        <c:ser>
          <c:idx val="1"/>
          <c:order val="1"/>
          <c:tx>
            <c:strRef>
              <c:f>DashBoard!$C$74</c:f>
              <c:strCache>
                <c:ptCount val="1"/>
                <c:pt idx="0">
                  <c:v>תושבים יוצאים (גיל 25-34)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DashBoard!$A$75:$A$80</c:f>
              <c:strCache>
                <c:ptCount val="5"/>
                <c:pt idx="0">
                  <c:v>הצפון הישן החלק הצפוני</c:v>
                </c:pt>
                <c:pt idx="1">
                  <c:v>לב תל אביב</c:v>
                </c:pt>
                <c:pt idx="2">
                  <c:v>הצפון הישן החלק הדרומי</c:v>
                </c:pt>
                <c:pt idx="3">
                  <c:v>פלורנטין</c:v>
                </c:pt>
                <c:pt idx="4">
                  <c:v>הצפון החדש-החלק הדרומי</c:v>
                </c:pt>
              </c:strCache>
            </c:strRef>
          </c:cat>
          <c:val>
            <c:numRef>
              <c:f>DashBoard!$C$75:$C$80</c:f>
              <c:numCache>
                <c:formatCode>_-* #,##0_-;\-* #,##0_-;_-* "-"??_-;_-@_-</c:formatCode>
                <c:ptCount val="5"/>
                <c:pt idx="0">
                  <c:v>2681</c:v>
                </c:pt>
                <c:pt idx="1">
                  <c:v>2280</c:v>
                </c:pt>
                <c:pt idx="2">
                  <c:v>2463</c:v>
                </c:pt>
                <c:pt idx="3">
                  <c:v>965</c:v>
                </c:pt>
                <c:pt idx="4">
                  <c:v>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8AC-4BFE-A24B-E22DEF17EB02}"/>
            </c:ext>
          </c:extLst>
        </c:ser>
        <c:ser>
          <c:idx val="2"/>
          <c:order val="2"/>
          <c:tx>
            <c:strRef>
              <c:f>DashBoard!$D$74</c:f>
              <c:strCache>
                <c:ptCount val="1"/>
                <c:pt idx="0">
                  <c:v>סכום של מאזן יוצאים-נכנסים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18AC-4BFE-A24B-E22DEF17EB0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accent4">
                        <a:lumMod val="20000"/>
                        <a:lumOff val="8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DashBoard!$A$75:$A$80</c:f>
              <c:strCache>
                <c:ptCount val="5"/>
                <c:pt idx="0">
                  <c:v>הצפון הישן החלק הצפוני</c:v>
                </c:pt>
                <c:pt idx="1">
                  <c:v>לב תל אביב</c:v>
                </c:pt>
                <c:pt idx="2">
                  <c:v>הצפון הישן החלק הדרומי</c:v>
                </c:pt>
                <c:pt idx="3">
                  <c:v>פלורנטין</c:v>
                </c:pt>
                <c:pt idx="4">
                  <c:v>הצפון החדש-החלק הדרומי</c:v>
                </c:pt>
              </c:strCache>
            </c:strRef>
          </c:cat>
          <c:val>
            <c:numRef>
              <c:f>DashBoard!$D$75:$D$80</c:f>
              <c:numCache>
                <c:formatCode>_-* #,##0_-;\-* #,##0_-;_-* "-"??_-;_-@_-</c:formatCode>
                <c:ptCount val="5"/>
                <c:pt idx="0">
                  <c:v>999</c:v>
                </c:pt>
                <c:pt idx="1">
                  <c:v>841</c:v>
                </c:pt>
                <c:pt idx="2">
                  <c:v>737</c:v>
                </c:pt>
                <c:pt idx="3">
                  <c:v>372</c:v>
                </c:pt>
                <c:pt idx="4">
                  <c:v>266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8AC-4BFE-A24B-E22DEF17EB0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1334847392"/>
        <c:axId val="1334855552"/>
      </c:barChart>
      <c:catAx>
        <c:axId val="1334847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4855552"/>
        <c:crosses val="autoZero"/>
        <c:auto val="1"/>
        <c:lblAlgn val="ctr"/>
        <c:lblOffset val="100"/>
        <c:noMultiLvlLbl val="0"/>
      </c:catAx>
      <c:valAx>
        <c:axId val="1334855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* #,##0_-;\-* #,##0_-;_-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4847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7/12/2024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7/12/2024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004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097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503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455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27705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575404"/>
            <a:ext cx="9857014" cy="62160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martAr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3"/>
            <a:ext cx="9779182" cy="389054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38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0"/>
            <a:ext cx="9779183" cy="1706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1785669"/>
            <a:ext cx="9779182" cy="4278702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7EBCFC05-28F2-ED12-5DAE-0D1A11FE8A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66813" y="2023984"/>
            <a:ext cx="4664075" cy="469051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800" b="0">
                <a:latin typeface="+mj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528203"/>
            <a:ext cx="4663440" cy="282861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1487DE67-2E54-8713-8739-36043358704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3235" y="2023984"/>
            <a:ext cx="4664075" cy="469051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800" b="0">
                <a:latin typeface="+mj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528203"/>
            <a:ext cx="4663440" cy="282861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9F46B00-4AE8-52A2-6926-FC2F5DD1F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2364" y="0"/>
            <a:ext cx="12194364" cy="6858000"/>
            <a:chOff x="-2364" y="0"/>
            <a:chExt cx="12194364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rot="5400000">
              <a:off x="8580896" y="0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>
              <a:off x="-2364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 rot="5400000" flipH="1">
              <a:off x="11258144" y="5924144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2587417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794B347-3274-3D51-85DF-4203550047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66813" y="2020329"/>
            <a:ext cx="3219450" cy="46893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800" b="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1" y="2526318"/>
            <a:ext cx="3218688" cy="282861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DAAFFF32-276A-0586-D4FD-02CA694F315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83787" y="2020329"/>
            <a:ext cx="3173279" cy="46893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800" b="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683787" y="2526318"/>
            <a:ext cx="3173279" cy="282861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FDD55F25-7BEF-26A6-157A-97540EC739C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00082" y="2018581"/>
            <a:ext cx="3173279" cy="46893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800" b="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200082" y="2526318"/>
            <a:ext cx="3173279" cy="282861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57414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כותרת מקטע עליונה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67492" y="2653167"/>
            <a:ext cx="9779183" cy="343648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D71EB95-DE30-3F1F-F9EC-DA4858055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24826" y="1071418"/>
            <a:ext cx="7342348" cy="3423380"/>
          </a:xfrm>
        </p:spPr>
        <p:txBody>
          <a:bodyPr anchor="b" anchorCtr="0">
            <a:noAutofit/>
          </a:bodyPr>
          <a:lstStyle>
            <a:lvl1pPr algn="ctr">
              <a:lnSpc>
                <a:spcPct val="10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22837" y="1071418"/>
            <a:ext cx="1364297" cy="1740788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819153" y="3295278"/>
            <a:ext cx="1364297" cy="1690799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22389" y="4599720"/>
            <a:ext cx="3511550" cy="853643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9F76E36-451C-4A7D-4E26-8AB78D34D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857012" y="-1664"/>
            <a:ext cx="2334989" cy="6859664"/>
            <a:chOff x="9857012" y="-1664"/>
            <a:chExt cx="2334989" cy="6859664"/>
          </a:xfrm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AAB3BC7E-B34F-EF47-B125-1574C5484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6200000" flipV="1">
              <a:off x="9499940" y="355410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7CBC82D0-4F72-C649-8B7F-D4B087957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10866436" y="1879977"/>
              <a:ext cx="1325563" cy="1325563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9383F23A-D872-2A4C-B386-A9D269BE69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024507" y="-1664"/>
              <a:ext cx="1167494" cy="1881641"/>
            </a:xfrm>
            <a:custGeom>
              <a:avLst/>
              <a:gdLst>
                <a:gd name="connsiteX0" fmla="*/ 1167473 w 1167494"/>
                <a:gd name="connsiteY0" fmla="*/ 0 h 1881641"/>
                <a:gd name="connsiteX1" fmla="*/ 1167493 w 1167494"/>
                <a:gd name="connsiteY1" fmla="*/ 0 h 1881641"/>
                <a:gd name="connsiteX2" fmla="*/ 1167493 w 1167494"/>
                <a:gd name="connsiteY2" fmla="*/ 714148 h 1881641"/>
                <a:gd name="connsiteX3" fmla="*/ 1166666 w 1167494"/>
                <a:gd name="connsiteY3" fmla="*/ 730534 h 1881641"/>
                <a:gd name="connsiteX4" fmla="*/ 1167494 w 1167494"/>
                <a:gd name="connsiteY4" fmla="*/ 730534 h 1881641"/>
                <a:gd name="connsiteX5" fmla="*/ 1167494 w 1167494"/>
                <a:gd name="connsiteY5" fmla="*/ 1378059 h 1881641"/>
                <a:gd name="connsiteX6" fmla="*/ 1167493 w 1167494"/>
                <a:gd name="connsiteY6" fmla="*/ 1378059 h 1881641"/>
                <a:gd name="connsiteX7" fmla="*/ 1167493 w 1167494"/>
                <a:gd name="connsiteY7" fmla="*/ 1881641 h 1881641"/>
                <a:gd name="connsiteX8" fmla="*/ 0 w 1167494"/>
                <a:gd name="connsiteY8" fmla="*/ 1881641 h 1881641"/>
                <a:gd name="connsiteX9" fmla="*/ 0 w 1167494"/>
                <a:gd name="connsiteY9" fmla="*/ 1234116 h 1881641"/>
                <a:gd name="connsiteX10" fmla="*/ 0 w 1167494"/>
                <a:gd name="connsiteY10" fmla="*/ 1167492 h 1881641"/>
                <a:gd name="connsiteX11" fmla="*/ 1048124 w 1167494"/>
                <a:gd name="connsiteY11" fmla="*/ 6027 h 1881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67494" h="1881641">
                  <a:moveTo>
                    <a:pt x="1167473" y="0"/>
                  </a:moveTo>
                  <a:lnTo>
                    <a:pt x="1167493" y="0"/>
                  </a:lnTo>
                  <a:lnTo>
                    <a:pt x="1167493" y="714148"/>
                  </a:lnTo>
                  <a:lnTo>
                    <a:pt x="1166666" y="730534"/>
                  </a:lnTo>
                  <a:lnTo>
                    <a:pt x="1167494" y="730534"/>
                  </a:lnTo>
                  <a:lnTo>
                    <a:pt x="1167494" y="1378059"/>
                  </a:lnTo>
                  <a:lnTo>
                    <a:pt x="1167493" y="1378059"/>
                  </a:lnTo>
                  <a:lnTo>
                    <a:pt x="1167493" y="1881641"/>
                  </a:lnTo>
                  <a:lnTo>
                    <a:pt x="0" y="1881641"/>
                  </a:lnTo>
                  <a:lnTo>
                    <a:pt x="0" y="1234116"/>
                  </a:lnTo>
                  <a:lnTo>
                    <a:pt x="0" y="1167492"/>
                  </a:lnTo>
                  <a:cubicBezTo>
                    <a:pt x="0" y="563002"/>
                    <a:pt x="459408" y="65814"/>
                    <a:pt x="1048124" y="6027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221FFDB-AAE2-5943-97A1-82D66AE0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334091" y="2737752"/>
              <a:ext cx="1380830" cy="138083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E58EEF7-63CA-A845-BAC4-9D3BE0591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6200000" flipH="1">
              <a:off x="10667432" y="5333432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757A4624-D8ED-2E4B-AF8C-00DFA6A72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V="1">
              <a:off x="9857012" y="3651505"/>
              <a:ext cx="1325563" cy="1325563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DF312EF8-91BE-5946-BE31-8CFE107A2F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 flipV="1">
              <a:off x="9857013" y="4976359"/>
              <a:ext cx="1167494" cy="1881641"/>
            </a:xfrm>
            <a:custGeom>
              <a:avLst/>
              <a:gdLst>
                <a:gd name="connsiteX0" fmla="*/ 1167473 w 1167494"/>
                <a:gd name="connsiteY0" fmla="*/ 0 h 1881641"/>
                <a:gd name="connsiteX1" fmla="*/ 1167493 w 1167494"/>
                <a:gd name="connsiteY1" fmla="*/ 0 h 1881641"/>
                <a:gd name="connsiteX2" fmla="*/ 1167493 w 1167494"/>
                <a:gd name="connsiteY2" fmla="*/ 714148 h 1881641"/>
                <a:gd name="connsiteX3" fmla="*/ 1166666 w 1167494"/>
                <a:gd name="connsiteY3" fmla="*/ 730534 h 1881641"/>
                <a:gd name="connsiteX4" fmla="*/ 1167494 w 1167494"/>
                <a:gd name="connsiteY4" fmla="*/ 730534 h 1881641"/>
                <a:gd name="connsiteX5" fmla="*/ 1167494 w 1167494"/>
                <a:gd name="connsiteY5" fmla="*/ 1378059 h 1881641"/>
                <a:gd name="connsiteX6" fmla="*/ 1167493 w 1167494"/>
                <a:gd name="connsiteY6" fmla="*/ 1378059 h 1881641"/>
                <a:gd name="connsiteX7" fmla="*/ 1167493 w 1167494"/>
                <a:gd name="connsiteY7" fmla="*/ 1881641 h 1881641"/>
                <a:gd name="connsiteX8" fmla="*/ 0 w 1167494"/>
                <a:gd name="connsiteY8" fmla="*/ 1881641 h 1881641"/>
                <a:gd name="connsiteX9" fmla="*/ 0 w 1167494"/>
                <a:gd name="connsiteY9" fmla="*/ 1234116 h 1881641"/>
                <a:gd name="connsiteX10" fmla="*/ 0 w 1167494"/>
                <a:gd name="connsiteY10" fmla="*/ 1167492 h 1881641"/>
                <a:gd name="connsiteX11" fmla="*/ 1048124 w 1167494"/>
                <a:gd name="connsiteY11" fmla="*/ 6027 h 1881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67494" h="1881641">
                  <a:moveTo>
                    <a:pt x="1167473" y="0"/>
                  </a:moveTo>
                  <a:lnTo>
                    <a:pt x="1167493" y="0"/>
                  </a:lnTo>
                  <a:lnTo>
                    <a:pt x="1167493" y="714148"/>
                  </a:lnTo>
                  <a:lnTo>
                    <a:pt x="1166666" y="730534"/>
                  </a:lnTo>
                  <a:lnTo>
                    <a:pt x="1167494" y="730534"/>
                  </a:lnTo>
                  <a:lnTo>
                    <a:pt x="1167494" y="1378059"/>
                  </a:lnTo>
                  <a:lnTo>
                    <a:pt x="1167493" y="1378059"/>
                  </a:lnTo>
                  <a:lnTo>
                    <a:pt x="1167493" y="1881641"/>
                  </a:lnTo>
                  <a:lnTo>
                    <a:pt x="0" y="1881641"/>
                  </a:lnTo>
                  <a:lnTo>
                    <a:pt x="0" y="1234116"/>
                  </a:lnTo>
                  <a:lnTo>
                    <a:pt x="0" y="1167492"/>
                  </a:lnTo>
                  <a:cubicBezTo>
                    <a:pt x="0" y="563002"/>
                    <a:pt x="459408" y="65814"/>
                    <a:pt x="1048124" y="6027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0430" y="136526"/>
            <a:ext cx="8401624" cy="1570038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227758"/>
            <a:ext cx="2281237" cy="546304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5"/>
            <a:ext cx="2281237" cy="621189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223923"/>
            <a:ext cx="2281237" cy="546304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0"/>
            <a:ext cx="2281237" cy="621189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300151"/>
            <a:ext cx="2281237" cy="546304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8"/>
            <a:ext cx="2281237" cy="57147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300151"/>
            <a:ext cx="2281237" cy="546304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8"/>
            <a:ext cx="2281237" cy="57147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0430" y="71021"/>
            <a:ext cx="10678142" cy="1635542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50429" y="2068734"/>
            <a:ext cx="904987" cy="905641"/>
          </a:xfrm>
        </p:spPr>
        <p:txBody>
          <a:bodyPr lIns="0" rIns="0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7" r:id="rId10"/>
    <p:sldLayoutId id="2147483663" r:id="rId11"/>
    <p:sldLayoutId id="2147483664" r:id="rId12"/>
    <p:sldLayoutId id="2147483665" r:id="rId13"/>
    <p:sldLayoutId id="2147483666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232913"/>
            <a:ext cx="7096933" cy="3277050"/>
          </a:xfrm>
        </p:spPr>
        <p:txBody>
          <a:bodyPr/>
          <a:lstStyle/>
          <a:p>
            <a:r>
              <a:rPr lang="en-US" dirty="0"/>
              <a:t>UrbanWave</a:t>
            </a: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0C460747-4516-2FFE-95E2-F617AA27F040}"/>
              </a:ext>
            </a:extLst>
          </p:cNvPr>
          <p:cNvSpPr txBox="1"/>
          <p:nvPr/>
        </p:nvSpPr>
        <p:spPr>
          <a:xfrm>
            <a:off x="-1170215" y="3429000"/>
            <a:ext cx="48441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Segoe UI Variable Display Semib" pitchFamily="2" charset="0"/>
              </a:rPr>
              <a:t>Avia</a:t>
            </a:r>
            <a:r>
              <a:rPr lang="en-US" sz="4000" dirty="0">
                <a:latin typeface="Segoe UI Variable Display Semib" pitchFamily="2" charset="0"/>
              </a:rPr>
              <a:t> </a:t>
            </a:r>
            <a:r>
              <a:rPr lang="en-US" sz="3200" dirty="0">
                <a:latin typeface="Segoe UI Variable Display Semib" pitchFamily="2" charset="0"/>
              </a:rPr>
              <a:t>Arza</a:t>
            </a:r>
            <a:endParaRPr lang="en-US" sz="4000" dirty="0">
              <a:latin typeface="Segoe UI Variable Display Semi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779183" cy="1570038"/>
          </a:xfrm>
        </p:spPr>
        <p:txBody>
          <a:bodyPr/>
          <a:lstStyle/>
          <a:p>
            <a:pPr algn="ctr"/>
            <a:r>
              <a:rPr lang="he-IL" dirty="0"/>
              <a:t>מאזן הגירה לשכונות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BBCFFAFB-E63D-FFF0-84BD-0AE4F6E58799}"/>
              </a:ext>
            </a:extLst>
          </p:cNvPr>
          <p:cNvSpPr txBox="1"/>
          <p:nvPr/>
        </p:nvSpPr>
        <p:spPr>
          <a:xfrm>
            <a:off x="830033" y="4977265"/>
            <a:ext cx="48740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/>
              <a:t>* הגרף ממוין לפי  מאזן יוצאים-נכנסים מהגבוה לנמוך.</a:t>
            </a:r>
          </a:p>
          <a:p>
            <a:pPr algn="r"/>
            <a:r>
              <a:rPr lang="he-IL" dirty="0"/>
              <a:t>ניתן לראות כי בכלל השכונות הרלוונטיות קיימת הגירה משמעותית שמעידה על האטרקטיביות שלהן בעיני הציבור כמו גם המאזן שחיובי בכולם על אף גלי העזיבה. </a:t>
            </a:r>
            <a:endParaRPr lang="en-US" dirty="0"/>
          </a:p>
        </p:txBody>
      </p:sp>
      <p:graphicFrame>
        <p:nvGraphicFramePr>
          <p:cNvPr id="8" name="תרשים 7">
            <a:extLst>
              <a:ext uri="{FF2B5EF4-FFF2-40B4-BE49-F238E27FC236}">
                <a16:creationId xmlns:a16="http://schemas.microsoft.com/office/drawing/2014/main" id="{3430A5C1-9FAD-A61A-F3CD-126404D028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0716503"/>
              </p:ext>
            </p:extLst>
          </p:nvPr>
        </p:nvGraphicFramePr>
        <p:xfrm>
          <a:off x="1167492" y="1706564"/>
          <a:ext cx="10023022" cy="3270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97243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779183" cy="1570038"/>
          </a:xfrm>
        </p:spPr>
        <p:txBody>
          <a:bodyPr anchor="b">
            <a:normAutofit/>
          </a:bodyPr>
          <a:lstStyle/>
          <a:p>
            <a:r>
              <a:rPr lang="he-IL" dirty="0"/>
              <a:t>אז איזו שכונה הכי כדאית עבורנו?</a:t>
            </a:r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3DCE31C6-0835-F8FB-73CC-E019842DEB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9/8/20XX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7141604C-9587-15CB-5AE6-9AF55F5BAB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graphicFrame>
        <p:nvGraphicFramePr>
          <p:cNvPr id="3" name="טבלה 2">
            <a:extLst>
              <a:ext uri="{FF2B5EF4-FFF2-40B4-BE49-F238E27FC236}">
                <a16:creationId xmlns:a16="http://schemas.microsoft.com/office/drawing/2014/main" id="{5443DD4E-57EB-9171-26E8-8F2B985BFA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876080"/>
              </p:ext>
            </p:extLst>
          </p:nvPr>
        </p:nvGraphicFramePr>
        <p:xfrm>
          <a:off x="1167492" y="2261763"/>
          <a:ext cx="9779183" cy="2878224"/>
        </p:xfrm>
        <a:graphic>
          <a:graphicData uri="http://schemas.openxmlformats.org/drawingml/2006/table">
            <a:tbl>
              <a:tblPr rtl="1" firstRow="1" bandRow="1">
                <a:tableStyleId>{69012ECD-51FC-41F1-AA8D-1B2483CD663E}</a:tableStyleId>
              </a:tblPr>
              <a:tblGrid>
                <a:gridCol w="4069190">
                  <a:extLst>
                    <a:ext uri="{9D8B030D-6E8A-4147-A177-3AD203B41FA5}">
                      <a16:colId xmlns:a16="http://schemas.microsoft.com/office/drawing/2014/main" val="3629973515"/>
                    </a:ext>
                  </a:extLst>
                </a:gridCol>
                <a:gridCol w="5709993">
                  <a:extLst>
                    <a:ext uri="{9D8B030D-6E8A-4147-A177-3AD203B41FA5}">
                      <a16:colId xmlns:a16="http://schemas.microsoft.com/office/drawing/2014/main" val="4024653380"/>
                    </a:ext>
                  </a:extLst>
                </a:gridCol>
              </a:tblGrid>
              <a:tr h="479704"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2800" b="1" i="0" u="none" strike="noStrik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שם השכונה</a:t>
                      </a:r>
                    </a:p>
                  </a:txBody>
                  <a:tcPr marL="16408" marR="16408" marT="16408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2800" u="none" strike="noStrike" dirty="0">
                          <a:effectLst/>
                        </a:rPr>
                        <a:t>ממוצע הדירוג על סמך הגרפים במצגת</a:t>
                      </a:r>
                      <a:endParaRPr lang="he-IL" sz="2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6408" marR="16408" marT="16408" marB="0" anchor="b"/>
                </a:tc>
                <a:extLst>
                  <a:ext uri="{0D108BD9-81ED-4DB2-BD59-A6C34878D82A}">
                    <a16:rowId xmlns:a16="http://schemas.microsoft.com/office/drawing/2014/main" val="2512518597"/>
                  </a:ext>
                </a:extLst>
              </a:tr>
              <a:tr h="479704"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2800" u="none" strike="noStrike" dirty="0">
                          <a:effectLst/>
                          <a:highlight>
                            <a:srgbClr val="C0C0C0"/>
                          </a:highlight>
                        </a:rPr>
                        <a:t>הצפון הישן החלק הצפוני</a:t>
                      </a:r>
                      <a:endParaRPr lang="he-IL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16408" marR="16408" marT="16408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800" u="none" strike="noStrike" dirty="0">
                          <a:effectLst/>
                          <a:highlight>
                            <a:srgbClr val="C0C0C0"/>
                          </a:highlight>
                        </a:rPr>
                        <a:t>1.6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16408" marR="16408" marT="16408" marB="0" anchor="b"/>
                </a:tc>
                <a:extLst>
                  <a:ext uri="{0D108BD9-81ED-4DB2-BD59-A6C34878D82A}">
                    <a16:rowId xmlns:a16="http://schemas.microsoft.com/office/drawing/2014/main" val="212422374"/>
                  </a:ext>
                </a:extLst>
              </a:tr>
              <a:tr h="479704"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2800" u="none" strike="noStrike">
                          <a:effectLst/>
                        </a:rPr>
                        <a:t>הצפון הישן החלק הדרומי</a:t>
                      </a:r>
                      <a:endParaRPr lang="he-IL" sz="2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6408" marR="16408" marT="16408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800" u="none" strike="noStrike">
                          <a:effectLst/>
                        </a:rPr>
                        <a:t>2.8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6408" marR="16408" marT="16408" marB="0" anchor="b"/>
                </a:tc>
                <a:extLst>
                  <a:ext uri="{0D108BD9-81ED-4DB2-BD59-A6C34878D82A}">
                    <a16:rowId xmlns:a16="http://schemas.microsoft.com/office/drawing/2014/main" val="2642911605"/>
                  </a:ext>
                </a:extLst>
              </a:tr>
              <a:tr h="479704"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2800" u="none" strike="noStrike">
                          <a:effectLst/>
                        </a:rPr>
                        <a:t>לב תל אביב</a:t>
                      </a:r>
                      <a:endParaRPr lang="he-IL" sz="2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6408" marR="16408" marT="16408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800" u="none" strike="noStrike">
                          <a:effectLst/>
                        </a:rPr>
                        <a:t>3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6408" marR="16408" marT="16408" marB="0" anchor="b"/>
                </a:tc>
                <a:extLst>
                  <a:ext uri="{0D108BD9-81ED-4DB2-BD59-A6C34878D82A}">
                    <a16:rowId xmlns:a16="http://schemas.microsoft.com/office/drawing/2014/main" val="799455962"/>
                  </a:ext>
                </a:extLst>
              </a:tr>
              <a:tr h="479704"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2800" u="none" strike="noStrike">
                          <a:effectLst/>
                        </a:rPr>
                        <a:t>הצפון החדש-החלק הדרומי</a:t>
                      </a:r>
                      <a:endParaRPr lang="he-IL" sz="2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6408" marR="16408" marT="16408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800" u="none" strike="noStrike">
                          <a:effectLst/>
                        </a:rPr>
                        <a:t>3.2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6408" marR="16408" marT="16408" marB="0" anchor="b"/>
                </a:tc>
                <a:extLst>
                  <a:ext uri="{0D108BD9-81ED-4DB2-BD59-A6C34878D82A}">
                    <a16:rowId xmlns:a16="http://schemas.microsoft.com/office/drawing/2014/main" val="2039944624"/>
                  </a:ext>
                </a:extLst>
              </a:tr>
              <a:tr h="479704"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2800" u="none" strike="noStrike">
                          <a:effectLst/>
                        </a:rPr>
                        <a:t>פלורנטין</a:t>
                      </a:r>
                      <a:endParaRPr lang="he-IL" sz="2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6408" marR="16408" marT="16408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800" u="none" strike="noStrike" dirty="0">
                          <a:effectLst/>
                        </a:rPr>
                        <a:t>4.4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6408" marR="16408" marT="16408" marB="0" anchor="b"/>
                </a:tc>
                <a:extLst>
                  <a:ext uri="{0D108BD9-81ED-4DB2-BD59-A6C34878D82A}">
                    <a16:rowId xmlns:a16="http://schemas.microsoft.com/office/drawing/2014/main" val="76752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93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rmAutofit/>
          </a:bodyPr>
          <a:lstStyle/>
          <a:p>
            <a:r>
              <a:rPr lang="he-IL" sz="4400"/>
              <a:t>קצת על שכונת הצפון הישן- החלק הצפוני</a:t>
            </a:r>
            <a:endParaRPr lang="en-US" sz="440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82B7B9A5-329A-44AE-3924-8C146883C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1599" y="2526317"/>
            <a:ext cx="2642695" cy="2828613"/>
          </a:xfrm>
          <a:prstGeom prst="rect">
            <a:avLst/>
          </a:prstGeom>
          <a:noFill/>
        </p:spPr>
      </p:pic>
      <p:sp>
        <p:nvSpPr>
          <p:cNvPr id="19" name="Content Placeholder 7">
            <a:extLst>
              <a:ext uri="{FF2B5EF4-FFF2-40B4-BE49-F238E27FC236}">
                <a16:creationId xmlns:a16="http://schemas.microsoft.com/office/drawing/2014/main" id="{94DA5C2F-106D-39F0-A991-7A3AA25A3DA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576624" y="2527148"/>
            <a:ext cx="4612405" cy="2828613"/>
          </a:xfrm>
        </p:spPr>
        <p:txBody>
          <a:bodyPr/>
          <a:lstStyle/>
          <a:p>
            <a:pPr algn="r">
              <a:lnSpc>
                <a:spcPct val="150000"/>
              </a:lnSpc>
            </a:pPr>
            <a:r>
              <a:rPr lang="he-IL" dirty="0"/>
              <a:t>כפי שניתן לראות במפה, הרחובות המרכזיים בשכונה, המושכים אליהם מבקרים רבים, הינם רחוב אבן גבירול, ארלוזורוב, בן יהודה, דיזינגוף ונורדאו.</a:t>
            </a:r>
            <a:endParaRPr lang="en-US" dirty="0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D8F2F524-1C1F-BA7D-766A-48FA21558C6C}"/>
              </a:ext>
            </a:extLst>
          </p:cNvPr>
          <p:cNvSpPr/>
          <p:nvPr/>
        </p:nvSpPr>
        <p:spPr>
          <a:xfrm>
            <a:off x="2514601" y="2623874"/>
            <a:ext cx="1262743" cy="1610252"/>
          </a:xfrm>
          <a:prstGeom prst="rect">
            <a:avLst/>
          </a:prstGeom>
          <a:noFill/>
          <a:ln w="762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638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350" y="-977537"/>
            <a:ext cx="6220278" cy="3257414"/>
          </a:xfrm>
        </p:spPr>
        <p:txBody>
          <a:bodyPr/>
          <a:lstStyle/>
          <a:p>
            <a:pPr algn="r"/>
            <a:r>
              <a:rPr lang="he-IL" dirty="0"/>
              <a:t>מי אנחנו?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972" y="2279877"/>
            <a:ext cx="6636656" cy="2919512"/>
          </a:xfrm>
        </p:spPr>
        <p:txBody>
          <a:bodyPr>
            <a:normAutofit fontScale="25000" lnSpcReduction="20000"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en-US" sz="96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UrbanWave</a:t>
            </a:r>
            <a:r>
              <a:rPr lang="he-IL" sz="96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נוסדה בשנת 2018 במילאנו, איטליה.</a:t>
            </a:r>
            <a:endParaRPr lang="en-US" sz="96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96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מדובר על מותג אופנה עכשווי המשלב עיצוב איטלקי חדשני עם </a:t>
            </a:r>
            <a:r>
              <a:rPr lang="he-IL" sz="96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פרקטיקות</a:t>
            </a:r>
            <a:r>
              <a:rPr lang="he-IL" sz="96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ברות קיימא.</a:t>
            </a:r>
            <a:endParaRPr lang="en-US" sz="96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96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לאחר מחקר מעמיק של החברה, נמצא כי </a:t>
            </a:r>
            <a:r>
              <a:rPr lang="he-IL" sz="96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קהל היעד אליו יש לפנות הוא צעירים (גברים ונשים) בני 25-35 משכילים ממעמד סוציו-אקונומי בינוני גבוה. </a:t>
            </a:r>
            <a:r>
              <a:rPr lang="he-IL" sz="96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הם מתעניינים ב</a:t>
            </a:r>
            <a:r>
              <a:rPr lang="he-IL" sz="96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אופנה, מודעות לסביבה וטכנולוגיה.</a:t>
            </a:r>
            <a:endParaRPr lang="he-IL" sz="9600" dirty="0"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96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חיים חיי חברה עירוניים, פעילים, מעדיפים איכות על פני כמות.</a:t>
            </a:r>
            <a:endParaRPr lang="en-US" sz="96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72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72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2" y="-215537"/>
            <a:ext cx="6220278" cy="3257414"/>
          </a:xfrm>
        </p:spPr>
        <p:txBody>
          <a:bodyPr/>
          <a:lstStyle/>
          <a:p>
            <a:pPr algn="r"/>
            <a:r>
              <a:rPr lang="he-IL" sz="7200" dirty="0"/>
              <a:t>המטרה</a:t>
            </a:r>
            <a:endParaRPr lang="en-US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972" y="3163425"/>
            <a:ext cx="6636656" cy="2919512"/>
          </a:xfrm>
        </p:spPr>
        <p:txBody>
          <a:bodyPr>
            <a:normAutofit fontScale="77500" lnSpcReduction="20000"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להקים את חנות הדגל הראשונה של המזרח התיכון בשכונה תל אביבית תוססת המשקפת את תדמית המותג וקהל היעד של המותג.</a:t>
            </a: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endParaRPr lang="he-IL" dirty="0"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לשם כך, החברה ערכה מחקר על סמך אתר </a:t>
            </a:r>
            <a:r>
              <a:rPr lang="en-US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Open Data </a:t>
            </a:r>
            <a:r>
              <a:rPr lang="he-IL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של עיריית תל אביב המכיל מידע על פילוח דמוגרפי של האוכלוסייה, הכנסה ממוצעת לנפש ועוד מידע רב שיסייע לה להגיע למסקנות מהותיות.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99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949" y="-172741"/>
            <a:ext cx="9779183" cy="1570038"/>
          </a:xfrm>
        </p:spPr>
        <p:txBody>
          <a:bodyPr/>
          <a:lstStyle/>
          <a:p>
            <a:pPr algn="ctr"/>
            <a:r>
              <a:rPr lang="he-IL" dirty="0"/>
              <a:t>גודל קהל היעד- ראשוני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1B3F0D-7AB3-4810-9284-F2342066A7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1" y="6356350"/>
            <a:ext cx="2743200" cy="365125"/>
          </a:xfrm>
        </p:spPr>
        <p:txBody>
          <a:bodyPr/>
          <a:lstStyle/>
          <a:p>
            <a:r>
              <a:rPr lang="en-US" dirty="0"/>
              <a:t>9/8/20XX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16" name="תרשים 15">
            <a:extLst>
              <a:ext uri="{FF2B5EF4-FFF2-40B4-BE49-F238E27FC236}">
                <a16:creationId xmlns:a16="http://schemas.microsoft.com/office/drawing/2014/main" id="{19BE2B3C-7941-7566-F962-5618D1A965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5681208"/>
              </p:ext>
            </p:extLst>
          </p:nvPr>
        </p:nvGraphicFramePr>
        <p:xfrm>
          <a:off x="674915" y="1499736"/>
          <a:ext cx="10112828" cy="41281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092" y="937602"/>
            <a:ext cx="9779183" cy="1570038"/>
          </a:xfrm>
        </p:spPr>
        <p:txBody>
          <a:bodyPr/>
          <a:lstStyle/>
          <a:p>
            <a:pPr algn="ctr"/>
            <a:r>
              <a:rPr lang="he-IL" dirty="0"/>
              <a:t>גודל קהל היעד מפולח</a:t>
            </a:r>
            <a:br>
              <a:rPr lang="he-IL" dirty="0"/>
            </a:br>
            <a:br>
              <a:rPr lang="he-IL" dirty="0"/>
            </a:br>
            <a:r>
              <a:rPr lang="he-IL" sz="3600" dirty="0"/>
              <a:t>איך הגענו לנתון הזה?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1B3F0D-7AB3-4810-9284-F2342066A7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1" y="6356350"/>
            <a:ext cx="2743200" cy="365125"/>
          </a:xfrm>
        </p:spPr>
        <p:txBody>
          <a:bodyPr/>
          <a:lstStyle/>
          <a:p>
            <a:r>
              <a:rPr lang="en-US" dirty="0"/>
              <a:t>9/8/20XX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DE0693BA-1AE2-E271-8B5E-2813B83ACFC0}"/>
              </a:ext>
            </a:extLst>
          </p:cNvPr>
          <p:cNvSpPr txBox="1"/>
          <p:nvPr/>
        </p:nvSpPr>
        <p:spPr>
          <a:xfrm>
            <a:off x="1015092" y="2873829"/>
            <a:ext cx="97791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2800" dirty="0"/>
              <a:t>החישוב מתבסס על אחוז בעלי תואר אקדמי בטווח גילאים זה (משוער, כי עיריית תל אביב הביאה נתון שמתייחס לגילאים 25-54) כפול סך כל התושבים בגילאי 25-34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66310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949" y="-172741"/>
            <a:ext cx="9779183" cy="1570038"/>
          </a:xfrm>
        </p:spPr>
        <p:txBody>
          <a:bodyPr/>
          <a:lstStyle/>
          <a:p>
            <a:pPr algn="ctr"/>
            <a:r>
              <a:rPr lang="he-IL" dirty="0"/>
              <a:t>גודל קהל היעד מפולח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4" name="תרשים 3">
            <a:extLst>
              <a:ext uri="{FF2B5EF4-FFF2-40B4-BE49-F238E27FC236}">
                <a16:creationId xmlns:a16="http://schemas.microsoft.com/office/drawing/2014/main" id="{0577BA80-3E0A-D574-A060-81F48AFF0B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3388695"/>
              </p:ext>
            </p:extLst>
          </p:nvPr>
        </p:nvGraphicFramePr>
        <p:xfrm>
          <a:off x="1288868" y="1357680"/>
          <a:ext cx="9117875" cy="42266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4770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949" y="-172741"/>
            <a:ext cx="9779183" cy="1570038"/>
          </a:xfrm>
        </p:spPr>
        <p:txBody>
          <a:bodyPr/>
          <a:lstStyle/>
          <a:p>
            <a:pPr algn="ctr"/>
            <a:r>
              <a:rPr lang="he-IL" dirty="0"/>
              <a:t>גודל קהל היעד מפולח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0BC929EA-82DF-EBA8-5162-89BAB13B5B13}"/>
              </a:ext>
            </a:extLst>
          </p:cNvPr>
          <p:cNvSpPr txBox="1"/>
          <p:nvPr/>
        </p:nvSpPr>
        <p:spPr>
          <a:xfrm>
            <a:off x="1123949" y="2046514"/>
            <a:ext cx="91957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2800" dirty="0"/>
              <a:t>כאשר בודקים את אחוז בעלי תואר אקדמי ראשון, הדירוג משתנה לטובת שכונת </a:t>
            </a:r>
            <a:r>
              <a:rPr lang="he-IL" sz="2800" b="1" dirty="0"/>
              <a:t>הצפון הישן החלק הצפוני</a:t>
            </a:r>
            <a:r>
              <a:rPr lang="he-IL" sz="2800" dirty="0"/>
              <a:t>, בה גרים פחות בני  25-34 ביחס לשכונת</a:t>
            </a:r>
            <a:r>
              <a:rPr lang="he-IL" sz="2800" b="1" dirty="0"/>
              <a:t> לב תל אביב. </a:t>
            </a:r>
          </a:p>
          <a:p>
            <a:pPr algn="r"/>
            <a:r>
              <a:rPr lang="he-IL" sz="2800" dirty="0"/>
              <a:t>נוסף על כך, בשני הגרפים ניתן לראות את אותן חמש השכונות.</a:t>
            </a:r>
          </a:p>
        </p:txBody>
      </p:sp>
    </p:spTree>
    <p:extLst>
      <p:ext uri="{BB962C8B-B14F-4D97-AF65-F5344CB8AC3E}">
        <p14:creationId xmlns:p14="http://schemas.microsoft.com/office/powerpoint/2010/main" val="1275227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779183" cy="1570038"/>
          </a:xfrm>
        </p:spPr>
        <p:txBody>
          <a:bodyPr/>
          <a:lstStyle/>
          <a:p>
            <a:pPr algn="ctr"/>
            <a:r>
              <a:rPr lang="he-IL" dirty="0"/>
              <a:t>הכנסה ממוצעת בחמשת השכונות המובילות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4118D-F5CF-9264-E1A0-8E3B7AEC88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10" name="תרשים 9">
            <a:extLst>
              <a:ext uri="{FF2B5EF4-FFF2-40B4-BE49-F238E27FC236}">
                <a16:creationId xmlns:a16="http://schemas.microsoft.com/office/drawing/2014/main" id="{6B83D1BC-9006-76C8-8E53-3BF1D484A2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8370874"/>
              </p:ext>
            </p:extLst>
          </p:nvPr>
        </p:nvGraphicFramePr>
        <p:xfrm>
          <a:off x="1167491" y="1706564"/>
          <a:ext cx="10110109" cy="2940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BD06A88B-AC7F-3676-F77D-66897F270821}"/>
              </a:ext>
            </a:extLst>
          </p:cNvPr>
          <p:cNvSpPr txBox="1"/>
          <p:nvPr/>
        </p:nvSpPr>
        <p:spPr>
          <a:xfrm>
            <a:off x="859971" y="5040086"/>
            <a:ext cx="49421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/>
              <a:t>* הנתונים על הכנסה ממוצעת בישראל לשנת 2019 הם מהלמ"ס, ומחושבים לפי נפש סטנדרטית. כמו כן כל הנתונים על העיר תל אביב הם משנת 2019 גם כן.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779183" cy="1570038"/>
          </a:xfrm>
        </p:spPr>
        <p:txBody>
          <a:bodyPr/>
          <a:lstStyle/>
          <a:p>
            <a:pPr algn="ctr"/>
            <a:r>
              <a:rPr lang="he-IL" dirty="0"/>
              <a:t>עסקי אופנה פעילים בכל שכונה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3" name="תרשים 2">
            <a:extLst>
              <a:ext uri="{FF2B5EF4-FFF2-40B4-BE49-F238E27FC236}">
                <a16:creationId xmlns:a16="http://schemas.microsoft.com/office/drawing/2014/main" id="{0BF5F9F1-2F7D-D4D9-7146-38E01C8C7C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2472955"/>
              </p:ext>
            </p:extLst>
          </p:nvPr>
        </p:nvGraphicFramePr>
        <p:xfrm>
          <a:off x="510079" y="1706564"/>
          <a:ext cx="10472058" cy="3048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BBCFFAFB-E63D-FFF0-84BD-0AE4F6E58799}"/>
              </a:ext>
            </a:extLst>
          </p:cNvPr>
          <p:cNvSpPr txBox="1"/>
          <p:nvPr/>
        </p:nvSpPr>
        <p:spPr>
          <a:xfrm>
            <a:off x="830033" y="4977265"/>
            <a:ext cx="48087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/>
              <a:t>ניתן לראות כי בשכונת </a:t>
            </a:r>
            <a:r>
              <a:rPr lang="he-IL" b="1" dirty="0"/>
              <a:t>הצפון החדש- החלק הדרומי </a:t>
            </a:r>
            <a:r>
              <a:rPr lang="he-IL" dirty="0"/>
              <a:t>קיים מספר עסקי האופנה הנמוך ביותר ביחס לשאר השכונות בהן מספר התושבים בני ה25-34 הוא הגבוה ביותר. נתון זה יכול להצביע על תחרות נמוכה עבור המותג.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09130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rbanWave">
      <a:dk1>
        <a:sysClr val="windowText" lastClr="000000"/>
      </a:dk1>
      <a:lt1>
        <a:sysClr val="window" lastClr="FFFFFF"/>
      </a:lt1>
      <a:dk2>
        <a:srgbClr val="764B36"/>
      </a:dk2>
      <a:lt2>
        <a:srgbClr val="D1774C"/>
      </a:lt2>
      <a:accent1>
        <a:srgbClr val="9B4922"/>
      </a:accent1>
      <a:accent2>
        <a:srgbClr val="D8A790"/>
      </a:accent2>
      <a:accent3>
        <a:srgbClr val="EFE7DD"/>
      </a:accent3>
      <a:accent4>
        <a:srgbClr val="B29E84"/>
      </a:accent4>
      <a:accent5>
        <a:srgbClr val="7C898B"/>
      </a:accent5>
      <a:accent6>
        <a:srgbClr val="8CA87C"/>
      </a:accent6>
      <a:hlink>
        <a:srgbClr val="BD9479"/>
      </a:hlink>
      <a:folHlink>
        <a:srgbClr val="96607D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presentation_Win32_SL_v3" id="{4076E796-F1D4-4536-92F3-AFC92AB14B6B}" vid="{57967FCE-8768-4968-B994-8B7812D48F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28D935D-389D-40E1-8AE8-5A46931C4EC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325C03C-2AB9-472A-B845-6A8AF27BB7F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EA3ACD8C-D672-4B38-852F-3C3D35FA49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4669</TotalTime>
  <Words>461</Words>
  <Application>Microsoft Office PowerPoint</Application>
  <PresentationFormat>מסך רחב</PresentationFormat>
  <Paragraphs>71</Paragraphs>
  <Slides>12</Slides>
  <Notes>6</Notes>
  <HiddenSlides>1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12</vt:i4>
      </vt:variant>
    </vt:vector>
  </HeadingPairs>
  <TitlesOfParts>
    <vt:vector size="18" baseType="lpstr">
      <vt:lpstr>Aptos Narrow</vt:lpstr>
      <vt:lpstr>Arial</vt:lpstr>
      <vt:lpstr>Calibri</vt:lpstr>
      <vt:lpstr>Segoe UI Variable Display Semib</vt:lpstr>
      <vt:lpstr>Tenorite</vt:lpstr>
      <vt:lpstr>Custom</vt:lpstr>
      <vt:lpstr>UrbanWave</vt:lpstr>
      <vt:lpstr>מי אנחנו?</vt:lpstr>
      <vt:lpstr>המטרה</vt:lpstr>
      <vt:lpstr>גודל קהל היעד- ראשוני</vt:lpstr>
      <vt:lpstr>גודל קהל היעד מפולח  איך הגענו לנתון הזה?</vt:lpstr>
      <vt:lpstr>גודל קהל היעד מפולח</vt:lpstr>
      <vt:lpstr>גודל קהל היעד מפולח</vt:lpstr>
      <vt:lpstr>הכנסה ממוצעת בחמשת השכונות המובילות</vt:lpstr>
      <vt:lpstr>עסקי אופנה פעילים בכל שכונה</vt:lpstr>
      <vt:lpstr>מאזן הגירה לשכונות</vt:lpstr>
      <vt:lpstr>אז איזו שכונה הכי כדאית עבורנו?</vt:lpstr>
      <vt:lpstr>קצת על שכונת הצפון הישן- החלק הצפוני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Avia Arza</dc:creator>
  <cp:lastModifiedBy>Avia Arza</cp:lastModifiedBy>
  <cp:revision>22</cp:revision>
  <dcterms:created xsi:type="dcterms:W3CDTF">2024-07-12T07:07:52Z</dcterms:created>
  <dcterms:modified xsi:type="dcterms:W3CDTF">2024-07-15T12:56:54Z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