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78" r:id="rId4"/>
    <p:sldId id="286" r:id="rId5"/>
    <p:sldId id="282" r:id="rId6"/>
    <p:sldId id="287" r:id="rId7"/>
    <p:sldId id="288" r:id="rId8"/>
    <p:sldId id="290" r:id="rId9"/>
    <p:sldId id="289" r:id="rId10"/>
    <p:sldId id="294" r:id="rId11"/>
    <p:sldId id="295" r:id="rId12"/>
    <p:sldId id="296" r:id="rId13"/>
    <p:sldId id="291" r:id="rId14"/>
    <p:sldId id="297" r:id="rId15"/>
    <p:sldId id="298" r:id="rId16"/>
    <p:sldId id="299" r:id="rId17"/>
    <p:sldId id="283" r:id="rId18"/>
    <p:sldId id="304"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94660"/>
  </p:normalViewPr>
  <p:slideViewPr>
    <p:cSldViewPr snapToGrid="0">
      <p:cViewPr varScale="1">
        <p:scale>
          <a:sx n="68" d="100"/>
          <a:sy n="68" d="100"/>
        </p:scale>
        <p:origin x="4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0.2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0.7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1,'-6'0,"-9"0,-2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1.2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1.5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3.2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3.5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1,'0'7,"0"8,0 3</inkml:trace>
  <inkml:trace contextRef="#ctx0" brushRef="#br0" timeOffset="1">0 79,'0'0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5.2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5.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5.9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06/06/2022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06/06/2022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06/06/2022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06/06/2022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06/06/2022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06/06/2022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customXml" Target="../ink/ink2.xml"/><Relationship Id="rId12" Type="http://schemas.openxmlformats.org/officeDocument/2006/relationships/customXml" Target="../ink/ink6.xml"/><Relationship Id="rId2" Type="http://schemas.openxmlformats.org/officeDocument/2006/relationships/slide" Target="slide2.xml"/><Relationship Id="rId16" Type="http://schemas.openxmlformats.org/officeDocument/2006/relationships/customXml" Target="../ink/ink9.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customXml" Target="../ink/ink5.xml"/><Relationship Id="rId5" Type="http://schemas.openxmlformats.org/officeDocument/2006/relationships/customXml" Target="../ink/ink1.xml"/><Relationship Id="rId15" Type="http://schemas.openxmlformats.org/officeDocument/2006/relationships/customXml" Target="../ink/ink8.xml"/><Relationship Id="rId10" Type="http://schemas.openxmlformats.org/officeDocument/2006/relationships/customXml" Target="../ink/ink4.xml"/><Relationship Id="rId4" Type="http://schemas.openxmlformats.org/officeDocument/2006/relationships/image" Target="../media/image16.png"/><Relationship Id="rId9" Type="http://schemas.openxmlformats.org/officeDocument/2006/relationships/customXml" Target="../ink/ink3.xml"/><Relationship Id="rId14" Type="http://schemas.openxmlformats.org/officeDocument/2006/relationships/customXml" Target="../ink/ink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VILESCASTROXAVIERANDRES/Proyecto_Base_Datos_Kinder_1P.git"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3.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del </a:t>
            </a:r>
            <a:r>
              <a:rPr lang="es-MX" sz="3200" dirty="0" err="1">
                <a:latin typeface="Aharoni"/>
                <a:cs typeface="Aharoni"/>
              </a:rPr>
              <a:t>Kinder</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48245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Avilés Castro Xavier Andrés</a:t>
            </a:r>
          </a:p>
          <a:p>
            <a:r>
              <a:rPr lang="es-ES" b="1" dirty="0">
                <a:latin typeface="Book Antiqua"/>
              </a:rPr>
              <a:t>Materia: Gestión de base de datos</a:t>
            </a:r>
          </a:p>
          <a:p>
            <a:r>
              <a:rPr lang="es-ES" b="1" dirty="0">
                <a:latin typeface="Book Antiqua"/>
              </a:rPr>
              <a:t>Curso: Quinto “B”</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lumMod val="95000"/>
                    <a:lumOff val="5000"/>
                  </a:schemeClr>
                </a:solidFill>
                <a:cs typeface="Calibri"/>
              </a:rPr>
              <a:t>Fuente: </a:t>
            </a:r>
            <a:r>
              <a:rPr lang="es-ES" u="sng">
                <a:solidFill>
                  <a:schemeClr val="tx1">
                    <a:lumMod val="95000"/>
                    <a:lumOff val="5000"/>
                  </a:schemeClr>
                </a:solidFill>
                <a:ea typeface="+mn-lt"/>
                <a:cs typeface="+mn-lt"/>
              </a:rPr>
              <a:t>Propia</a:t>
            </a:r>
            <a:endParaRPr lang="es-ES">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86730" y="2924422"/>
            <a:ext cx="8995505"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sz="2600" dirty="0">
              <a:latin typeface="Cooper Black"/>
              <a:cs typeface="Aharoni"/>
            </a:endParaRPr>
          </a:p>
          <a:p>
            <a:pPr algn="just"/>
            <a:r>
              <a:rPr lang="es-ES" sz="2000" dirty="0"/>
              <a:t>Analizar los procesos que se realizan dentro de un </a:t>
            </a:r>
            <a:r>
              <a:rPr lang="es-ES" sz="2000" dirty="0" err="1"/>
              <a:t>Kinder</a:t>
            </a:r>
            <a:r>
              <a:rPr lang="es-ES" sz="2000" dirty="0"/>
              <a:t> y posteriormente realizar funciones como consultas en la base de datos, </a:t>
            </a:r>
            <a:r>
              <a:rPr lang="es-ES" sz="2000" dirty="0" err="1"/>
              <a:t>trigger</a:t>
            </a:r>
            <a:r>
              <a:rPr lang="es-ES" sz="2000" dirty="0"/>
              <a:t>, cursores y procedimientos almacenados y un reporte con su grafico respectivo.</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D8204F77-6B3B-4670-B73A-A0C23BD671FF}"/>
              </a:ext>
            </a:extLst>
          </p:cNvPr>
          <p:cNvPicPr>
            <a:picLocks noChangeAspect="1"/>
          </p:cNvPicPr>
          <p:nvPr/>
        </p:nvPicPr>
        <p:blipFill>
          <a:blip r:embed="rId3"/>
          <a:stretch>
            <a:fillRect/>
          </a:stretch>
        </p:blipFill>
        <p:spPr>
          <a:xfrm>
            <a:off x="184045" y="1627075"/>
            <a:ext cx="11823909" cy="5111349"/>
          </a:xfrm>
          <a:prstGeom prst="rect">
            <a:avLst/>
          </a:prstGeom>
          <a:ln>
            <a:solidFill>
              <a:schemeClr val="accent1"/>
            </a:solidFill>
          </a:ln>
        </p:spPr>
      </p:pic>
    </p:spTree>
    <p:extLst>
      <p:ext uri="{BB962C8B-B14F-4D97-AF65-F5344CB8AC3E}">
        <p14:creationId xmlns:p14="http://schemas.microsoft.com/office/powerpoint/2010/main" val="34740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9B05452-9521-4CA0-BE9A-6E754E4C6678}"/>
              </a:ext>
            </a:extLst>
          </p:cNvPr>
          <p:cNvPicPr>
            <a:picLocks noChangeAspect="1"/>
          </p:cNvPicPr>
          <p:nvPr/>
        </p:nvPicPr>
        <p:blipFill>
          <a:blip r:embed="rId3"/>
          <a:stretch>
            <a:fillRect/>
          </a:stretch>
        </p:blipFill>
        <p:spPr>
          <a:xfrm>
            <a:off x="668792" y="1587207"/>
            <a:ext cx="10656132" cy="4968337"/>
          </a:xfrm>
          <a:prstGeom prst="rect">
            <a:avLst/>
          </a:prstGeom>
          <a:ln>
            <a:solidFill>
              <a:schemeClr val="accent1"/>
            </a:solidFill>
          </a:ln>
        </p:spPr>
      </p:pic>
    </p:spTree>
    <p:extLst>
      <p:ext uri="{BB962C8B-B14F-4D97-AF65-F5344CB8AC3E}">
        <p14:creationId xmlns:p14="http://schemas.microsoft.com/office/powerpoint/2010/main" val="75602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87C98F4B-5798-4061-B515-089BB0FCFF11}"/>
              </a:ext>
            </a:extLst>
          </p:cNvPr>
          <p:cNvPicPr>
            <a:picLocks noChangeAspect="1"/>
          </p:cNvPicPr>
          <p:nvPr/>
        </p:nvPicPr>
        <p:blipFill>
          <a:blip r:embed="rId3"/>
          <a:stretch>
            <a:fillRect/>
          </a:stretch>
        </p:blipFill>
        <p:spPr>
          <a:xfrm>
            <a:off x="1898777" y="1510110"/>
            <a:ext cx="8394445" cy="5135732"/>
          </a:xfrm>
          <a:prstGeom prst="rect">
            <a:avLst/>
          </a:prstGeom>
          <a:ln>
            <a:solidFill>
              <a:schemeClr val="accent1"/>
            </a:solidFill>
          </a:ln>
        </p:spPr>
      </p:pic>
    </p:spTree>
    <p:extLst>
      <p:ext uri="{BB962C8B-B14F-4D97-AF65-F5344CB8AC3E}">
        <p14:creationId xmlns:p14="http://schemas.microsoft.com/office/powerpoint/2010/main" val="108650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1</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1" y="1396588"/>
            <a:ext cx="12192000" cy="923330"/>
          </a:xfrm>
          <a:prstGeom prst="rect">
            <a:avLst/>
          </a:prstGeom>
          <a:noFill/>
        </p:spPr>
        <p:txBody>
          <a:bodyPr wrap="square" rtlCol="0">
            <a:spAutoFit/>
          </a:bodyPr>
          <a:lstStyle/>
          <a:p>
            <a:pPr algn="just"/>
            <a:r>
              <a:rPr lang="es-ES" dirty="0"/>
              <a:t>Mostrar histórico de rendimiento por programas. En una columna debe aparecer el año lectivo, en otra columna el nombre del programa, en otra columna la cantidad de rendimientos buenos, en otra columna la cantidad de rendimientos regulares, en otra columna la cantidad de rendimientos regulares.</a:t>
            </a:r>
          </a:p>
        </p:txBody>
      </p:sp>
      <p:pic>
        <p:nvPicPr>
          <p:cNvPr id="5" name="Imagen 4">
            <a:extLst>
              <a:ext uri="{FF2B5EF4-FFF2-40B4-BE49-F238E27FC236}">
                <a16:creationId xmlns:a16="http://schemas.microsoft.com/office/drawing/2014/main" id="{7920C988-1D60-442B-A694-9D0045F1B68E}"/>
              </a:ext>
            </a:extLst>
          </p:cNvPr>
          <p:cNvPicPr>
            <a:picLocks noChangeAspect="1"/>
          </p:cNvPicPr>
          <p:nvPr/>
        </p:nvPicPr>
        <p:blipFill>
          <a:blip r:embed="rId3"/>
          <a:stretch>
            <a:fillRect/>
          </a:stretch>
        </p:blipFill>
        <p:spPr>
          <a:xfrm>
            <a:off x="140197" y="2579401"/>
            <a:ext cx="10486841" cy="1287194"/>
          </a:xfrm>
          <a:prstGeom prst="rect">
            <a:avLst/>
          </a:prstGeom>
          <a:ln>
            <a:solidFill>
              <a:schemeClr val="accent1"/>
            </a:solidFill>
          </a:ln>
        </p:spPr>
      </p:pic>
      <p:sp>
        <p:nvSpPr>
          <p:cNvPr id="9" name="CuadroTexto 8">
            <a:extLst>
              <a:ext uri="{FF2B5EF4-FFF2-40B4-BE49-F238E27FC236}">
                <a16:creationId xmlns:a16="http://schemas.microsoft.com/office/drawing/2014/main" id="{7E7EBFF8-3926-4572-B87C-92365355A581}"/>
              </a:ext>
            </a:extLst>
          </p:cNvPr>
          <p:cNvSpPr txBox="1"/>
          <p:nvPr/>
        </p:nvSpPr>
        <p:spPr>
          <a:xfrm>
            <a:off x="65994" y="2210069"/>
            <a:ext cx="12192000" cy="369332"/>
          </a:xfrm>
          <a:prstGeom prst="rect">
            <a:avLst/>
          </a:prstGeom>
          <a:noFill/>
        </p:spPr>
        <p:txBody>
          <a:bodyPr wrap="square" rtlCol="0">
            <a:spAutoFit/>
          </a:bodyPr>
          <a:lstStyle/>
          <a:p>
            <a:pPr algn="just"/>
            <a:r>
              <a:rPr lang="es-ES" b="1" u="sng" dirty="0"/>
              <a:t>Creación de consulta</a:t>
            </a:r>
          </a:p>
        </p:txBody>
      </p:sp>
      <p:sp>
        <p:nvSpPr>
          <p:cNvPr id="10" name="CuadroTexto 9">
            <a:extLst>
              <a:ext uri="{FF2B5EF4-FFF2-40B4-BE49-F238E27FC236}">
                <a16:creationId xmlns:a16="http://schemas.microsoft.com/office/drawing/2014/main" id="{A548221D-75F2-4A1A-9921-9C270E2C8E73}"/>
              </a:ext>
            </a:extLst>
          </p:cNvPr>
          <p:cNvSpPr txBox="1"/>
          <p:nvPr/>
        </p:nvSpPr>
        <p:spPr>
          <a:xfrm>
            <a:off x="65994" y="3866595"/>
            <a:ext cx="12192000" cy="369332"/>
          </a:xfrm>
          <a:prstGeom prst="rect">
            <a:avLst/>
          </a:prstGeom>
          <a:noFill/>
        </p:spPr>
        <p:txBody>
          <a:bodyPr wrap="square" rtlCol="0">
            <a:spAutoFit/>
          </a:bodyPr>
          <a:lstStyle/>
          <a:p>
            <a:pPr algn="just"/>
            <a:r>
              <a:rPr lang="es-ES" b="1" u="sng" dirty="0"/>
              <a:t>Resultado</a:t>
            </a:r>
          </a:p>
        </p:txBody>
      </p:sp>
      <p:pic>
        <p:nvPicPr>
          <p:cNvPr id="11" name="Imagen 10">
            <a:extLst>
              <a:ext uri="{FF2B5EF4-FFF2-40B4-BE49-F238E27FC236}">
                <a16:creationId xmlns:a16="http://schemas.microsoft.com/office/drawing/2014/main" id="{74C9F914-33EA-4143-A358-1F5366F282FC}"/>
              </a:ext>
            </a:extLst>
          </p:cNvPr>
          <p:cNvPicPr>
            <a:picLocks noChangeAspect="1"/>
          </p:cNvPicPr>
          <p:nvPr/>
        </p:nvPicPr>
        <p:blipFill>
          <a:blip r:embed="rId4"/>
          <a:stretch>
            <a:fillRect/>
          </a:stretch>
        </p:blipFill>
        <p:spPr>
          <a:xfrm>
            <a:off x="140197" y="4252885"/>
            <a:ext cx="4248923" cy="2417053"/>
          </a:xfrm>
          <a:prstGeom prst="rect">
            <a:avLst/>
          </a:prstGeom>
          <a:ln>
            <a:solidFill>
              <a:schemeClr val="accent1"/>
            </a:solidFill>
          </a:ln>
        </p:spPr>
      </p:pic>
    </p:spTree>
    <p:extLst>
      <p:ext uri="{BB962C8B-B14F-4D97-AF65-F5344CB8AC3E}">
        <p14:creationId xmlns:p14="http://schemas.microsoft.com/office/powerpoint/2010/main" val="342186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1" y="1396588"/>
            <a:ext cx="12192000" cy="646331"/>
          </a:xfrm>
          <a:prstGeom prst="rect">
            <a:avLst/>
          </a:prstGeom>
          <a:noFill/>
        </p:spPr>
        <p:txBody>
          <a:bodyPr wrap="square" rtlCol="0">
            <a:spAutoFit/>
          </a:bodyPr>
          <a:lstStyle/>
          <a:p>
            <a:r>
              <a:rPr lang="es-ES" sz="1800" dirty="0"/>
              <a:t>Mostrar histórico de cantidad de profesores por período. En una columna aparecerá el año lectivo, en otra columna aparecerá el número de mujeres, en otra columna aparecerá el número de hombres.</a:t>
            </a:r>
          </a:p>
        </p:txBody>
      </p:sp>
      <p:sp>
        <p:nvSpPr>
          <p:cNvPr id="9" name="CuadroTexto 8">
            <a:extLst>
              <a:ext uri="{FF2B5EF4-FFF2-40B4-BE49-F238E27FC236}">
                <a16:creationId xmlns:a16="http://schemas.microsoft.com/office/drawing/2014/main" id="{7E7EBFF8-3926-4572-B87C-92365355A581}"/>
              </a:ext>
            </a:extLst>
          </p:cNvPr>
          <p:cNvSpPr txBox="1"/>
          <p:nvPr/>
        </p:nvSpPr>
        <p:spPr>
          <a:xfrm>
            <a:off x="65994" y="2210069"/>
            <a:ext cx="12192000" cy="369332"/>
          </a:xfrm>
          <a:prstGeom prst="rect">
            <a:avLst/>
          </a:prstGeom>
          <a:noFill/>
        </p:spPr>
        <p:txBody>
          <a:bodyPr wrap="square" rtlCol="0">
            <a:spAutoFit/>
          </a:bodyPr>
          <a:lstStyle/>
          <a:p>
            <a:pPr algn="just"/>
            <a:r>
              <a:rPr lang="es-ES" b="1" u="sng" dirty="0"/>
              <a:t>Creación de consulta</a:t>
            </a:r>
          </a:p>
        </p:txBody>
      </p:sp>
      <p:sp>
        <p:nvSpPr>
          <p:cNvPr id="10" name="CuadroTexto 9">
            <a:extLst>
              <a:ext uri="{FF2B5EF4-FFF2-40B4-BE49-F238E27FC236}">
                <a16:creationId xmlns:a16="http://schemas.microsoft.com/office/drawing/2014/main" id="{A548221D-75F2-4A1A-9921-9C270E2C8E73}"/>
              </a:ext>
            </a:extLst>
          </p:cNvPr>
          <p:cNvSpPr txBox="1"/>
          <p:nvPr/>
        </p:nvSpPr>
        <p:spPr>
          <a:xfrm>
            <a:off x="65994" y="3866595"/>
            <a:ext cx="12192000" cy="369332"/>
          </a:xfrm>
          <a:prstGeom prst="rect">
            <a:avLst/>
          </a:prstGeom>
          <a:noFill/>
        </p:spPr>
        <p:txBody>
          <a:bodyPr wrap="square" rtlCol="0">
            <a:spAutoFit/>
          </a:bodyPr>
          <a:lstStyle/>
          <a:p>
            <a:pPr algn="just"/>
            <a:r>
              <a:rPr lang="es-ES" b="1" u="sng" dirty="0"/>
              <a:t>Resultado</a:t>
            </a:r>
          </a:p>
        </p:txBody>
      </p:sp>
      <p:pic>
        <p:nvPicPr>
          <p:cNvPr id="4" name="Imagen 3">
            <a:extLst>
              <a:ext uri="{FF2B5EF4-FFF2-40B4-BE49-F238E27FC236}">
                <a16:creationId xmlns:a16="http://schemas.microsoft.com/office/drawing/2014/main" id="{4B0241A4-4921-439C-B1D0-CF0A888C1F9B}"/>
              </a:ext>
            </a:extLst>
          </p:cNvPr>
          <p:cNvPicPr>
            <a:picLocks noChangeAspect="1"/>
          </p:cNvPicPr>
          <p:nvPr/>
        </p:nvPicPr>
        <p:blipFill>
          <a:blip r:embed="rId3"/>
          <a:stretch>
            <a:fillRect/>
          </a:stretch>
        </p:blipFill>
        <p:spPr>
          <a:xfrm>
            <a:off x="140197" y="2675497"/>
            <a:ext cx="8561166" cy="994308"/>
          </a:xfrm>
          <a:prstGeom prst="rect">
            <a:avLst/>
          </a:prstGeom>
          <a:ln>
            <a:solidFill>
              <a:schemeClr val="accent1"/>
            </a:solidFill>
          </a:ln>
        </p:spPr>
      </p:pic>
      <p:pic>
        <p:nvPicPr>
          <p:cNvPr id="12" name="Imagen 11">
            <a:extLst>
              <a:ext uri="{FF2B5EF4-FFF2-40B4-BE49-F238E27FC236}">
                <a16:creationId xmlns:a16="http://schemas.microsoft.com/office/drawing/2014/main" id="{F0756FE4-2477-48B8-BF35-D3B153891B49}"/>
              </a:ext>
            </a:extLst>
          </p:cNvPr>
          <p:cNvPicPr>
            <a:picLocks noChangeAspect="1"/>
          </p:cNvPicPr>
          <p:nvPr/>
        </p:nvPicPr>
        <p:blipFill>
          <a:blip r:embed="rId4"/>
          <a:stretch>
            <a:fillRect/>
          </a:stretch>
        </p:blipFill>
        <p:spPr>
          <a:xfrm>
            <a:off x="140197" y="4256813"/>
            <a:ext cx="5334258" cy="2172121"/>
          </a:xfrm>
          <a:prstGeom prst="rect">
            <a:avLst/>
          </a:prstGeom>
          <a:ln>
            <a:solidFill>
              <a:schemeClr val="accent1"/>
            </a:solidFill>
          </a:ln>
        </p:spPr>
      </p:pic>
    </p:spTree>
    <p:extLst>
      <p:ext uri="{BB962C8B-B14F-4D97-AF65-F5344CB8AC3E}">
        <p14:creationId xmlns:p14="http://schemas.microsoft.com/office/powerpoint/2010/main" val="253519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1" y="1396588"/>
            <a:ext cx="12192000" cy="646331"/>
          </a:xfrm>
          <a:prstGeom prst="rect">
            <a:avLst/>
          </a:prstGeom>
          <a:noFill/>
        </p:spPr>
        <p:txBody>
          <a:bodyPr wrap="square" rtlCol="0">
            <a:spAutoFit/>
          </a:bodyPr>
          <a:lstStyle/>
          <a:p>
            <a:r>
              <a:rPr lang="es-ES" sz="1800" dirty="0"/>
              <a:t>Mostrar histórico de matriculaciones y deserciones. En una columna deberá aparecer el año lectivo, en otra columna el número de matriculados, en otra columna el número de retirados.</a:t>
            </a:r>
          </a:p>
        </p:txBody>
      </p:sp>
      <p:sp>
        <p:nvSpPr>
          <p:cNvPr id="9" name="CuadroTexto 8">
            <a:extLst>
              <a:ext uri="{FF2B5EF4-FFF2-40B4-BE49-F238E27FC236}">
                <a16:creationId xmlns:a16="http://schemas.microsoft.com/office/drawing/2014/main" id="{7E7EBFF8-3926-4572-B87C-92365355A581}"/>
              </a:ext>
            </a:extLst>
          </p:cNvPr>
          <p:cNvSpPr txBox="1"/>
          <p:nvPr/>
        </p:nvSpPr>
        <p:spPr>
          <a:xfrm>
            <a:off x="65994" y="2210069"/>
            <a:ext cx="12192000" cy="369332"/>
          </a:xfrm>
          <a:prstGeom prst="rect">
            <a:avLst/>
          </a:prstGeom>
          <a:noFill/>
        </p:spPr>
        <p:txBody>
          <a:bodyPr wrap="square" rtlCol="0">
            <a:spAutoFit/>
          </a:bodyPr>
          <a:lstStyle/>
          <a:p>
            <a:pPr algn="just"/>
            <a:r>
              <a:rPr lang="es-ES" b="1" u="sng" dirty="0"/>
              <a:t>Creación de consulta</a:t>
            </a:r>
          </a:p>
        </p:txBody>
      </p:sp>
      <p:sp>
        <p:nvSpPr>
          <p:cNvPr id="10" name="CuadroTexto 9">
            <a:extLst>
              <a:ext uri="{FF2B5EF4-FFF2-40B4-BE49-F238E27FC236}">
                <a16:creationId xmlns:a16="http://schemas.microsoft.com/office/drawing/2014/main" id="{A548221D-75F2-4A1A-9921-9C270E2C8E73}"/>
              </a:ext>
            </a:extLst>
          </p:cNvPr>
          <p:cNvSpPr txBox="1"/>
          <p:nvPr/>
        </p:nvSpPr>
        <p:spPr>
          <a:xfrm>
            <a:off x="65994" y="3866595"/>
            <a:ext cx="12192000" cy="369332"/>
          </a:xfrm>
          <a:prstGeom prst="rect">
            <a:avLst/>
          </a:prstGeom>
          <a:noFill/>
        </p:spPr>
        <p:txBody>
          <a:bodyPr wrap="square" rtlCol="0">
            <a:spAutoFit/>
          </a:bodyPr>
          <a:lstStyle/>
          <a:p>
            <a:pPr algn="just"/>
            <a:r>
              <a:rPr lang="es-ES" b="1" u="sng" dirty="0"/>
              <a:t>Resultado</a:t>
            </a:r>
          </a:p>
        </p:txBody>
      </p:sp>
      <p:pic>
        <p:nvPicPr>
          <p:cNvPr id="5" name="Imagen 4">
            <a:extLst>
              <a:ext uri="{FF2B5EF4-FFF2-40B4-BE49-F238E27FC236}">
                <a16:creationId xmlns:a16="http://schemas.microsoft.com/office/drawing/2014/main" id="{359AA749-5A2C-4F16-83EE-05DEC3C21E2B}"/>
              </a:ext>
            </a:extLst>
          </p:cNvPr>
          <p:cNvPicPr>
            <a:picLocks noChangeAspect="1"/>
          </p:cNvPicPr>
          <p:nvPr/>
        </p:nvPicPr>
        <p:blipFill>
          <a:blip r:embed="rId3"/>
          <a:stretch>
            <a:fillRect/>
          </a:stretch>
        </p:blipFill>
        <p:spPr>
          <a:xfrm>
            <a:off x="140197" y="2646223"/>
            <a:ext cx="7938523" cy="977455"/>
          </a:xfrm>
          <a:prstGeom prst="rect">
            <a:avLst/>
          </a:prstGeom>
          <a:ln>
            <a:solidFill>
              <a:schemeClr val="accent1"/>
            </a:solidFill>
          </a:ln>
        </p:spPr>
      </p:pic>
      <p:pic>
        <p:nvPicPr>
          <p:cNvPr id="11" name="Imagen 10">
            <a:extLst>
              <a:ext uri="{FF2B5EF4-FFF2-40B4-BE49-F238E27FC236}">
                <a16:creationId xmlns:a16="http://schemas.microsoft.com/office/drawing/2014/main" id="{20F59E65-4284-46F7-B471-BFDAA0B289EB}"/>
              </a:ext>
            </a:extLst>
          </p:cNvPr>
          <p:cNvPicPr>
            <a:picLocks noChangeAspect="1"/>
          </p:cNvPicPr>
          <p:nvPr/>
        </p:nvPicPr>
        <p:blipFill>
          <a:blip r:embed="rId4"/>
          <a:stretch>
            <a:fillRect/>
          </a:stretch>
        </p:blipFill>
        <p:spPr>
          <a:xfrm>
            <a:off x="140196" y="4374273"/>
            <a:ext cx="4932789" cy="2026527"/>
          </a:xfrm>
          <a:prstGeom prst="rect">
            <a:avLst/>
          </a:prstGeom>
          <a:ln>
            <a:solidFill>
              <a:schemeClr val="accent1"/>
            </a:solidFill>
          </a:ln>
        </p:spPr>
      </p:pic>
      <mc:AlternateContent xmlns:mc="http://schemas.openxmlformats.org/markup-compatibility/2006" xmlns:p14="http://schemas.microsoft.com/office/powerpoint/2010/main">
        <mc:Choice Requires="p14">
          <p:contentPart p14:bwMode="auto" r:id="rId5">
            <p14:nvContentPartPr>
              <p14:cNvPr id="3" name="Entrada de lápiz 2">
                <a:extLst>
                  <a:ext uri="{FF2B5EF4-FFF2-40B4-BE49-F238E27FC236}">
                    <a16:creationId xmlns:a16="http://schemas.microsoft.com/office/drawing/2014/main" id="{428F7C64-EEA3-4A3B-A021-8944F55C4287}"/>
                  </a:ext>
                </a:extLst>
              </p14:cNvPr>
              <p14:cNvContentPartPr/>
              <p14:nvPr/>
            </p14:nvContentPartPr>
            <p14:xfrm>
              <a:off x="4219920" y="1757908"/>
              <a:ext cx="360" cy="360"/>
            </p14:xfrm>
          </p:contentPart>
        </mc:Choice>
        <mc:Fallback xmlns="">
          <p:pic>
            <p:nvPicPr>
              <p:cNvPr id="3" name="Entrada de lápiz 2">
                <a:extLst>
                  <a:ext uri="{FF2B5EF4-FFF2-40B4-BE49-F238E27FC236}">
                    <a16:creationId xmlns:a16="http://schemas.microsoft.com/office/drawing/2014/main" id="{428F7C64-EEA3-4A3B-A021-8944F55C4287}"/>
                  </a:ext>
                </a:extLst>
              </p:cNvPr>
              <p:cNvPicPr/>
              <p:nvPr/>
            </p:nvPicPr>
            <p:blipFill>
              <a:blip r:embed="rId6"/>
              <a:stretch>
                <a:fillRect/>
              </a:stretch>
            </p:blipFill>
            <p:spPr>
              <a:xfrm>
                <a:off x="4210920" y="17489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Entrada de lápiz 3">
                <a:extLst>
                  <a:ext uri="{FF2B5EF4-FFF2-40B4-BE49-F238E27FC236}">
                    <a16:creationId xmlns:a16="http://schemas.microsoft.com/office/drawing/2014/main" id="{AF35570F-D8B7-4016-B28B-058C5EC1D4B2}"/>
                  </a:ext>
                </a:extLst>
              </p14:cNvPr>
              <p14:cNvContentPartPr/>
              <p14:nvPr/>
            </p14:nvContentPartPr>
            <p14:xfrm>
              <a:off x="4121280" y="1968868"/>
              <a:ext cx="14400" cy="360"/>
            </p14:xfrm>
          </p:contentPart>
        </mc:Choice>
        <mc:Fallback xmlns="">
          <p:pic>
            <p:nvPicPr>
              <p:cNvPr id="4" name="Entrada de lápiz 3">
                <a:extLst>
                  <a:ext uri="{FF2B5EF4-FFF2-40B4-BE49-F238E27FC236}">
                    <a16:creationId xmlns:a16="http://schemas.microsoft.com/office/drawing/2014/main" id="{AF35570F-D8B7-4016-B28B-058C5EC1D4B2}"/>
                  </a:ext>
                </a:extLst>
              </p:cNvPr>
              <p:cNvPicPr/>
              <p:nvPr/>
            </p:nvPicPr>
            <p:blipFill>
              <a:blip r:embed="rId8"/>
              <a:stretch>
                <a:fillRect/>
              </a:stretch>
            </p:blipFill>
            <p:spPr>
              <a:xfrm>
                <a:off x="4112640" y="1960228"/>
                <a:ext cx="32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Entrada de lápiz 7">
                <a:extLst>
                  <a:ext uri="{FF2B5EF4-FFF2-40B4-BE49-F238E27FC236}">
                    <a16:creationId xmlns:a16="http://schemas.microsoft.com/office/drawing/2014/main" id="{F19BF67E-5C8D-40D7-BFD4-B47B916B02D2}"/>
                  </a:ext>
                </a:extLst>
              </p14:cNvPr>
              <p14:cNvContentPartPr/>
              <p14:nvPr/>
            </p14:nvContentPartPr>
            <p14:xfrm>
              <a:off x="1096560" y="1940788"/>
              <a:ext cx="360" cy="360"/>
            </p14:xfrm>
          </p:contentPart>
        </mc:Choice>
        <mc:Fallback xmlns="">
          <p:pic>
            <p:nvPicPr>
              <p:cNvPr id="8" name="Entrada de lápiz 7">
                <a:extLst>
                  <a:ext uri="{FF2B5EF4-FFF2-40B4-BE49-F238E27FC236}">
                    <a16:creationId xmlns:a16="http://schemas.microsoft.com/office/drawing/2014/main" id="{F19BF67E-5C8D-40D7-BFD4-B47B916B02D2}"/>
                  </a:ext>
                </a:extLst>
              </p:cNvPr>
              <p:cNvPicPr/>
              <p:nvPr/>
            </p:nvPicPr>
            <p:blipFill>
              <a:blip r:embed="rId6"/>
              <a:stretch>
                <a:fillRect/>
              </a:stretch>
            </p:blipFill>
            <p:spPr>
              <a:xfrm>
                <a:off x="1087920" y="1931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Entrada de lápiz 11">
                <a:extLst>
                  <a:ext uri="{FF2B5EF4-FFF2-40B4-BE49-F238E27FC236}">
                    <a16:creationId xmlns:a16="http://schemas.microsoft.com/office/drawing/2014/main" id="{1CBEDA4D-4931-4FE3-99D3-F04161C3521E}"/>
                  </a:ext>
                </a:extLst>
              </p14:cNvPr>
              <p14:cNvContentPartPr/>
              <p14:nvPr/>
            </p14:nvContentPartPr>
            <p14:xfrm>
              <a:off x="1223640" y="1631188"/>
              <a:ext cx="360" cy="360"/>
            </p14:xfrm>
          </p:contentPart>
        </mc:Choice>
        <mc:Fallback xmlns="">
          <p:pic>
            <p:nvPicPr>
              <p:cNvPr id="12" name="Entrada de lápiz 11">
                <a:extLst>
                  <a:ext uri="{FF2B5EF4-FFF2-40B4-BE49-F238E27FC236}">
                    <a16:creationId xmlns:a16="http://schemas.microsoft.com/office/drawing/2014/main" id="{1CBEDA4D-4931-4FE3-99D3-F04161C3521E}"/>
                  </a:ext>
                </a:extLst>
              </p:cNvPr>
              <p:cNvPicPr/>
              <p:nvPr/>
            </p:nvPicPr>
            <p:blipFill>
              <a:blip r:embed="rId6"/>
              <a:stretch>
                <a:fillRect/>
              </a:stretch>
            </p:blipFill>
            <p:spPr>
              <a:xfrm>
                <a:off x="1215000" y="1622548"/>
                <a:ext cx="18000" cy="18000"/>
              </a:xfrm>
              <a:prstGeom prst="rect">
                <a:avLst/>
              </a:prstGeom>
            </p:spPr>
          </p:pic>
        </mc:Fallback>
      </mc:AlternateContent>
      <p:grpSp>
        <p:nvGrpSpPr>
          <p:cNvPr id="15" name="Grupo 14">
            <a:extLst>
              <a:ext uri="{FF2B5EF4-FFF2-40B4-BE49-F238E27FC236}">
                <a16:creationId xmlns:a16="http://schemas.microsoft.com/office/drawing/2014/main" id="{9DD47C54-084E-4B5D-A085-F724229083A3}"/>
              </a:ext>
            </a:extLst>
          </p:cNvPr>
          <p:cNvGrpSpPr/>
          <p:nvPr/>
        </p:nvGrpSpPr>
        <p:grpSpPr>
          <a:xfrm>
            <a:off x="3010320" y="1631188"/>
            <a:ext cx="360" cy="28440"/>
            <a:chOff x="3010320" y="1631188"/>
            <a:chExt cx="360" cy="28440"/>
          </a:xfrm>
        </p:grpSpPr>
        <mc:AlternateContent xmlns:mc="http://schemas.openxmlformats.org/markup-compatibility/2006" xmlns:p14="http://schemas.microsoft.com/office/powerpoint/2010/main">
          <mc:Choice Requires="p14">
            <p:contentPart p14:bwMode="auto" r:id="rId11">
              <p14:nvContentPartPr>
                <p14:cNvPr id="13" name="Entrada de lápiz 12">
                  <a:extLst>
                    <a:ext uri="{FF2B5EF4-FFF2-40B4-BE49-F238E27FC236}">
                      <a16:creationId xmlns:a16="http://schemas.microsoft.com/office/drawing/2014/main" id="{B04A699B-3295-4707-9A07-7A9FAD3A32C5}"/>
                    </a:ext>
                  </a:extLst>
                </p14:cNvPr>
                <p14:cNvContentPartPr/>
                <p14:nvPr/>
              </p14:nvContentPartPr>
              <p14:xfrm>
                <a:off x="3010320" y="1631188"/>
                <a:ext cx="360" cy="360"/>
              </p14:xfrm>
            </p:contentPart>
          </mc:Choice>
          <mc:Fallback xmlns="">
            <p:pic>
              <p:nvPicPr>
                <p:cNvPr id="13" name="Entrada de lápiz 12">
                  <a:extLst>
                    <a:ext uri="{FF2B5EF4-FFF2-40B4-BE49-F238E27FC236}">
                      <a16:creationId xmlns:a16="http://schemas.microsoft.com/office/drawing/2014/main" id="{B04A699B-3295-4707-9A07-7A9FAD3A32C5}"/>
                    </a:ext>
                  </a:extLst>
                </p:cNvPr>
                <p:cNvPicPr/>
                <p:nvPr/>
              </p:nvPicPr>
              <p:blipFill>
                <a:blip r:embed="rId6"/>
                <a:stretch>
                  <a:fillRect/>
                </a:stretch>
              </p:blipFill>
              <p:spPr>
                <a:xfrm>
                  <a:off x="3001320" y="1622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Entrada de lápiz 13">
                  <a:extLst>
                    <a:ext uri="{FF2B5EF4-FFF2-40B4-BE49-F238E27FC236}">
                      <a16:creationId xmlns:a16="http://schemas.microsoft.com/office/drawing/2014/main" id="{4FFD79B8-9C02-4D24-8CDE-F8CFA743D362}"/>
                    </a:ext>
                  </a:extLst>
                </p14:cNvPr>
                <p14:cNvContentPartPr/>
                <p14:nvPr/>
              </p14:nvContentPartPr>
              <p14:xfrm>
                <a:off x="3010320" y="1631188"/>
                <a:ext cx="360" cy="28440"/>
              </p14:xfrm>
            </p:contentPart>
          </mc:Choice>
          <mc:Fallback xmlns="">
            <p:pic>
              <p:nvPicPr>
                <p:cNvPr id="14" name="Entrada de lápiz 13">
                  <a:extLst>
                    <a:ext uri="{FF2B5EF4-FFF2-40B4-BE49-F238E27FC236}">
                      <a16:creationId xmlns:a16="http://schemas.microsoft.com/office/drawing/2014/main" id="{4FFD79B8-9C02-4D24-8CDE-F8CFA743D362}"/>
                    </a:ext>
                  </a:extLst>
                </p:cNvPr>
                <p:cNvPicPr/>
                <p:nvPr/>
              </p:nvPicPr>
              <p:blipFill>
                <a:blip r:embed="rId13"/>
                <a:stretch>
                  <a:fillRect/>
                </a:stretch>
              </p:blipFill>
              <p:spPr>
                <a:xfrm>
                  <a:off x="3001320" y="1622548"/>
                  <a:ext cx="18000" cy="46080"/>
                </a:xfrm>
                <a:prstGeom prst="rect">
                  <a:avLst/>
                </a:prstGeom>
              </p:spPr>
            </p:pic>
          </mc:Fallback>
        </mc:AlternateContent>
      </p:grpSp>
      <p:grpSp>
        <p:nvGrpSpPr>
          <p:cNvPr id="20" name="Grupo 19">
            <a:extLst>
              <a:ext uri="{FF2B5EF4-FFF2-40B4-BE49-F238E27FC236}">
                <a16:creationId xmlns:a16="http://schemas.microsoft.com/office/drawing/2014/main" id="{2A665303-F930-4C30-8CA6-1A0024E10A20}"/>
              </a:ext>
            </a:extLst>
          </p:cNvPr>
          <p:cNvGrpSpPr/>
          <p:nvPr/>
        </p:nvGrpSpPr>
        <p:grpSpPr>
          <a:xfrm>
            <a:off x="1209240" y="1617508"/>
            <a:ext cx="360" cy="360"/>
            <a:chOff x="1209240" y="1617508"/>
            <a:chExt cx="360" cy="360"/>
          </a:xfrm>
        </p:grpSpPr>
        <mc:AlternateContent xmlns:mc="http://schemas.openxmlformats.org/markup-compatibility/2006" xmlns:p14="http://schemas.microsoft.com/office/powerpoint/2010/main">
          <mc:Choice Requires="p14">
            <p:contentPart p14:bwMode="auto" r:id="rId14">
              <p14:nvContentPartPr>
                <p14:cNvPr id="16" name="Entrada de lápiz 15">
                  <a:extLst>
                    <a:ext uri="{FF2B5EF4-FFF2-40B4-BE49-F238E27FC236}">
                      <a16:creationId xmlns:a16="http://schemas.microsoft.com/office/drawing/2014/main" id="{EA3CB98C-8223-4FD4-A9C0-E0B383BFFA8E}"/>
                    </a:ext>
                  </a:extLst>
                </p14:cNvPr>
                <p14:cNvContentPartPr/>
                <p14:nvPr/>
              </p14:nvContentPartPr>
              <p14:xfrm>
                <a:off x="1209240" y="1617508"/>
                <a:ext cx="360" cy="360"/>
              </p14:xfrm>
            </p:contentPart>
          </mc:Choice>
          <mc:Fallback xmlns="">
            <p:pic>
              <p:nvPicPr>
                <p:cNvPr id="16" name="Entrada de lápiz 15">
                  <a:extLst>
                    <a:ext uri="{FF2B5EF4-FFF2-40B4-BE49-F238E27FC236}">
                      <a16:creationId xmlns:a16="http://schemas.microsoft.com/office/drawing/2014/main" id="{EA3CB98C-8223-4FD4-A9C0-E0B383BFFA8E}"/>
                    </a:ext>
                  </a:extLst>
                </p:cNvPr>
                <p:cNvPicPr/>
                <p:nvPr/>
              </p:nvPicPr>
              <p:blipFill>
                <a:blip r:embed="rId6"/>
                <a:stretch>
                  <a:fillRect/>
                </a:stretch>
              </p:blipFill>
              <p:spPr>
                <a:xfrm>
                  <a:off x="1200600" y="1608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Entrada de lápiz 17">
                  <a:extLst>
                    <a:ext uri="{FF2B5EF4-FFF2-40B4-BE49-F238E27FC236}">
                      <a16:creationId xmlns:a16="http://schemas.microsoft.com/office/drawing/2014/main" id="{DF6DC2D0-3475-4FDF-84C2-71BBDDA2909C}"/>
                    </a:ext>
                  </a:extLst>
                </p14:cNvPr>
                <p14:cNvContentPartPr/>
                <p14:nvPr/>
              </p14:nvContentPartPr>
              <p14:xfrm>
                <a:off x="1209240" y="1617508"/>
                <a:ext cx="360" cy="360"/>
              </p14:xfrm>
            </p:contentPart>
          </mc:Choice>
          <mc:Fallback xmlns="">
            <p:pic>
              <p:nvPicPr>
                <p:cNvPr id="18" name="Entrada de lápiz 17">
                  <a:extLst>
                    <a:ext uri="{FF2B5EF4-FFF2-40B4-BE49-F238E27FC236}">
                      <a16:creationId xmlns:a16="http://schemas.microsoft.com/office/drawing/2014/main" id="{DF6DC2D0-3475-4FDF-84C2-71BBDDA2909C}"/>
                    </a:ext>
                  </a:extLst>
                </p:cNvPr>
                <p:cNvPicPr/>
                <p:nvPr/>
              </p:nvPicPr>
              <p:blipFill>
                <a:blip r:embed="rId6"/>
                <a:stretch>
                  <a:fillRect/>
                </a:stretch>
              </p:blipFill>
              <p:spPr>
                <a:xfrm>
                  <a:off x="1200600" y="1608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Entrada de lápiz 18">
                  <a:extLst>
                    <a:ext uri="{FF2B5EF4-FFF2-40B4-BE49-F238E27FC236}">
                      <a16:creationId xmlns:a16="http://schemas.microsoft.com/office/drawing/2014/main" id="{7703D19F-3F4B-4CAF-A9DC-399DC4B69CAE}"/>
                    </a:ext>
                  </a:extLst>
                </p14:cNvPr>
                <p14:cNvContentPartPr/>
                <p14:nvPr/>
              </p14:nvContentPartPr>
              <p14:xfrm>
                <a:off x="1209240" y="1617508"/>
                <a:ext cx="360" cy="360"/>
              </p14:xfrm>
            </p:contentPart>
          </mc:Choice>
          <mc:Fallback xmlns="">
            <p:pic>
              <p:nvPicPr>
                <p:cNvPr id="19" name="Entrada de lápiz 18">
                  <a:extLst>
                    <a:ext uri="{FF2B5EF4-FFF2-40B4-BE49-F238E27FC236}">
                      <a16:creationId xmlns:a16="http://schemas.microsoft.com/office/drawing/2014/main" id="{7703D19F-3F4B-4CAF-A9DC-399DC4B69CAE}"/>
                    </a:ext>
                  </a:extLst>
                </p:cNvPr>
                <p:cNvPicPr/>
                <p:nvPr/>
              </p:nvPicPr>
              <p:blipFill>
                <a:blip r:embed="rId6"/>
                <a:stretch>
                  <a:fillRect/>
                </a:stretch>
              </p:blipFill>
              <p:spPr>
                <a:xfrm>
                  <a:off x="1200600" y="1608868"/>
                  <a:ext cx="18000" cy="18000"/>
                </a:xfrm>
                <a:prstGeom prst="rect">
                  <a:avLst/>
                </a:prstGeom>
              </p:spPr>
            </p:pic>
          </mc:Fallback>
        </mc:AlternateContent>
      </p:grpSp>
    </p:spTree>
    <p:extLst>
      <p:ext uri="{BB962C8B-B14F-4D97-AF65-F5344CB8AC3E}">
        <p14:creationId xmlns:p14="http://schemas.microsoft.com/office/powerpoint/2010/main" val="297319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4</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1" y="1396588"/>
            <a:ext cx="12192000" cy="369332"/>
          </a:xfrm>
          <a:prstGeom prst="rect">
            <a:avLst/>
          </a:prstGeom>
          <a:noFill/>
        </p:spPr>
        <p:txBody>
          <a:bodyPr wrap="square" rtlCol="0">
            <a:spAutoFit/>
          </a:bodyPr>
          <a:lstStyle/>
          <a:p>
            <a:r>
              <a:rPr lang="es-ES" sz="1800" dirty="0"/>
              <a:t>Mostrar total de valores recaudados por cada año lectivo.</a:t>
            </a:r>
          </a:p>
        </p:txBody>
      </p:sp>
      <p:sp>
        <p:nvSpPr>
          <p:cNvPr id="9" name="CuadroTexto 8">
            <a:extLst>
              <a:ext uri="{FF2B5EF4-FFF2-40B4-BE49-F238E27FC236}">
                <a16:creationId xmlns:a16="http://schemas.microsoft.com/office/drawing/2014/main" id="{7E7EBFF8-3926-4572-B87C-92365355A581}"/>
              </a:ext>
            </a:extLst>
          </p:cNvPr>
          <p:cNvSpPr txBox="1"/>
          <p:nvPr/>
        </p:nvSpPr>
        <p:spPr>
          <a:xfrm>
            <a:off x="65994" y="2210069"/>
            <a:ext cx="12192000" cy="369332"/>
          </a:xfrm>
          <a:prstGeom prst="rect">
            <a:avLst/>
          </a:prstGeom>
          <a:noFill/>
        </p:spPr>
        <p:txBody>
          <a:bodyPr wrap="square" rtlCol="0">
            <a:spAutoFit/>
          </a:bodyPr>
          <a:lstStyle/>
          <a:p>
            <a:pPr algn="just"/>
            <a:r>
              <a:rPr lang="es-ES" b="1" u="sng" dirty="0"/>
              <a:t>Creación de consulta</a:t>
            </a:r>
          </a:p>
        </p:txBody>
      </p:sp>
      <p:sp>
        <p:nvSpPr>
          <p:cNvPr id="10" name="CuadroTexto 9">
            <a:extLst>
              <a:ext uri="{FF2B5EF4-FFF2-40B4-BE49-F238E27FC236}">
                <a16:creationId xmlns:a16="http://schemas.microsoft.com/office/drawing/2014/main" id="{A548221D-75F2-4A1A-9921-9C270E2C8E73}"/>
              </a:ext>
            </a:extLst>
          </p:cNvPr>
          <p:cNvSpPr txBox="1"/>
          <p:nvPr/>
        </p:nvSpPr>
        <p:spPr>
          <a:xfrm>
            <a:off x="65994" y="3866595"/>
            <a:ext cx="12192000" cy="369332"/>
          </a:xfrm>
          <a:prstGeom prst="rect">
            <a:avLst/>
          </a:prstGeom>
          <a:noFill/>
        </p:spPr>
        <p:txBody>
          <a:bodyPr wrap="square" rtlCol="0">
            <a:spAutoFit/>
          </a:bodyPr>
          <a:lstStyle/>
          <a:p>
            <a:pPr algn="just"/>
            <a:r>
              <a:rPr lang="es-ES" b="1" u="sng" dirty="0"/>
              <a:t>Resultado</a:t>
            </a:r>
          </a:p>
        </p:txBody>
      </p:sp>
      <p:pic>
        <p:nvPicPr>
          <p:cNvPr id="4" name="Imagen 3">
            <a:extLst>
              <a:ext uri="{FF2B5EF4-FFF2-40B4-BE49-F238E27FC236}">
                <a16:creationId xmlns:a16="http://schemas.microsoft.com/office/drawing/2014/main" id="{9C9284D8-F8AD-4045-9309-EA183081CEDF}"/>
              </a:ext>
            </a:extLst>
          </p:cNvPr>
          <p:cNvPicPr>
            <a:picLocks noChangeAspect="1"/>
          </p:cNvPicPr>
          <p:nvPr/>
        </p:nvPicPr>
        <p:blipFill>
          <a:blip r:embed="rId3"/>
          <a:stretch>
            <a:fillRect/>
          </a:stretch>
        </p:blipFill>
        <p:spPr>
          <a:xfrm>
            <a:off x="173021" y="2767663"/>
            <a:ext cx="9139791" cy="894682"/>
          </a:xfrm>
          <a:prstGeom prst="rect">
            <a:avLst/>
          </a:prstGeom>
          <a:ln>
            <a:solidFill>
              <a:schemeClr val="accent1"/>
            </a:solidFill>
          </a:ln>
        </p:spPr>
      </p:pic>
      <p:pic>
        <p:nvPicPr>
          <p:cNvPr id="12" name="Imagen 11">
            <a:extLst>
              <a:ext uri="{FF2B5EF4-FFF2-40B4-BE49-F238E27FC236}">
                <a16:creationId xmlns:a16="http://schemas.microsoft.com/office/drawing/2014/main" id="{AEAEFA80-8DB4-46F4-AE59-44F974B3DD84}"/>
              </a:ext>
            </a:extLst>
          </p:cNvPr>
          <p:cNvPicPr>
            <a:picLocks noChangeAspect="1"/>
          </p:cNvPicPr>
          <p:nvPr/>
        </p:nvPicPr>
        <p:blipFill>
          <a:blip r:embed="rId4"/>
          <a:stretch>
            <a:fillRect/>
          </a:stretch>
        </p:blipFill>
        <p:spPr>
          <a:xfrm>
            <a:off x="173021" y="4440177"/>
            <a:ext cx="2964074" cy="1799618"/>
          </a:xfrm>
          <a:prstGeom prst="rect">
            <a:avLst/>
          </a:prstGeom>
          <a:ln>
            <a:solidFill>
              <a:schemeClr val="accent1"/>
            </a:solidFill>
          </a:ln>
        </p:spPr>
      </p:pic>
    </p:spTree>
    <p:extLst>
      <p:ext uri="{BB962C8B-B14F-4D97-AF65-F5344CB8AC3E}">
        <p14:creationId xmlns:p14="http://schemas.microsoft.com/office/powerpoint/2010/main" val="27840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Enlace a </a:t>
            </a:r>
            <a:r>
              <a:rPr lang="es-ES" sz="3200" dirty="0" err="1">
                <a:solidFill>
                  <a:schemeClr val="bg1"/>
                </a:solidFill>
                <a:ea typeface="+mj-lt"/>
                <a:cs typeface="+mj-lt"/>
              </a:rPr>
              <a:t>Github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468385B8-5E49-471C-9625-3D64405F869D}"/>
              </a:ext>
            </a:extLst>
          </p:cNvPr>
          <p:cNvSpPr txBox="1"/>
          <p:nvPr/>
        </p:nvSpPr>
        <p:spPr>
          <a:xfrm>
            <a:off x="974233" y="3103513"/>
            <a:ext cx="10378395" cy="769441"/>
          </a:xfrm>
          <a:prstGeom prst="rect">
            <a:avLst/>
          </a:prstGeom>
          <a:noFill/>
        </p:spPr>
        <p:txBody>
          <a:bodyPr wrap="square" rtlCol="0">
            <a:spAutoFit/>
          </a:bodyPr>
          <a:lstStyle/>
          <a:p>
            <a:r>
              <a:rPr lang="es-AR" sz="2200" dirty="0">
                <a:hlinkClick r:id="rId3"/>
              </a:rPr>
              <a:t>https://github.com/AVILESCASTROXAVIERANDRES/Proyecto_Base_Datos_Kinder_1P.git</a:t>
            </a:r>
            <a:endParaRPr lang="es-AR" sz="2200" dirty="0"/>
          </a:p>
          <a:p>
            <a:endParaRPr lang="es-ES" sz="2200" dirty="0"/>
          </a:p>
        </p:txBody>
      </p:sp>
    </p:spTree>
    <p:extLst>
      <p:ext uri="{BB962C8B-B14F-4D97-AF65-F5344CB8AC3E}">
        <p14:creationId xmlns:p14="http://schemas.microsoft.com/office/powerpoint/2010/main" val="91836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468385B8-5E49-471C-9625-3D64405F869D}"/>
              </a:ext>
            </a:extLst>
          </p:cNvPr>
          <p:cNvSpPr txBox="1"/>
          <p:nvPr/>
        </p:nvSpPr>
        <p:spPr>
          <a:xfrm>
            <a:off x="441028" y="1840547"/>
            <a:ext cx="11010073" cy="3693319"/>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La creación de las tablas y sus relaciones fue gracias a el universo del discurso que al leerlo y comprenderlo se pudo sacar las reglas de negocio y posteriormente la creación de las tablas.</a:t>
            </a:r>
          </a:p>
          <a:p>
            <a:pPr marL="285750" indent="-285750" algn="just">
              <a:buFont typeface="Arial" panose="020B0604020202020204" pitchFamily="34" charset="0"/>
              <a:buChar char="•"/>
            </a:pPr>
            <a:r>
              <a:rPr lang="es-ES" sz="2000" dirty="0"/>
              <a:t>Se utilizo diversas consultas en la base de datos utilizando funciones tanto como Sum(), COUNT(),GRUP BY, ORDER BY que nos ayudan a conocer de mejor manera los resultados agrupados y la cantidad que existen, como en el caso de las consultas de los géneros que existen en los diferentes años dentro del kínder.</a:t>
            </a:r>
          </a:p>
          <a:p>
            <a:pPr marL="285750" indent="-285750" algn="just">
              <a:buFont typeface="Arial" panose="020B0604020202020204" pitchFamily="34" charset="0"/>
              <a:buChar char="•"/>
            </a:pPr>
            <a:r>
              <a:rPr lang="es-ES" sz="2000" dirty="0"/>
              <a:t>A través de la herramienta case </a:t>
            </a:r>
            <a:r>
              <a:rPr lang="es-ES" sz="2000" dirty="0" err="1"/>
              <a:t>Powerdesigner</a:t>
            </a:r>
            <a:r>
              <a:rPr lang="es-ES" sz="2000" dirty="0"/>
              <a:t> se pudo realizar los modelo de datos que se vieron y también ayudo a la creación de las tablas y relaciones directamente a la sintaxis del sistema gestor de base de datos que se utilizo en este caso </a:t>
            </a:r>
            <a:r>
              <a:rPr lang="es-ES" sz="2000" dirty="0" err="1"/>
              <a:t>Sql</a:t>
            </a:r>
            <a:r>
              <a:rPr lang="es-ES" sz="2000" dirty="0"/>
              <a:t> Server 2016</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386756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800" dirty="0">
                <a:cs typeface="Calibri"/>
                <a:hlinkClick r:id="rId2" action="ppaction://hlinksldjump"/>
              </a:rPr>
              <a:t>Universo del discurso</a:t>
            </a:r>
            <a:endParaRPr lang="es-ES"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3" action="ppaction://hlinksldjump"/>
              </a:rPr>
              <a:t>Modelo Conceptual</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4" action="ppaction://hlinksldjump"/>
              </a:rPr>
              <a:t>Modelo Lógico</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ES" sz="2800" dirty="0">
                <a:cs typeface="Calibri"/>
                <a:hlinkClick r:id="rId5" action="ppaction://hlinksldjump"/>
              </a:rPr>
              <a:t>Creación de tablas en </a:t>
            </a:r>
            <a:r>
              <a:rPr lang="es-ES" sz="2800" dirty="0" err="1">
                <a:cs typeface="Calibri"/>
                <a:hlinkClick r:id="rId5" action="ppaction://hlinksldjump"/>
              </a:rPr>
              <a:t>SQl</a:t>
            </a:r>
            <a:r>
              <a:rPr lang="es-ES" sz="2800" dirty="0">
                <a:cs typeface="Calibri"/>
                <a:hlinkClick r:id="rId5" action="ppaction://hlinksldjump"/>
              </a:rPr>
              <a:t> Server 2016</a:t>
            </a:r>
            <a:endParaRPr lang="es-ES"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6" action="ppaction://hlinksldjump"/>
              </a:rPr>
              <a:t>Ingreso de datos</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7" action="ppaction://hlinksldjump"/>
              </a:rPr>
              <a:t>Consulta 1</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8" action="ppaction://hlinksldjump"/>
              </a:rPr>
              <a:t>Consulta 2</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9" action="ppaction://hlinksldjump"/>
              </a:rPr>
              <a:t>Consulta 3</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10" action="ppaction://hlinksldjump"/>
              </a:rPr>
              <a:t>Consulta 4</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11" action="ppaction://hlinksldjump"/>
              </a:rPr>
              <a:t>Enlace a </a:t>
            </a:r>
            <a:r>
              <a:rPr lang="es-MX" sz="2800" dirty="0" err="1">
                <a:cs typeface="Calibri"/>
                <a:hlinkClick r:id="rId11" action="ppaction://hlinksldjump"/>
              </a:rPr>
              <a:t>Github</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3200" dirty="0">
                <a:cs typeface="Calibri"/>
                <a:hlinkClick r:id="rId12" action="ppaction://hlinksldjump"/>
              </a:rPr>
              <a:t>Conclusiones</a:t>
            </a:r>
            <a:endParaRPr lang="es-MX" sz="32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 (</a:t>
            </a:r>
            <a:r>
              <a:rPr lang="es-ES" sz="3200" dirty="0" err="1">
                <a:solidFill>
                  <a:schemeClr val="bg1"/>
                </a:solidFill>
                <a:ea typeface="+mj-lt"/>
                <a:cs typeface="+mj-lt"/>
              </a:rPr>
              <a:t>Kinder</a:t>
            </a:r>
            <a:r>
              <a:rPr lang="es-ES" sz="3200" dirty="0">
                <a:solidFill>
                  <a:schemeClr val="bg1"/>
                </a:solidFill>
                <a:ea typeface="+mj-lt"/>
                <a:cs typeface="+mj-lt"/>
              </a:rPr>
              <a:t>)</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5339923"/>
          </a:xfrm>
          <a:prstGeom prst="rect">
            <a:avLst/>
          </a:prstGeom>
          <a:noFill/>
        </p:spPr>
        <p:txBody>
          <a:bodyPr wrap="square" rtlCol="0">
            <a:spAutoFit/>
          </a:bodyPr>
          <a:lstStyle/>
          <a:p>
            <a:r>
              <a:rPr lang="es-ES" sz="1900" dirty="0"/>
              <a:t>El </a:t>
            </a:r>
            <a:r>
              <a:rPr lang="es-ES" sz="1900" dirty="0" err="1"/>
              <a:t>kinder</a:t>
            </a:r>
            <a:r>
              <a:rPr lang="es-ES" sz="1900" dirty="0"/>
              <a:t> “San </a:t>
            </a:r>
            <a:r>
              <a:rPr lang="es-ES" sz="1900" dirty="0" err="1"/>
              <a:t>ignacio</a:t>
            </a:r>
            <a:r>
              <a:rPr lang="es-ES" sz="1900" dirty="0"/>
              <a:t> ” desea un sistema para la gestión de sus actividades, desarrollar un modelo de datos que cumpla lo siguiente, agregue campos o tablas según su análisis lo requiera siempre y cuando justifique su criterio. </a:t>
            </a:r>
          </a:p>
          <a:p>
            <a:r>
              <a:rPr lang="es-ES" sz="1900" dirty="0"/>
              <a:t>•Se debe almacenar información de los niños: C.I., nombres, apellidos, género, nacionalidad, edad.</a:t>
            </a:r>
          </a:p>
          <a:p>
            <a:r>
              <a:rPr lang="es-ES" sz="1900" dirty="0"/>
              <a:t>•Se debe almacenar datos de los padres de forma obligatoria y puede haber información de tutores quienes han asumido por algún motivo la tutela de los niños: C.I., nombres, apellidos, genero, nacionalidad, dirección y teléfono de hogar y domicilio.</a:t>
            </a:r>
          </a:p>
          <a:p>
            <a:r>
              <a:rPr lang="es-ES" sz="1900" dirty="0"/>
              <a:t>•Se debe almacenar información de salud del infante como alergias, medicamentos de toma regular, última fecha en la que estuvo enfermo, diagnóstico y doctor tratante.</a:t>
            </a:r>
          </a:p>
          <a:p>
            <a:r>
              <a:rPr lang="es-ES" sz="1900" dirty="0"/>
              <a:t>•Se debe almacenar información del estado social de los infantes, como: talla de Camisa, talla de pantalón y talla de zapatos.</a:t>
            </a:r>
          </a:p>
          <a:p>
            <a:r>
              <a:rPr lang="es-ES" sz="1900" dirty="0"/>
              <a:t>•Se deben matricular los estudiantes en su año lectivo que le corresponde y la fecha en que lo hizo.</a:t>
            </a:r>
          </a:p>
          <a:p>
            <a:r>
              <a:rPr lang="es-ES" sz="1900" dirty="0"/>
              <a:t>•El kínder cuenta con clubes para los niños puedan estar entretenidos, estos clubes los dirigen los profesores que deben tener, su nombre, apellido, cedula, profesión, edad, genero, nacionalidad, Año lectivo.</a:t>
            </a:r>
          </a:p>
          <a:p>
            <a:r>
              <a:rPr lang="es-ES" sz="1900" dirty="0"/>
              <a:t>•Los clubes tienen un tiempo de duración en meses, una descripción y útiles a usar.</a:t>
            </a:r>
          </a:p>
          <a:p>
            <a:pPr algn="just"/>
            <a:r>
              <a:rPr lang="es-ES" sz="1900" dirty="0"/>
              <a:t>•En los clubes se pueden matricular los niños mayores a 4 años y pueden matricularse solo una vez, una vez finalizado el club el infante tendrá un rendimiento de: regular, bueno o excelente y las observaciones del caso</a:t>
            </a:r>
          </a:p>
          <a:p>
            <a:endParaRPr lang="es-ES" dirty="0"/>
          </a:p>
        </p:txBody>
      </p:sp>
    </p:spTree>
    <p:extLst>
      <p:ext uri="{BB962C8B-B14F-4D97-AF65-F5344CB8AC3E}">
        <p14:creationId xmlns:p14="http://schemas.microsoft.com/office/powerpoint/2010/main" val="98297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Discurso(Consultas)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3000821"/>
          </a:xfrm>
          <a:prstGeom prst="rect">
            <a:avLst/>
          </a:prstGeom>
          <a:noFill/>
        </p:spPr>
        <p:txBody>
          <a:bodyPr wrap="square" rtlCol="0">
            <a:spAutoFit/>
          </a:bodyPr>
          <a:lstStyle/>
          <a:p>
            <a:r>
              <a:rPr lang="es-ES" sz="1900" dirty="0"/>
              <a:t>Se deben realizar las siguientes consultas</a:t>
            </a:r>
          </a:p>
          <a:p>
            <a:pPr marL="342900" indent="-342900">
              <a:buFont typeface="+mj-lt"/>
              <a:buAutoNum type="arabicPeriod"/>
            </a:pPr>
            <a:r>
              <a:rPr lang="es-ES" sz="1900" dirty="0"/>
              <a:t>-Mostrar histórico de rendimiento por programas. En una columna debe aparecer el año lectivo, en otra columna el nombre del programa, en otra columna la cantidad de rendimientos buenos, en otra columna la cantidad de rendimientos regulares, en otra columna la cantidad de rendimientos regulares.</a:t>
            </a:r>
          </a:p>
          <a:p>
            <a:pPr marL="342900" indent="-342900">
              <a:buFont typeface="+mj-lt"/>
              <a:buAutoNum type="arabicPeriod"/>
            </a:pPr>
            <a:r>
              <a:rPr lang="es-ES" sz="1900" dirty="0"/>
              <a:t>- Mostrar histórico de cantidad de profesores por período. En una columna aparecerá el año lectivo, en otra columna aparecerá el número de mujeres, en otra columna aparecerá el número de hombres.</a:t>
            </a:r>
          </a:p>
          <a:p>
            <a:pPr marL="342900" indent="-342900">
              <a:buFont typeface="+mj-lt"/>
              <a:buAutoNum type="arabicPeriod"/>
            </a:pPr>
            <a:r>
              <a:rPr lang="es-ES" sz="1900" dirty="0"/>
              <a:t>- Mostrar histórico de matriculaciones y deserciones. En una columna deberá aparecer el año lectivo, en otra columna el número de matriculados, en otra columna el número de retirados.</a:t>
            </a:r>
          </a:p>
          <a:p>
            <a:pPr marL="342900" indent="-342900">
              <a:buFont typeface="+mj-lt"/>
              <a:buAutoNum type="arabicPeriod"/>
            </a:pPr>
            <a:r>
              <a:rPr lang="es-ES" sz="1900" dirty="0"/>
              <a:t>- Mostrar total de valores recaudados por cada año lectivo.</a:t>
            </a:r>
          </a:p>
          <a:p>
            <a:endParaRPr lang="es-ES" dirty="0"/>
          </a:p>
        </p:txBody>
      </p:sp>
    </p:spTree>
    <p:extLst>
      <p:ext uri="{BB962C8B-B14F-4D97-AF65-F5344CB8AC3E}">
        <p14:creationId xmlns:p14="http://schemas.microsoft.com/office/powerpoint/2010/main" val="216850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6EE54E2-2C40-4672-94EE-F8548CC043C2}"/>
              </a:ext>
            </a:extLst>
          </p:cNvPr>
          <p:cNvPicPr>
            <a:picLocks noChangeAspect="1"/>
          </p:cNvPicPr>
          <p:nvPr/>
        </p:nvPicPr>
        <p:blipFill>
          <a:blip r:embed="rId3"/>
          <a:stretch>
            <a:fillRect/>
          </a:stretch>
        </p:blipFill>
        <p:spPr>
          <a:xfrm>
            <a:off x="813581" y="1411592"/>
            <a:ext cx="10564837" cy="5446408"/>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A847A717-2174-43D2-82E7-DE7764044DF6}"/>
              </a:ext>
            </a:extLst>
          </p:cNvPr>
          <p:cNvPicPr>
            <a:picLocks noChangeAspect="1"/>
          </p:cNvPicPr>
          <p:nvPr/>
        </p:nvPicPr>
        <p:blipFill>
          <a:blip r:embed="rId3"/>
          <a:stretch>
            <a:fillRect/>
          </a:stretch>
        </p:blipFill>
        <p:spPr>
          <a:xfrm>
            <a:off x="848751" y="1437329"/>
            <a:ext cx="10494498" cy="5420671"/>
          </a:xfrm>
          <a:prstGeom prst="rect">
            <a:avLst/>
          </a:prstGeom>
        </p:spPr>
      </p:pic>
    </p:spTree>
    <p:extLst>
      <p:ext uri="{BB962C8B-B14F-4D97-AF65-F5344CB8AC3E}">
        <p14:creationId xmlns:p14="http://schemas.microsoft.com/office/powerpoint/2010/main" val="403097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Creación de tablas en </a:t>
            </a:r>
            <a:r>
              <a:rPr lang="es-ES" sz="3200" dirty="0" err="1">
                <a:solidFill>
                  <a:schemeClr val="bg1"/>
                </a:solidFill>
                <a:ea typeface="+mj-lt"/>
                <a:cs typeface="+mj-lt"/>
              </a:rPr>
              <a:t>SQl</a:t>
            </a:r>
            <a:r>
              <a:rPr lang="es-ES" sz="3200" dirty="0">
                <a:solidFill>
                  <a:schemeClr val="bg1"/>
                </a:solidFill>
                <a:ea typeface="+mj-lt"/>
                <a:cs typeface="+mj-lt"/>
              </a:rPr>
              <a:t> Server 2016</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F7624214-E58B-4EC0-8932-5495EA36B04F}"/>
              </a:ext>
            </a:extLst>
          </p:cNvPr>
          <p:cNvPicPr>
            <a:picLocks noChangeAspect="1"/>
          </p:cNvPicPr>
          <p:nvPr/>
        </p:nvPicPr>
        <p:blipFill>
          <a:blip r:embed="rId3"/>
          <a:stretch>
            <a:fillRect/>
          </a:stretch>
        </p:blipFill>
        <p:spPr>
          <a:xfrm>
            <a:off x="168812" y="1718906"/>
            <a:ext cx="5739619" cy="4852447"/>
          </a:xfrm>
          <a:prstGeom prst="rect">
            <a:avLst/>
          </a:prstGeom>
          <a:ln>
            <a:solidFill>
              <a:schemeClr val="accent1"/>
            </a:solidFill>
          </a:ln>
        </p:spPr>
      </p:pic>
      <p:pic>
        <p:nvPicPr>
          <p:cNvPr id="8" name="Imagen 7">
            <a:extLst>
              <a:ext uri="{FF2B5EF4-FFF2-40B4-BE49-F238E27FC236}">
                <a16:creationId xmlns:a16="http://schemas.microsoft.com/office/drawing/2014/main" id="{7EFB4586-7A32-412A-9813-A06EA613DEF9}"/>
              </a:ext>
            </a:extLst>
          </p:cNvPr>
          <p:cNvPicPr>
            <a:picLocks noChangeAspect="1"/>
          </p:cNvPicPr>
          <p:nvPr/>
        </p:nvPicPr>
        <p:blipFill>
          <a:blip r:embed="rId4"/>
          <a:stretch>
            <a:fillRect/>
          </a:stretch>
        </p:blipFill>
        <p:spPr>
          <a:xfrm>
            <a:off x="6096000" y="1718907"/>
            <a:ext cx="5927188" cy="4852448"/>
          </a:xfrm>
          <a:prstGeom prst="rect">
            <a:avLst/>
          </a:prstGeom>
          <a:ln>
            <a:solidFill>
              <a:schemeClr val="accent1"/>
            </a:solidFill>
          </a:ln>
        </p:spPr>
      </p:pic>
    </p:spTree>
    <p:extLst>
      <p:ext uri="{BB962C8B-B14F-4D97-AF65-F5344CB8AC3E}">
        <p14:creationId xmlns:p14="http://schemas.microsoft.com/office/powerpoint/2010/main" val="220927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Creación de tablas en </a:t>
            </a:r>
            <a:r>
              <a:rPr lang="es-ES" sz="3200" dirty="0" err="1">
                <a:solidFill>
                  <a:schemeClr val="bg1"/>
                </a:solidFill>
                <a:ea typeface="+mj-lt"/>
                <a:cs typeface="+mj-lt"/>
              </a:rPr>
              <a:t>SQl</a:t>
            </a:r>
            <a:r>
              <a:rPr lang="es-ES" sz="3200" dirty="0">
                <a:solidFill>
                  <a:schemeClr val="bg1"/>
                </a:solidFill>
                <a:ea typeface="+mj-lt"/>
                <a:cs typeface="+mj-lt"/>
              </a:rPr>
              <a:t> Server 2016</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7602B781-6B39-442C-BF78-53DFE8F037F1}"/>
              </a:ext>
            </a:extLst>
          </p:cNvPr>
          <p:cNvPicPr>
            <a:picLocks noChangeAspect="1"/>
          </p:cNvPicPr>
          <p:nvPr/>
        </p:nvPicPr>
        <p:blipFill>
          <a:blip r:embed="rId3"/>
          <a:stretch>
            <a:fillRect/>
          </a:stretch>
        </p:blipFill>
        <p:spPr>
          <a:xfrm>
            <a:off x="146209" y="1561162"/>
            <a:ext cx="5691883" cy="5280387"/>
          </a:xfrm>
          <a:prstGeom prst="rect">
            <a:avLst/>
          </a:prstGeom>
          <a:ln>
            <a:solidFill>
              <a:schemeClr val="accent1"/>
            </a:solidFill>
          </a:ln>
        </p:spPr>
      </p:pic>
      <p:pic>
        <p:nvPicPr>
          <p:cNvPr id="9" name="Imagen 8">
            <a:extLst>
              <a:ext uri="{FF2B5EF4-FFF2-40B4-BE49-F238E27FC236}">
                <a16:creationId xmlns:a16="http://schemas.microsoft.com/office/drawing/2014/main" id="{71665BE7-678E-451A-AF06-2D72EDBCCFB8}"/>
              </a:ext>
            </a:extLst>
          </p:cNvPr>
          <p:cNvPicPr>
            <a:picLocks noChangeAspect="1"/>
          </p:cNvPicPr>
          <p:nvPr/>
        </p:nvPicPr>
        <p:blipFill>
          <a:blip r:embed="rId4"/>
          <a:stretch>
            <a:fillRect/>
          </a:stretch>
        </p:blipFill>
        <p:spPr>
          <a:xfrm>
            <a:off x="6095999" y="1561161"/>
            <a:ext cx="5833403" cy="5277985"/>
          </a:xfrm>
          <a:prstGeom prst="rect">
            <a:avLst/>
          </a:prstGeom>
          <a:ln>
            <a:solidFill>
              <a:schemeClr val="accent1"/>
            </a:solidFill>
          </a:ln>
        </p:spPr>
      </p:pic>
    </p:spTree>
    <p:extLst>
      <p:ext uri="{BB962C8B-B14F-4D97-AF65-F5344CB8AC3E}">
        <p14:creationId xmlns:p14="http://schemas.microsoft.com/office/powerpoint/2010/main" val="306435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74A7F0A9-C8DD-420E-95E1-827A8441062A}"/>
              </a:ext>
            </a:extLst>
          </p:cNvPr>
          <p:cNvPicPr>
            <a:picLocks noChangeAspect="1"/>
          </p:cNvPicPr>
          <p:nvPr/>
        </p:nvPicPr>
        <p:blipFill>
          <a:blip r:embed="rId3"/>
          <a:stretch>
            <a:fillRect/>
          </a:stretch>
        </p:blipFill>
        <p:spPr>
          <a:xfrm>
            <a:off x="1327520" y="1523197"/>
            <a:ext cx="9536959" cy="5203212"/>
          </a:xfrm>
          <a:prstGeom prst="rect">
            <a:avLst/>
          </a:prstGeom>
          <a:ln>
            <a:solidFill>
              <a:schemeClr val="accent1"/>
            </a:solidFill>
          </a:ln>
        </p:spPr>
      </p:pic>
    </p:spTree>
    <p:extLst>
      <p:ext uri="{BB962C8B-B14F-4D97-AF65-F5344CB8AC3E}">
        <p14:creationId xmlns:p14="http://schemas.microsoft.com/office/powerpoint/2010/main" val="30658007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908</Words>
  <Application>Microsoft Office PowerPoint</Application>
  <PresentationFormat>Panorámica</PresentationFormat>
  <Paragraphs>91</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Aharoni</vt:lpstr>
      <vt:lpstr>Arial</vt:lpstr>
      <vt:lpstr>Book Antiqua</vt:lpstr>
      <vt:lpstr>Calibri</vt:lpstr>
      <vt:lpstr>Calibri Light</vt:lpstr>
      <vt:lpstr>Cooper Black</vt:lpstr>
      <vt:lpstr>Tema de Office</vt:lpstr>
      <vt:lpstr>Presentación de PowerPoint</vt:lpstr>
      <vt:lpstr>Índice</vt:lpstr>
      <vt:lpstr>Universo del Discurso (Kinder)</vt:lpstr>
      <vt:lpstr>Universo del Discurso(Consultas)</vt:lpstr>
      <vt:lpstr>Modelo Conceptual</vt:lpstr>
      <vt:lpstr>Modelo Lógico</vt:lpstr>
      <vt:lpstr>Creación de tablas en SQl Server 2016</vt:lpstr>
      <vt:lpstr>Creación de tablas en SQl Server 2016</vt:lpstr>
      <vt:lpstr>Ingreso de datos</vt:lpstr>
      <vt:lpstr>Ingreso de datos</vt:lpstr>
      <vt:lpstr>Ingreso de datos</vt:lpstr>
      <vt:lpstr>Ingreso de datos</vt:lpstr>
      <vt:lpstr>Consulta 1</vt:lpstr>
      <vt:lpstr>Consulta 2</vt:lpstr>
      <vt:lpstr>Consulta 3</vt:lpstr>
      <vt:lpstr>Consulta 4</vt:lpstr>
      <vt:lpstr>Enlace a Github</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Xavier Aviles</dc:creator>
  <cp:lastModifiedBy>Xavier Aviles</cp:lastModifiedBy>
  <cp:revision>248</cp:revision>
  <dcterms:created xsi:type="dcterms:W3CDTF">2012-07-30T22:48:03Z</dcterms:created>
  <dcterms:modified xsi:type="dcterms:W3CDTF">2022-06-06T19:24:31Z</dcterms:modified>
</cp:coreProperties>
</file>