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8" r:id="rId4"/>
    <p:sldId id="286" r:id="rId5"/>
    <p:sldId id="287" r:id="rId6"/>
    <p:sldId id="292" r:id="rId7"/>
    <p:sldId id="301" r:id="rId8"/>
    <p:sldId id="300" r:id="rId9"/>
    <p:sldId id="293" r:id="rId10"/>
    <p:sldId id="303" r:id="rId11"/>
    <p:sldId id="283" r:id="rId12"/>
    <p:sldId id="30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1T15:05:37.9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12,'0'0,"0"-2,0 0,-1 0,1-1,-1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1T15:05:43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26/07/2022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9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LESCASTROXAVIERANDRES/Proyecto_Base_Datos_Kinder_2P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Universo del discurso del </a:t>
            </a:r>
            <a:r>
              <a:rPr lang="es-MX" sz="3200" dirty="0" err="1">
                <a:latin typeface="Aharoni"/>
                <a:cs typeface="Aharoni"/>
              </a:rPr>
              <a:t>Kinder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6" y="5223836"/>
            <a:ext cx="48245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Universidad Laica Eloy Alfaro de Manabí</a:t>
            </a:r>
          </a:p>
          <a:p>
            <a:r>
              <a:rPr lang="es-ES" b="1" dirty="0">
                <a:latin typeface="Book Antiqua"/>
              </a:rPr>
              <a:t>Nombre: Avilés Castro Xavier Andrés</a:t>
            </a:r>
          </a:p>
          <a:p>
            <a:r>
              <a:rPr lang="es-ES" b="1" dirty="0">
                <a:latin typeface="Book Antiqua"/>
              </a:rPr>
              <a:t>Materia: Gestión de base de datos</a:t>
            </a:r>
          </a:p>
          <a:p>
            <a:r>
              <a:rPr lang="es-ES" b="1" dirty="0">
                <a:latin typeface="Book Antiqua"/>
              </a:rPr>
              <a:t>Curso: Quinto “B”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86730" y="2924422"/>
            <a:ext cx="8995505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sz="2600" dirty="0">
              <a:latin typeface="Cooper Black"/>
              <a:cs typeface="Aharoni"/>
            </a:endParaRPr>
          </a:p>
          <a:p>
            <a:pPr algn="just"/>
            <a:r>
              <a:rPr lang="es-ES" sz="2000" dirty="0"/>
              <a:t>Analizar los procesos que se realizan dentro de un </a:t>
            </a:r>
            <a:r>
              <a:rPr lang="es-ES" sz="2000" dirty="0" err="1"/>
              <a:t>Kinder</a:t>
            </a:r>
            <a:r>
              <a:rPr lang="es-ES" sz="2000" dirty="0"/>
              <a:t> y posteriormente realizar funciones como </a:t>
            </a:r>
            <a:r>
              <a:rPr lang="es-ES" sz="2000" dirty="0" err="1"/>
              <a:t>trigger</a:t>
            </a:r>
            <a:r>
              <a:rPr lang="es-ES" sz="2000" dirty="0"/>
              <a:t>, cursores y procedimientos almacenados y un reporte con su grafico respectivo.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32" y="804020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000" dirty="0">
                <a:solidFill>
                  <a:schemeClr val="bg1"/>
                </a:solidFill>
                <a:ea typeface="+mj-lt"/>
                <a:cs typeface="+mj-lt"/>
              </a:rPr>
              <a:t>Ireport: Reporte  que muestre en un gráfico de torta cantidad de estudiantes matriculados en los clubes.</a:t>
            </a:r>
            <a:b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4005D9-70DC-4A74-AD4D-612A0BCE652C}"/>
              </a:ext>
            </a:extLst>
          </p:cNvPr>
          <p:cNvSpPr txBox="1"/>
          <p:nvPr/>
        </p:nvSpPr>
        <p:spPr>
          <a:xfrm>
            <a:off x="5245100" y="134533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Resultado del Reporte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576FB4-943D-4DB2-9052-DEE81E6CA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3" r="8909"/>
          <a:stretch/>
        </p:blipFill>
        <p:spPr>
          <a:xfrm>
            <a:off x="209474" y="1929619"/>
            <a:ext cx="5886526" cy="4491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C3F95F-E098-49F8-86A5-080BABCF5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770" y="2652878"/>
            <a:ext cx="5176553" cy="3053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088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Enlace a </a:t>
            </a:r>
            <a:r>
              <a:rPr lang="es-ES" sz="3200" dirty="0" err="1">
                <a:solidFill>
                  <a:schemeClr val="bg1"/>
                </a:solidFill>
                <a:ea typeface="+mj-lt"/>
                <a:cs typeface="+mj-lt"/>
              </a:rPr>
              <a:t>Github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385B8-5E49-471C-9625-3D64405F869D}"/>
              </a:ext>
            </a:extLst>
          </p:cNvPr>
          <p:cNvSpPr txBox="1"/>
          <p:nvPr/>
        </p:nvSpPr>
        <p:spPr>
          <a:xfrm>
            <a:off x="974233" y="3103513"/>
            <a:ext cx="9900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hlinkClick r:id="rId3"/>
              </a:rPr>
              <a:t>https://github.com/AVILESCASTROXAVIERANDRES/Proyecto_Base_Datos_Kinder_2P</a:t>
            </a:r>
            <a:endParaRPr lang="es-ES" sz="2200" dirty="0"/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91836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385B8-5E49-471C-9625-3D64405F869D}"/>
              </a:ext>
            </a:extLst>
          </p:cNvPr>
          <p:cNvSpPr txBox="1"/>
          <p:nvPr/>
        </p:nvSpPr>
        <p:spPr>
          <a:xfrm>
            <a:off x="441028" y="1840547"/>
            <a:ext cx="1101007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Los </a:t>
            </a:r>
            <a:r>
              <a:rPr lang="es-ES" sz="2000" dirty="0" err="1"/>
              <a:t>trigger</a:t>
            </a:r>
            <a:r>
              <a:rPr lang="es-ES" sz="2000" dirty="0"/>
              <a:t> o disparador nos ayudan a definir reglas asociadas a una tabla cuando se desea realizar un evento como la inserción, actualización y eliminación y de esta manera se mejora la gestión de la base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La creación de los </a:t>
            </a:r>
            <a:r>
              <a:rPr lang="es-ES" sz="2000" dirty="0" err="1"/>
              <a:t>trigger</a:t>
            </a:r>
            <a:r>
              <a:rPr lang="es-ES" sz="2000" dirty="0"/>
              <a:t>, cursores y procedimiento almacenados tienen distintas sintaxis dependiendo del gestor de base de datos que se utilice y el administrador grafico que se ocupe, en mi caso el sql developer no me funciono y utilice el microsoft sql server management </a:t>
            </a:r>
            <a:r>
              <a:rPr lang="es-ES" sz="2000" dirty="0" err="1"/>
              <a:t>studio</a:t>
            </a:r>
            <a:r>
              <a:rPr lang="es-ES" sz="2000" dirty="0"/>
              <a:t> donde la sintaxis de estos procesos son similares pero tienen sus cambios.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Se utilizo el </a:t>
            </a:r>
            <a:r>
              <a:rPr lang="es-ES" sz="2000" dirty="0" err="1"/>
              <a:t>ireport</a:t>
            </a:r>
            <a:r>
              <a:rPr lang="es-ES" sz="2000" dirty="0"/>
              <a:t> para generar un reporte de manera textual y con grafico de torta el cual se tuvo que implementar previamente una consulta para obtener los datos y así crear el reporte con esta herramienta que sirve para distintos gestores de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56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200" dirty="0">
                <a:cs typeface="Calibri"/>
                <a:hlinkClick r:id="rId2" action="ppaction://hlinksldjump"/>
              </a:rPr>
              <a:t>Universo del discurso</a:t>
            </a:r>
            <a:endParaRPr lang="es-ES" sz="22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200" dirty="0">
                <a:cs typeface="Calibri"/>
                <a:hlinkClick r:id="rId3" action="ppaction://hlinksldjump"/>
              </a:rPr>
              <a:t>Modelo Lógico</a:t>
            </a:r>
            <a:endParaRPr lang="es-MX" sz="22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200" dirty="0" err="1">
                <a:cs typeface="Calibri"/>
                <a:hlinkClick r:id="rId4" action="ppaction://hlinksldjump"/>
              </a:rPr>
              <a:t>Trigger</a:t>
            </a:r>
            <a:endParaRPr lang="es-MX" sz="22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200" dirty="0">
                <a:cs typeface="Calibri"/>
                <a:hlinkClick r:id="rId5" action="ppaction://hlinksldjump"/>
              </a:rPr>
              <a:t>Cursor</a:t>
            </a:r>
            <a:endParaRPr lang="es-MX" sz="22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200" dirty="0">
                <a:cs typeface="Calibri"/>
                <a:hlinkClick r:id="rId6" action="ppaction://hlinksldjump"/>
              </a:rPr>
              <a:t>Procedimiento Almacenado</a:t>
            </a:r>
            <a:endParaRPr lang="es-MX" sz="22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200" dirty="0">
                <a:cs typeface="Calibri"/>
                <a:hlinkClick r:id="rId7" action="ppaction://hlinksldjump"/>
              </a:rPr>
              <a:t>Ireport</a:t>
            </a:r>
            <a:endParaRPr lang="es-MX" sz="22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200" dirty="0">
                <a:cs typeface="Calibri"/>
                <a:hlinkClick r:id="rId8" action="ppaction://hlinksldjump"/>
              </a:rPr>
              <a:t>Enlace a </a:t>
            </a:r>
            <a:r>
              <a:rPr lang="es-MX" sz="2200" dirty="0" err="1">
                <a:cs typeface="Calibri"/>
                <a:hlinkClick r:id="rId8" action="ppaction://hlinksldjump"/>
              </a:rPr>
              <a:t>Github</a:t>
            </a:r>
            <a:endParaRPr lang="es-MX" sz="22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9" action="ppaction://hlinksldjump"/>
              </a:rPr>
              <a:t>Conclusiones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 (</a:t>
            </a:r>
            <a:r>
              <a:rPr lang="es-ES" sz="3200" dirty="0" err="1">
                <a:solidFill>
                  <a:schemeClr val="bg1"/>
                </a:solidFill>
                <a:ea typeface="+mj-lt"/>
                <a:cs typeface="+mj-lt"/>
              </a:rPr>
              <a:t>Kinder</a:t>
            </a:r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358219" y="1396588"/>
            <a:ext cx="11210925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00" dirty="0"/>
              <a:t>El </a:t>
            </a:r>
            <a:r>
              <a:rPr lang="es-ES" sz="1900" dirty="0" err="1"/>
              <a:t>kinder</a:t>
            </a:r>
            <a:r>
              <a:rPr lang="es-ES" sz="1900" dirty="0"/>
              <a:t> “San </a:t>
            </a:r>
            <a:r>
              <a:rPr lang="es-ES" sz="1900" dirty="0" err="1"/>
              <a:t>ignacio</a:t>
            </a:r>
            <a:r>
              <a:rPr lang="es-ES" sz="1900" dirty="0"/>
              <a:t> ” desea un sistema para la gestión de sus actividades, desarrollar un modelo de datos que cumpla lo siguiente, agregue campos o tablas según su análisis lo requiera siempre y cuando justifique su criterio. </a:t>
            </a:r>
          </a:p>
          <a:p>
            <a:r>
              <a:rPr lang="es-ES" sz="1900" dirty="0"/>
              <a:t>•Se debe almacenar información de los niños: C.I., nombres, apellidos, género, nacionalidad, edad.</a:t>
            </a:r>
          </a:p>
          <a:p>
            <a:r>
              <a:rPr lang="es-ES" sz="1900" dirty="0"/>
              <a:t>•Se debe almacenar datos de los padres de forma obligatoria y puede haber información de tutores quienes han asumido por algún motivo la tutela de los niños: C.I., nombres, apellidos, genero, nacionalidad, dirección y teléfono de hogar y domicilio.</a:t>
            </a:r>
          </a:p>
          <a:p>
            <a:r>
              <a:rPr lang="es-ES" sz="1900" dirty="0"/>
              <a:t>•Se debe almacenar información de salud del infante como alergias, medicamentos de toma regular, última fecha en la que estuvo enfermo, diagnóstico y doctor tratante.</a:t>
            </a:r>
          </a:p>
          <a:p>
            <a:r>
              <a:rPr lang="es-ES" sz="1900" dirty="0"/>
              <a:t>•Se debe almacenar información del estado social de los infantes, como: talla de Camisa, talla de pantalón y talla de zapatos.</a:t>
            </a:r>
          </a:p>
          <a:p>
            <a:r>
              <a:rPr lang="es-ES" sz="1900" dirty="0"/>
              <a:t>•Se deben matricular los estudiantes en su año lectivo que le corresponde y la fecha en que lo hizo.</a:t>
            </a:r>
          </a:p>
          <a:p>
            <a:r>
              <a:rPr lang="es-ES" sz="1900" dirty="0"/>
              <a:t>•El kínder cuenta con clubes para los niños puedan estar entretenidos, estos clubes los dirigen los profesores que deben tener, su nombre, apellido, cedula, profesión, edad, genero, nacionalidad, Año lectivo.</a:t>
            </a:r>
          </a:p>
          <a:p>
            <a:r>
              <a:rPr lang="es-ES" sz="1900" dirty="0"/>
              <a:t>•Los clubes tienen un tiempo de duración en meses, una descripción y útiles a usar.</a:t>
            </a:r>
          </a:p>
          <a:p>
            <a:pPr algn="just"/>
            <a:r>
              <a:rPr lang="es-ES" sz="1900" dirty="0"/>
              <a:t>•En los clubes se pueden matricular los niños mayores a 4 años y pueden matricularse solo una vez, una vez finalizado el club el infante tendrá un rendimiento de: regular, bueno o excelente y las observaciones del caso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9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Discurso(Consultas)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248926" y="1720145"/>
            <a:ext cx="112109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Realizar las siguientes Tareas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900" dirty="0"/>
              <a:t>-</a:t>
            </a:r>
            <a:r>
              <a:rPr lang="es-ES" sz="1900" dirty="0" err="1"/>
              <a:t>Trigger</a:t>
            </a:r>
            <a:r>
              <a:rPr lang="es-ES" sz="1900" dirty="0"/>
              <a:t> que no permita matricularse en mas de 3 clubes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900" dirty="0"/>
              <a:t>-Cursor que muestre la cantidad de alumnos retirados y el rol de su representantes si es Padre, Madre o Tutor en cada año lectivo del ciclo.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900" dirty="0"/>
              <a:t>- Procedimiento almacenado que retorne el nombre del representante y el rol que ocupa a través de la matricula ingresada.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900" dirty="0"/>
              <a:t>- Reporte en </a:t>
            </a:r>
            <a:r>
              <a:rPr lang="es-ES" sz="1900" dirty="0" err="1"/>
              <a:t>ireport</a:t>
            </a:r>
            <a:r>
              <a:rPr lang="es-ES" sz="1900" dirty="0"/>
              <a:t> que muestre en un gráfico de torta cantidad de estudiantes matriculados en los clubes.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850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Lógico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47A717-2174-43D2-82E7-DE776404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51" y="1437329"/>
            <a:ext cx="10494498" cy="54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E72622-999D-4AAC-91DB-FD033AEB4ED8}"/>
              </a:ext>
            </a:extLst>
          </p:cNvPr>
          <p:cNvSpPr txBox="1"/>
          <p:nvPr/>
        </p:nvSpPr>
        <p:spPr>
          <a:xfrm>
            <a:off x="0" y="13965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Creación del </a:t>
            </a:r>
            <a:r>
              <a:rPr lang="es-ES" b="1" u="sng" dirty="0" err="1"/>
              <a:t>trigger</a:t>
            </a:r>
            <a:endParaRPr lang="es-ES" b="1" u="sng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FB0831-D9ED-4E2D-AAF2-E6DFD959FBAE}"/>
              </a:ext>
            </a:extLst>
          </p:cNvPr>
          <p:cNvSpPr txBox="1"/>
          <p:nvPr/>
        </p:nvSpPr>
        <p:spPr>
          <a:xfrm>
            <a:off x="6693487" y="1497622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Resultado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D0EAEC2C-6CBD-4E88-BD6E-A842488574B9}"/>
                  </a:ext>
                </a:extLst>
              </p14:cNvPr>
              <p14:cNvContentPartPr/>
              <p14:nvPr/>
            </p14:nvContentPartPr>
            <p14:xfrm>
              <a:off x="3385260" y="5134440"/>
              <a:ext cx="1080" cy="468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D0EAEC2C-6CBD-4E88-BD6E-A842488574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260" y="5125440"/>
                <a:ext cx="18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BF96A38B-E8D4-457E-8BB2-C1E4E9BC3BF4}"/>
                  </a:ext>
                </a:extLst>
              </p14:cNvPr>
              <p14:cNvContentPartPr/>
              <p14:nvPr/>
            </p14:nvContentPartPr>
            <p14:xfrm>
              <a:off x="2215260" y="3707760"/>
              <a:ext cx="360" cy="36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BF96A38B-E8D4-457E-8BB2-C1E4E9BC3B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6260" y="36991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C5F8B492-BC0D-49D6-A8CB-1BFB28B4D25E}"/>
              </a:ext>
            </a:extLst>
          </p:cNvPr>
          <p:cNvSpPr txBox="1"/>
          <p:nvPr/>
        </p:nvSpPr>
        <p:spPr>
          <a:xfrm>
            <a:off x="5176911" y="5485712"/>
            <a:ext cx="172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Comprobación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6" y="1002956"/>
            <a:ext cx="11210925" cy="38948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dirty="0" err="1">
                <a:solidFill>
                  <a:schemeClr val="bg1"/>
                </a:solidFill>
                <a:ea typeface="+mj-lt"/>
                <a:cs typeface="+mj-lt"/>
              </a:rPr>
              <a:t>Trigger</a:t>
            </a:r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: </a:t>
            </a:r>
            <a:r>
              <a:rPr lang="es-ES" sz="3200" dirty="0">
                <a:solidFill>
                  <a:schemeClr val="bg1"/>
                </a:solidFill>
              </a:rPr>
              <a:t>que no permita matricularse en mas de 3 clubes</a:t>
            </a:r>
            <a:br>
              <a:rPr lang="es-ES" sz="3200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05FDE4-D45D-4DFF-B397-7A472642C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39" y="1799380"/>
            <a:ext cx="5551312" cy="2351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A8CF4AE-00A1-476F-8FFD-040E2A9E8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3233" y="1901973"/>
            <a:ext cx="5804528" cy="11266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C1238E-81CC-44D0-8014-BD0D0126EE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3233" y="3242621"/>
            <a:ext cx="5804528" cy="14829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9F85516-C1D2-40BB-8F06-541A8683CCE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0043"/>
          <a:stretch/>
        </p:blipFill>
        <p:spPr>
          <a:xfrm>
            <a:off x="174239" y="4311749"/>
            <a:ext cx="5002672" cy="2609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303586AD-7955-40CC-A30B-37389B6C2F9F}"/>
              </a:ext>
            </a:extLst>
          </p:cNvPr>
          <p:cNvSpPr/>
          <p:nvPr/>
        </p:nvSpPr>
        <p:spPr>
          <a:xfrm flipH="1">
            <a:off x="2001830" y="4680726"/>
            <a:ext cx="229245" cy="8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B9448ACF-282C-46DE-86B6-03C23ABEF3F0}"/>
              </a:ext>
            </a:extLst>
          </p:cNvPr>
          <p:cNvSpPr/>
          <p:nvPr/>
        </p:nvSpPr>
        <p:spPr>
          <a:xfrm flipH="1">
            <a:off x="1997442" y="5181362"/>
            <a:ext cx="229245" cy="8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DDCA7BE3-3801-46B2-BA6F-D431C99301C3}"/>
              </a:ext>
            </a:extLst>
          </p:cNvPr>
          <p:cNvSpPr/>
          <p:nvPr/>
        </p:nvSpPr>
        <p:spPr>
          <a:xfrm flipH="1">
            <a:off x="1997442" y="6768394"/>
            <a:ext cx="229245" cy="8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22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Cursor: </a:t>
            </a:r>
            <a:r>
              <a:rPr lang="es-ES" sz="3200" dirty="0">
                <a:solidFill>
                  <a:schemeClr val="bg1"/>
                </a:solidFill>
              </a:rPr>
              <a:t>muestre la cantidad de alumnos retirados y el rol de su representantes si es Padre, Madre o Tutor </a:t>
            </a:r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 cada año lectivo del ciclo.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101A8F-3DE3-4C50-9840-D8531A5FEF41}"/>
              </a:ext>
            </a:extLst>
          </p:cNvPr>
          <p:cNvSpPr txBox="1"/>
          <p:nvPr/>
        </p:nvSpPr>
        <p:spPr>
          <a:xfrm>
            <a:off x="0" y="13965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Creación del Cursor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388F77-4814-4C48-9C83-CBB2E40ED849}"/>
              </a:ext>
            </a:extLst>
          </p:cNvPr>
          <p:cNvSpPr txBox="1"/>
          <p:nvPr/>
        </p:nvSpPr>
        <p:spPr>
          <a:xfrm>
            <a:off x="9242158" y="1526659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Resultado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BCAF287-3E7F-426A-A05F-8D4BD7785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9" y="1765920"/>
            <a:ext cx="6820091" cy="4156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06F026-11E5-4E8D-A54D-F19878241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087" y="2012916"/>
            <a:ext cx="4612789" cy="1416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928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5" y="1012169"/>
            <a:ext cx="11943074" cy="45719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chemeClr val="bg1"/>
                </a:solidFill>
                <a:ea typeface="+mj-lt"/>
                <a:cs typeface="+mj-lt"/>
              </a:rPr>
              <a:t>Procedimiento Almacenado: Retorne el nombre del representante y </a:t>
            </a:r>
            <a:r>
              <a:rPr lang="es-ES" sz="2800" dirty="0">
                <a:solidFill>
                  <a:schemeClr val="bg1"/>
                </a:solidFill>
              </a:rPr>
              <a:t>el rol que ocupa a través de la matricula ingresada. </a:t>
            </a:r>
            <a:endParaRPr lang="es-ES" sz="2500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45BDD3-D836-4890-9A7F-519D45DAEB02}"/>
              </a:ext>
            </a:extLst>
          </p:cNvPr>
          <p:cNvSpPr txBox="1"/>
          <p:nvPr/>
        </p:nvSpPr>
        <p:spPr>
          <a:xfrm>
            <a:off x="0" y="139658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Creación del Procedimiento Almacenado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0AAE9A-D3B3-46E9-8E85-59EDD18BF39D}"/>
              </a:ext>
            </a:extLst>
          </p:cNvPr>
          <p:cNvSpPr txBox="1"/>
          <p:nvPr/>
        </p:nvSpPr>
        <p:spPr>
          <a:xfrm>
            <a:off x="0" y="4234510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Resultado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E796CA-3FE2-4324-AB2B-7B6BA18A684B}"/>
              </a:ext>
            </a:extLst>
          </p:cNvPr>
          <p:cNvSpPr txBox="1"/>
          <p:nvPr/>
        </p:nvSpPr>
        <p:spPr>
          <a:xfrm>
            <a:off x="7797800" y="13883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Comprobación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1A910AC-D0DD-4205-A06E-53168DB37B1F}"/>
              </a:ext>
            </a:extLst>
          </p:cNvPr>
          <p:cNvSpPr txBox="1"/>
          <p:nvPr/>
        </p:nvSpPr>
        <p:spPr>
          <a:xfrm>
            <a:off x="6489518" y="1651869"/>
            <a:ext cx="570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niño con la matricula 5 tiene el representante con el id 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2ECD76-2234-4C4F-8DF7-10BE36F83CD7}"/>
              </a:ext>
            </a:extLst>
          </p:cNvPr>
          <p:cNvSpPr txBox="1"/>
          <p:nvPr/>
        </p:nvSpPr>
        <p:spPr>
          <a:xfrm>
            <a:off x="6489518" y="3913349"/>
            <a:ext cx="570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representante con el id 1 coincide con el Procedimiento almacenado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21ACEE-FF5B-4EF4-AA16-FEE18B1B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31" y="1791688"/>
            <a:ext cx="5207976" cy="2504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947A049-28A4-4012-AD12-59E49D3A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31" y="4716164"/>
            <a:ext cx="5640079" cy="15070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1DF18F0-D470-4881-B588-6B96F0021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572" y="2077544"/>
            <a:ext cx="2029108" cy="16004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2706A97-8A9F-4652-81FE-B44AE2D48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95" y="2176949"/>
            <a:ext cx="4020111" cy="600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418E8A8-0FBF-4A9A-B58B-6777050BB4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145" y="4463064"/>
            <a:ext cx="2000529" cy="12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FA929EF-C232-43E8-BEFB-3D7F17E01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5392" y="5961264"/>
            <a:ext cx="5482977" cy="5239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975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32" y="804020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000" dirty="0">
                <a:solidFill>
                  <a:schemeClr val="bg1"/>
                </a:solidFill>
                <a:ea typeface="+mj-lt"/>
                <a:cs typeface="+mj-lt"/>
              </a:rPr>
              <a:t>Ireport: Reporte  que muestre en un gráfico de torta cantidad de estudiantes matriculados en los clubes.</a:t>
            </a:r>
            <a:b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4005D9-70DC-4A74-AD4D-612A0BCE652C}"/>
              </a:ext>
            </a:extLst>
          </p:cNvPr>
          <p:cNvSpPr txBox="1"/>
          <p:nvPr/>
        </p:nvSpPr>
        <p:spPr>
          <a:xfrm>
            <a:off x="5245100" y="134533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u="sng" dirty="0"/>
              <a:t>Creación del </a:t>
            </a:r>
            <a:r>
              <a:rPr lang="es-ES" b="1" u="sng" dirty="0" err="1"/>
              <a:t>ireport</a:t>
            </a:r>
            <a:endParaRPr lang="es-ES" b="1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3CBA0F-635F-4A51-B16C-45C4B71F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93" y="1690555"/>
            <a:ext cx="9690013" cy="5125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299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796</Words>
  <Application>Microsoft Office PowerPoint</Application>
  <PresentationFormat>Panorámica</PresentationFormat>
  <Paragraphs>77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Aharoni</vt:lpstr>
      <vt:lpstr>Arial</vt:lpstr>
      <vt:lpstr>Book Antiqua</vt:lpstr>
      <vt:lpstr>Calibri</vt:lpstr>
      <vt:lpstr>Calibri Light</vt:lpstr>
      <vt:lpstr>Cooper Black</vt:lpstr>
      <vt:lpstr>Tema de Office</vt:lpstr>
      <vt:lpstr>Presentación de PowerPoint</vt:lpstr>
      <vt:lpstr>Índice</vt:lpstr>
      <vt:lpstr>Universo del Discurso (Kinder)</vt:lpstr>
      <vt:lpstr>Universo del Discurso(Consultas)</vt:lpstr>
      <vt:lpstr>Modelo Lógico</vt:lpstr>
      <vt:lpstr>Trigger: que no permita matricularse en mas de 3 clubes </vt:lpstr>
      <vt:lpstr>Cursor: muestre la cantidad de alumnos retirados y el rol de su representantes si es Padre, Madre o Tutor en cada año lectivo del ciclo. </vt:lpstr>
      <vt:lpstr>Procedimiento Almacenado: Retorne el nombre del representante y el rol que ocupa a través de la matricula ingresada. </vt:lpstr>
      <vt:lpstr>Ireport: Reporte  que muestre en un gráfico de torta cantidad de estudiantes matriculados en los clubes.  </vt:lpstr>
      <vt:lpstr>Ireport: Reporte  que muestre en un gráfico de torta cantidad de estudiantes matriculados en los clubes.  </vt:lpstr>
      <vt:lpstr>Enlace a Github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Aviles</dc:creator>
  <cp:lastModifiedBy>Xavier Aviles</cp:lastModifiedBy>
  <cp:revision>258</cp:revision>
  <dcterms:created xsi:type="dcterms:W3CDTF">2012-07-30T22:48:03Z</dcterms:created>
  <dcterms:modified xsi:type="dcterms:W3CDTF">2022-07-26T20:01:02Z</dcterms:modified>
</cp:coreProperties>
</file>