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7"/>
    <p:restoredTop sz="94667"/>
  </p:normalViewPr>
  <p:slideViewPr>
    <p:cSldViewPr snapToGrid="0" snapToObjects="1" showGuides="1">
      <p:cViewPr>
        <p:scale>
          <a:sx n="74" d="100"/>
          <a:sy n="74" d="100"/>
        </p:scale>
        <p:origin x="760" y="9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D7D3-6153-D641-99AE-91BE010D4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75FE-7B5A-4F4D-B6E9-58D3F17B3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A9C6-BF00-F04F-8C19-F92C40DD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F82E-72F5-2041-8EEF-634DA348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C259A-3E05-1D41-B943-5AE139B4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D0FA-C076-0A4F-B500-86E6640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A9061-CA9E-C04E-8EEF-CE118551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E2E4-8214-0E43-A0B4-4EBE9E66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90C4-6D38-FA4F-81F9-66C1E172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5E42-E4F0-7E40-8C68-04A872A9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0C6F8-4E8A-D64A-A596-A4358F9AB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8EC55-5ABA-E849-BB17-2FCEAE574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50F6-812C-834F-96D7-1EBF49A2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9529-E09C-9342-AD47-ED81E591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4BEE-4D69-3A41-8EED-AEC41006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FED7-64F0-3B48-BFBE-40961143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F740-779C-B942-859F-38BB0EF0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A48A-AB1E-1848-A009-732B9330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0EA8-04C5-AB4B-8B3D-75DCA6FA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2F19-AD9B-604F-9A19-F5CF396C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8A43-34DA-2245-8E05-94EFFC80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2EF83-9013-4940-ABDD-CF5D03F28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706-9923-2046-9E54-1257E23B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23D5-4FFE-B649-9E0E-6B6CFDE1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76E9-2E2D-024D-81DD-AC9DA554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3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A7A8-BC8C-9F44-B279-BAA85E38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FE00-C36B-474E-B8F7-1E1A0F0E1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4695D-F8B5-5D4E-8EDA-D14F9C57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66F42-BC9E-E84B-B501-BA287CCE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2C18-F2F7-BB40-96DD-C311220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0A19-E92E-4D4E-8E16-343DF2A5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6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5D5D-E259-1A40-A01A-66DB576C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0956-F955-CC40-9AE4-61AE7C21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DC74-9139-AA4C-985E-3BF86FDBC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29FB-485B-214A-9068-6E053AA43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86D30-B2A8-4D4F-8BBD-95C53306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6261A-D8A9-0546-AB24-169967C0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DF7F0-340B-4F4C-97D4-08B4F42C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E6432-0E0B-1847-A279-C7FAEAC8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496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A788-9230-1042-94A7-69EBBEF4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E90DD-6FB1-6947-A020-6DD21381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BBC43-23C8-FF42-AC06-EBD6EA21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54B5C-5B20-1243-A409-4FCB7D6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8A00E-62F6-1E44-902E-BECB1ED5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35CB5-259C-B64F-934C-2A492D16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F59DB-A850-1448-9D78-3AF3EC39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0A43-024E-5743-AE66-1ABDE498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0A8B-E652-3941-8E36-33E24088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1330C-B8AF-A543-BACF-237B39534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FFE2B-AB42-9849-A37D-B68171FC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B1C8D-8F36-AF43-8B0D-5412C226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C8829-04B0-4545-A306-69574988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7B5A-3367-114F-8241-17BF9945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88B76-9C87-6647-9731-5C701F82D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ACCB0-9C07-5846-9548-0A6B79123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A0E86-4EAA-6E4E-8600-34470D2F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E865B-8C85-BF42-8A84-2BD9FADD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71006-F8D7-F841-8FBC-6E0D4860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3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8C56F-53FB-B346-B1E5-E19A0F45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A4BD-0066-0C40-A9E1-DBF4208A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C270-1DFC-DB4D-BB5E-626225F97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E68D-D691-6347-9A52-5D749334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D343-265B-B649-8A01-2E3385CC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datadavis/nba-salaries/workspace/file?filename=nba_salaries_1990_to_2018.csv" TargetMode="External"/><Relationship Id="rId2" Type="http://schemas.openxmlformats.org/officeDocument/2006/relationships/hyperlink" Target="https://relational.fit.cvut.cz/dataset/N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rgilermo/nba-players-stats#Seasons_Stats.csv" TargetMode="External"/><Relationship Id="rId4" Type="http://schemas.openxmlformats.org/officeDocument/2006/relationships/hyperlink" Target="http://www.celticshub.com/2017/12/07/nba-player-salaries-1991-201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8EA1-5CA2-EC43-BD02-038F16483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694" y="2492827"/>
            <a:ext cx="5518066" cy="2268559"/>
          </a:xfrm>
        </p:spPr>
        <p:txBody>
          <a:bodyPr>
            <a:normAutofit/>
          </a:bodyPr>
          <a:lstStyle/>
          <a:p>
            <a:r>
              <a:rPr lang="en-US" sz="4400" dirty="0"/>
              <a:t>NBA Player Efficiency Rating As an Indicator of Salary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19FC4-657F-5241-BEC6-4C6CD545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61" y="1190626"/>
            <a:ext cx="2425066" cy="15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7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EBEBF-0325-B245-8288-74BD2366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PER as an indicator of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32B00-C935-2846-8A6F-E5AD5D7E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PER is not a good indicator for expected salary. The R^2 value is lower for PER (0.628) and salary then for WS and Salary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E3D1F-2842-F348-B412-5C533A01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45109"/>
            <a:ext cx="6250769" cy="54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20A8-CB57-1E4E-BDAD-88C4652E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180" y="666542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E653-A21D-4844-8BBF-8267E279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489" y="1636915"/>
            <a:ext cx="10245715" cy="4992485"/>
          </a:xfrm>
        </p:spPr>
        <p:txBody>
          <a:bodyPr/>
          <a:lstStyle/>
          <a:p>
            <a:r>
              <a:rPr lang="en-US" dirty="0"/>
              <a:t>NBA Database containing collection of data from 1937 – 2011</a:t>
            </a:r>
          </a:p>
          <a:p>
            <a:pPr lvl="1"/>
            <a:r>
              <a:rPr lang="en-US" dirty="0">
                <a:hlinkClick r:id="rId2"/>
              </a:rPr>
              <a:t>https://relational.fit.cvut.cz/dataset/NBA</a:t>
            </a:r>
            <a:endParaRPr lang="en-US" dirty="0"/>
          </a:p>
          <a:p>
            <a:r>
              <a:rPr lang="en-US" dirty="0"/>
              <a:t>NBA Player Salaries from 1990 – 2018</a:t>
            </a:r>
          </a:p>
          <a:p>
            <a:pPr lvl="1"/>
            <a:r>
              <a:rPr lang="en-US" dirty="0">
                <a:hlinkClick r:id="rId3"/>
              </a:rPr>
              <a:t>https://data.world/datadavis/nba-salaries/workspace/file?filename=nba_salaries_1990_to_2018.csv</a:t>
            </a:r>
            <a:endParaRPr lang="en-US" dirty="0"/>
          </a:p>
          <a:p>
            <a:r>
              <a:rPr lang="en-US" dirty="0"/>
              <a:t>NBA Team Salary Cap History</a:t>
            </a:r>
          </a:p>
          <a:p>
            <a:pPr lvl="1"/>
            <a:r>
              <a:rPr lang="en-US" dirty="0">
                <a:hlinkClick r:id="rId4"/>
              </a:rPr>
              <a:t>http://www.celticshub.com/2017/12/07/nba-player-salaries-1991-2017/</a:t>
            </a:r>
            <a:endParaRPr lang="en-US" dirty="0"/>
          </a:p>
          <a:p>
            <a:r>
              <a:rPr lang="en-US" dirty="0"/>
              <a:t>NBA Player Stats Since 1950</a:t>
            </a:r>
          </a:p>
          <a:p>
            <a:pPr lvl="1"/>
            <a:r>
              <a:rPr lang="en-US" dirty="0">
                <a:hlinkClick r:id="rId5"/>
              </a:rPr>
              <a:t>https://www.kaggle.com/drgilermo/nba-players-stats#Seasons_Stats.csv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3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3012-9EED-904C-BA24-E0639531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MySQL Through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EEDE2-8A1E-5145-90C1-FFCF52B9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00441" cy="38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C97B-D740-B345-8526-56824D90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7958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and Merging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0384-3460-1343-BDB8-E4649EFB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data from the 2016-2017 season was used since it was the most recent common season</a:t>
            </a:r>
          </a:p>
          <a:p>
            <a:r>
              <a:rPr lang="en-US" dirty="0"/>
              <a:t>Each data needed to be cleaned in order that they all had matching columns to ease the merging</a:t>
            </a:r>
          </a:p>
          <a:p>
            <a:r>
              <a:rPr lang="en-US" dirty="0"/>
              <a:t>Data was checked for Null values and none were found</a:t>
            </a:r>
          </a:p>
          <a:p>
            <a:r>
              <a:rPr lang="en-US" dirty="0"/>
              <a:t>Data was merged and the final columns are as follows: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Pos</a:t>
            </a:r>
            <a:r>
              <a:rPr lang="en-US" dirty="0"/>
              <a:t>', 'Salary', 'Cap', '</a:t>
            </a:r>
            <a:r>
              <a:rPr lang="en-US" dirty="0" err="1"/>
              <a:t>CapShare</a:t>
            </a:r>
            <a:r>
              <a:rPr lang="en-US" dirty="0"/>
              <a:t>', 'Age', 'PER', 'TS%', 'USG%', 'WS', 'BPM', '</a:t>
            </a:r>
            <a:r>
              <a:rPr lang="en-US" dirty="0" err="1"/>
              <a:t>eFG</a:t>
            </a:r>
            <a:r>
              <a:rPr lang="en-US" dirty="0"/>
              <a:t>%', 'G', 'GS', 'MP', 'TRB', 'AST', 'STL', 'BLK', 'PTS'</a:t>
            </a:r>
          </a:p>
        </p:txBody>
      </p:sp>
    </p:spTree>
    <p:extLst>
      <p:ext uri="{BB962C8B-B14F-4D97-AF65-F5344CB8AC3E}">
        <p14:creationId xmlns:p14="http://schemas.microsoft.com/office/powerpoint/2010/main" val="103165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07EB-69BE-2B4B-84CD-A0857F61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Cap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1FCA-3F6E-AD42-BB4A-B0E70353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is allotted a certain amount of spending money to obtain talent for their team. </a:t>
            </a:r>
          </a:p>
          <a:p>
            <a:r>
              <a:rPr lang="en-US" dirty="0"/>
              <a:t>The salary cap will be used to determine which players a team deems important. </a:t>
            </a:r>
          </a:p>
          <a:p>
            <a:r>
              <a:rPr lang="en-US" dirty="0"/>
              <a:t>The players own salary was be divided by the teams salary cap to produce a percentage of the total salary cap that the team was willing to spend on that player.</a:t>
            </a:r>
          </a:p>
          <a:p>
            <a:r>
              <a:rPr lang="en-US" dirty="0"/>
              <a:t> A player with a higher percentage can be regarded as more important in the eyes of the team.</a:t>
            </a:r>
          </a:p>
        </p:txBody>
      </p:sp>
    </p:spTree>
    <p:extLst>
      <p:ext uri="{BB962C8B-B14F-4D97-AF65-F5344CB8AC3E}">
        <p14:creationId xmlns:p14="http://schemas.microsoft.com/office/powerpoint/2010/main" val="19749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20C4-3388-DB4F-A53A-89C5E496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599" y="1321879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players do teams spend the most of their salary cap on?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A5B1D-79BF-8D41-B1E0-9B049150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053399"/>
            <a:ext cx="48387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FD2A3-6FF9-7D4B-A43C-9CE635B493E8}"/>
              </a:ext>
            </a:extLst>
          </p:cNvPr>
          <p:cNvSpPr txBox="1"/>
          <p:nvPr/>
        </p:nvSpPr>
        <p:spPr>
          <a:xfrm>
            <a:off x="6915150" y="2300288"/>
            <a:ext cx="414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DeMar</a:t>
            </a:r>
            <a:r>
              <a:rPr lang="en-US" dirty="0"/>
              <a:t> </a:t>
            </a:r>
            <a:r>
              <a:rPr lang="en-US" dirty="0" err="1"/>
              <a:t>Derozan</a:t>
            </a:r>
            <a:r>
              <a:rPr lang="en-US" dirty="0"/>
              <a:t> has the highest salary cap share with Russell Westbrook having the 10</a:t>
            </a:r>
            <a:r>
              <a:rPr lang="en-US" baseline="30000" dirty="0"/>
              <a:t>th</a:t>
            </a:r>
            <a:r>
              <a:rPr lang="en-US" dirty="0"/>
              <a:t> highest</a:t>
            </a:r>
          </a:p>
        </p:txBody>
      </p:sp>
    </p:spTree>
    <p:extLst>
      <p:ext uri="{BB962C8B-B14F-4D97-AF65-F5344CB8AC3E}">
        <p14:creationId xmlns:p14="http://schemas.microsoft.com/office/powerpoint/2010/main" val="109330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92D52-E906-AE4C-8E4A-7FD91985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Where do the highest paid player for each team land in the rankings of the highest paid players of the league?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E69C-20E7-F74D-AA6B-D9647188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 player with a high cap share doesn’t mean they have a high salary</a:t>
            </a:r>
          </a:p>
          <a:p>
            <a:r>
              <a:rPr lang="en-US" sz="2000">
                <a:solidFill>
                  <a:schemeClr val="bg1"/>
                </a:solidFill>
              </a:rPr>
              <a:t>It appears that 8 out of the top cap share players are also top paid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EC0E5-012F-9C4A-8734-E41322C2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97" y="643467"/>
            <a:ext cx="477450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34D9F-D45E-274D-B4AF-07AD90A0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3642783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Linear Regression: Which measure and quality affect NBA salaries?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9BF6EB-82AA-4C81-939A-CB733AB5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high R – Squared value indicates that there is a high chance that these indicators can predict salaries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Almost all the p-values are less then 0.05 except for PER, TS% and BLK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C494F99-64E2-3142-B5F0-EAC0DAC8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11" y="643467"/>
            <a:ext cx="539667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3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7863C-A9F7-A047-BDF7-C98F9CB1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Win Share as an indicator of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0138-B605-5F43-98E0-F322BF89A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Win share is a measure which shows the contribution a player has on the teams wins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is a strong possibility that Win share could indicate salary because of the R-squared value of 0.72 and a p-value bellow 0.05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E0598-62A5-544A-A50D-065BCFBF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45109"/>
            <a:ext cx="6250769" cy="54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0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501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NBA Player Efficiency Rating As an Indicator of Salary</vt:lpstr>
      <vt:lpstr>DATA</vt:lpstr>
      <vt:lpstr>Access MySQL Through Python</vt:lpstr>
      <vt:lpstr>Data Cleaning and Merging </vt:lpstr>
      <vt:lpstr>Salary Cap Share</vt:lpstr>
      <vt:lpstr>Which players do teams spend the most of their salary cap on?  </vt:lpstr>
      <vt:lpstr>Where do the highest paid player for each team land in the rankings of the highest paid players of the league?</vt:lpstr>
      <vt:lpstr>Linear Regression: Which measure and quality affect NBA salaries?</vt:lpstr>
      <vt:lpstr>Win Share as an indicator of Salary</vt:lpstr>
      <vt:lpstr>PER as an indicator of Salary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Efficiency Rating As an Indicator of Salary</dc:title>
  <dc:creator>Avi Marcus [student]</dc:creator>
  <cp:lastModifiedBy>Avi Marcus [student]</cp:lastModifiedBy>
  <cp:revision>2</cp:revision>
  <dcterms:created xsi:type="dcterms:W3CDTF">2019-05-08T23:03:29Z</dcterms:created>
  <dcterms:modified xsi:type="dcterms:W3CDTF">2019-05-08T23:17:33Z</dcterms:modified>
</cp:coreProperties>
</file>