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5ff4622e2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5ff4622e2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5ff4622e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5ff4622e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5ff4622e2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5ff4622e2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5ff4622e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5ff4622e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5ff4622e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5ff4622e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5ff4622e2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5ff4622e2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When the temperature is low the relationship appears to be stronger, but as temperature rises the data becomes more spread out.</a:t>
            </a:r>
            <a:endParaRPr sz="1400">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5ff4622e2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5ff4622e2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5ff4622e2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5ff4622e2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5ff4622e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5ff4622e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5ff4622e2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5ff4622e2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5ff4622e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5ff4622e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5ff4622e2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5ff4622e2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5ff4622e2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5ff4622e2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5ff4622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5ff4622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5ff4622e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5ff4622e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5ff4622e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5ff4622e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5ff4622e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5ff4622e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5ff4622e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5ff4622e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 We resolved this issue by dropping any column which was completely empty using the above function. </a:t>
            </a:r>
            <a:endParaRPr sz="1400">
              <a:latin typeface="Lato"/>
              <a:ea typeface="Lato"/>
              <a:cs typeface="Lato"/>
              <a:sym typeface="Lato"/>
            </a:endParaRPr>
          </a:p>
          <a:p>
            <a:pPr indent="0" lvl="0" marL="0" rtl="0" algn="l">
              <a:spcBef>
                <a:spcPts val="0"/>
              </a:spcBef>
              <a:spcAft>
                <a:spcPts val="0"/>
              </a:spcAft>
              <a:buNone/>
            </a:pPr>
            <a:r>
              <a:rPr lang="en" sz="1400">
                <a:latin typeface="Lato"/>
                <a:ea typeface="Lato"/>
                <a:cs typeface="Lato"/>
                <a:sym typeface="Lato"/>
              </a:rPr>
              <a:t>Once we cleaned out most of the mess we were able to see that the mandatory columns we needed weren’t missing any data and therefore the missing data would not impact our analysis</a:t>
            </a:r>
            <a:endParaRPr sz="1400">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5ff4622e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5ff4622e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14.png"/><Relationship Id="rId6" Type="http://schemas.openxmlformats.org/officeDocument/2006/relationships/image" Target="../media/image21.png"/><Relationship Id="rId7"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21.png"/><Relationship Id="rId5"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www.kaggle.com/new-york-city/nyc-rat-sightings" TargetMode="External"/><Relationship Id="rId4" Type="http://schemas.openxmlformats.org/officeDocument/2006/relationships/hyperlink" Target="https://darksky.net/dev" TargetMode="External"/><Relationship Id="rId5" Type="http://schemas.openxmlformats.org/officeDocument/2006/relationships/image" Target="../media/image1.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2016 New York Rat Sighting Exploration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a:t>
            </a:r>
            <a:endParaRPr/>
          </a:p>
          <a:p>
            <a:pPr indent="0" lvl="0" marL="0" rtl="0" algn="l">
              <a:spcBef>
                <a:spcPts val="0"/>
              </a:spcBef>
              <a:spcAft>
                <a:spcPts val="0"/>
              </a:spcAft>
              <a:buNone/>
            </a:pPr>
            <a:r>
              <a:rPr lang="en"/>
              <a:t>Exploratory Data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Reported Sighting Over the Year</a:t>
            </a:r>
            <a:endParaRPr/>
          </a:p>
        </p:txBody>
      </p:sp>
      <p:sp>
        <p:nvSpPr>
          <p:cNvPr id="200" name="Google Shape;200;p23"/>
          <p:cNvSpPr txBox="1"/>
          <p:nvPr/>
        </p:nvSpPr>
        <p:spPr>
          <a:xfrm>
            <a:off x="1635600" y="3920225"/>
            <a:ext cx="6362700" cy="10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The time series plot maps the number of sightings over the course of the 2016 year. The data seems to indicate that between May and September the highest number of sightings occur. Perhaps this has something to do with the weather and these months having warmer weather than the others.</a:t>
            </a:r>
            <a:endParaRPr>
              <a:solidFill>
                <a:srgbClr val="FFFFFF"/>
              </a:solidFill>
              <a:latin typeface="Lato"/>
              <a:ea typeface="Lato"/>
              <a:cs typeface="Lato"/>
              <a:sym typeface="Lato"/>
            </a:endParaRPr>
          </a:p>
        </p:txBody>
      </p:sp>
      <p:pic>
        <p:nvPicPr>
          <p:cNvPr id="201" name="Google Shape;201;p23"/>
          <p:cNvPicPr preferRelativeResize="0"/>
          <p:nvPr/>
        </p:nvPicPr>
        <p:blipFill>
          <a:blip r:embed="rId3">
            <a:alphaModFix/>
          </a:blip>
          <a:stretch>
            <a:fillRect/>
          </a:stretch>
        </p:blipFill>
        <p:spPr>
          <a:xfrm>
            <a:off x="1635600" y="1309688"/>
            <a:ext cx="6362700" cy="2524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Max, Min and Average Temperature T</a:t>
            </a:r>
            <a:r>
              <a:rPr lang="en"/>
              <a:t>hroughout</a:t>
            </a:r>
            <a:r>
              <a:rPr lang="en"/>
              <a:t> the months</a:t>
            </a:r>
            <a:endParaRPr/>
          </a:p>
        </p:txBody>
      </p:sp>
      <p:pic>
        <p:nvPicPr>
          <p:cNvPr id="207" name="Google Shape;207;p24"/>
          <p:cNvPicPr preferRelativeResize="0"/>
          <p:nvPr/>
        </p:nvPicPr>
        <p:blipFill>
          <a:blip r:embed="rId3">
            <a:alphaModFix/>
          </a:blip>
          <a:stretch>
            <a:fillRect/>
          </a:stretch>
        </p:blipFill>
        <p:spPr>
          <a:xfrm>
            <a:off x="1619850" y="1335338"/>
            <a:ext cx="5904301" cy="2472818"/>
          </a:xfrm>
          <a:prstGeom prst="rect">
            <a:avLst/>
          </a:prstGeom>
          <a:noFill/>
          <a:ln>
            <a:noFill/>
          </a:ln>
        </p:spPr>
      </p:pic>
      <p:sp>
        <p:nvSpPr>
          <p:cNvPr id="208" name="Google Shape;208;p24"/>
          <p:cNvSpPr txBox="1"/>
          <p:nvPr/>
        </p:nvSpPr>
        <p:spPr>
          <a:xfrm>
            <a:off x="1297500" y="3947350"/>
            <a:ext cx="5904300" cy="7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As stated before the months between May and September have the highest Max, Min and Average temperatures compared to the rest of the year. </a:t>
            </a:r>
            <a:endParaRPr>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 Average Temp</a:t>
            </a:r>
            <a:endParaRPr/>
          </a:p>
        </p:txBody>
      </p:sp>
      <p:pic>
        <p:nvPicPr>
          <p:cNvPr id="214" name="Google Shape;214;p25"/>
          <p:cNvPicPr preferRelativeResize="0"/>
          <p:nvPr/>
        </p:nvPicPr>
        <p:blipFill>
          <a:blip r:embed="rId3">
            <a:alphaModFix/>
          </a:blip>
          <a:stretch>
            <a:fillRect/>
          </a:stretch>
        </p:blipFill>
        <p:spPr>
          <a:xfrm>
            <a:off x="1419225" y="1307850"/>
            <a:ext cx="6305550" cy="2390775"/>
          </a:xfrm>
          <a:prstGeom prst="rect">
            <a:avLst/>
          </a:prstGeom>
          <a:noFill/>
          <a:ln>
            <a:noFill/>
          </a:ln>
        </p:spPr>
      </p:pic>
      <p:sp>
        <p:nvSpPr>
          <p:cNvPr id="215" name="Google Shape;215;p25"/>
          <p:cNvSpPr txBox="1"/>
          <p:nvPr/>
        </p:nvSpPr>
        <p:spPr>
          <a:xfrm>
            <a:off x="1648600" y="4064000"/>
            <a:ext cx="6115200" cy="7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Based on the histogram it appears that as Temperatures rise, the number of reported sightings also rise, </a:t>
            </a:r>
            <a:r>
              <a:rPr lang="en">
                <a:solidFill>
                  <a:srgbClr val="FFFFFF"/>
                </a:solidFill>
                <a:latin typeface="Lato"/>
                <a:ea typeface="Lato"/>
                <a:cs typeface="Lato"/>
                <a:sym typeface="Lato"/>
              </a:rPr>
              <a:t>further</a:t>
            </a:r>
            <a:r>
              <a:rPr lang="en">
                <a:solidFill>
                  <a:srgbClr val="FFFFFF"/>
                </a:solidFill>
                <a:latin typeface="Lato"/>
                <a:ea typeface="Lato"/>
                <a:cs typeface="Lato"/>
                <a:sym typeface="Lato"/>
              </a:rPr>
              <a:t> backing our theory that warmer temperatures lead to more rat sightings.</a:t>
            </a:r>
            <a:endParaRPr>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 Plot: Reported Sightings Per Borough</a:t>
            </a:r>
            <a:endParaRPr/>
          </a:p>
        </p:txBody>
      </p:sp>
      <p:sp>
        <p:nvSpPr>
          <p:cNvPr id="221" name="Google Shape;221;p26"/>
          <p:cNvSpPr txBox="1"/>
          <p:nvPr/>
        </p:nvSpPr>
        <p:spPr>
          <a:xfrm>
            <a:off x="1619850" y="4485725"/>
            <a:ext cx="56166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Brooklyn has the most reported sightings of rats </a:t>
            </a:r>
            <a:endParaRPr>
              <a:solidFill>
                <a:srgbClr val="FFFFFF"/>
              </a:solidFill>
              <a:latin typeface="Lato"/>
              <a:ea typeface="Lato"/>
              <a:cs typeface="Lato"/>
              <a:sym typeface="Lato"/>
            </a:endParaRPr>
          </a:p>
        </p:txBody>
      </p:sp>
      <p:pic>
        <p:nvPicPr>
          <p:cNvPr id="222" name="Google Shape;222;p26"/>
          <p:cNvPicPr preferRelativeResize="0"/>
          <p:nvPr/>
        </p:nvPicPr>
        <p:blipFill>
          <a:blip r:embed="rId3">
            <a:alphaModFix/>
          </a:blip>
          <a:stretch>
            <a:fillRect/>
          </a:stretch>
        </p:blipFill>
        <p:spPr>
          <a:xfrm>
            <a:off x="1664175" y="1014413"/>
            <a:ext cx="6305550" cy="3114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Scatter Plot: </a:t>
            </a:r>
            <a:endParaRPr/>
          </a:p>
          <a:p>
            <a:pPr indent="0" lvl="0" marL="0" rtl="0" algn="l">
              <a:spcBef>
                <a:spcPts val="0"/>
              </a:spcBef>
              <a:spcAft>
                <a:spcPts val="0"/>
              </a:spcAft>
              <a:buNone/>
            </a:pPr>
            <a:r>
              <a:rPr lang="en" sz="2000"/>
              <a:t>Average Temperature vs. Number of Sightings</a:t>
            </a:r>
            <a:endParaRPr sz="2000"/>
          </a:p>
        </p:txBody>
      </p:sp>
      <p:sp>
        <p:nvSpPr>
          <p:cNvPr id="228" name="Google Shape;228;p27"/>
          <p:cNvSpPr/>
          <p:nvPr/>
        </p:nvSpPr>
        <p:spPr>
          <a:xfrm>
            <a:off x="3908100" y="1485313"/>
            <a:ext cx="4428300" cy="317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7"/>
          <p:cNvPicPr preferRelativeResize="0"/>
          <p:nvPr/>
        </p:nvPicPr>
        <p:blipFill>
          <a:blip r:embed="rId3">
            <a:alphaModFix/>
          </a:blip>
          <a:stretch>
            <a:fillRect/>
          </a:stretch>
        </p:blipFill>
        <p:spPr>
          <a:xfrm>
            <a:off x="3956075" y="1639013"/>
            <a:ext cx="4332350" cy="2865125"/>
          </a:xfrm>
          <a:prstGeom prst="rect">
            <a:avLst/>
          </a:prstGeom>
          <a:noFill/>
          <a:ln>
            <a:noFill/>
          </a:ln>
        </p:spPr>
      </p:pic>
      <p:sp>
        <p:nvSpPr>
          <p:cNvPr id="230" name="Google Shape;230;p27"/>
          <p:cNvSpPr txBox="1"/>
          <p:nvPr/>
        </p:nvSpPr>
        <p:spPr>
          <a:xfrm>
            <a:off x="383400" y="1485325"/>
            <a:ext cx="3153300" cy="30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There appears to be a weak positive relationship between Temperature and Number of Sightings. </a:t>
            </a:r>
            <a:endParaRPr>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Modeling: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1297500" y="393750"/>
            <a:ext cx="63033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Linear Regression Model: </a:t>
            </a:r>
            <a:r>
              <a:rPr lang="en"/>
              <a:t>Effect</a:t>
            </a:r>
            <a:r>
              <a:rPr lang="en"/>
              <a:t> of Weather on Number of Rat Sightings</a:t>
            </a:r>
            <a:endParaRPr/>
          </a:p>
        </p:txBody>
      </p:sp>
      <p:sp>
        <p:nvSpPr>
          <p:cNvPr id="241" name="Google Shape;241;p29"/>
          <p:cNvSpPr txBox="1"/>
          <p:nvPr/>
        </p:nvSpPr>
        <p:spPr>
          <a:xfrm>
            <a:off x="172525" y="1594050"/>
            <a:ext cx="3709500" cy="977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Use machine learning techniques to identify the effect of weather on number of sightings</a:t>
            </a:r>
            <a:endParaRPr>
              <a:solidFill>
                <a:schemeClr val="lt1"/>
              </a:solidFill>
              <a:latin typeface="Montserrat"/>
              <a:ea typeface="Montserrat"/>
              <a:cs typeface="Montserrat"/>
              <a:sym typeface="Montserrat"/>
            </a:endParaRPr>
          </a:p>
        </p:txBody>
      </p:sp>
      <p:pic>
        <p:nvPicPr>
          <p:cNvPr id="242" name="Google Shape;242;p29"/>
          <p:cNvPicPr preferRelativeResize="0"/>
          <p:nvPr/>
        </p:nvPicPr>
        <p:blipFill rotWithShape="1">
          <a:blip r:embed="rId3">
            <a:alphaModFix/>
          </a:blip>
          <a:srcRect b="0" l="0" r="20666" t="0"/>
          <a:stretch/>
        </p:blipFill>
        <p:spPr>
          <a:xfrm>
            <a:off x="4264325" y="1586775"/>
            <a:ext cx="4103300" cy="1171575"/>
          </a:xfrm>
          <a:prstGeom prst="rect">
            <a:avLst/>
          </a:prstGeom>
          <a:noFill/>
          <a:ln>
            <a:noFill/>
          </a:ln>
        </p:spPr>
      </p:pic>
      <p:pic>
        <p:nvPicPr>
          <p:cNvPr id="243" name="Google Shape;243;p29"/>
          <p:cNvPicPr preferRelativeResize="0"/>
          <p:nvPr/>
        </p:nvPicPr>
        <p:blipFill>
          <a:blip r:embed="rId4">
            <a:alphaModFix/>
          </a:blip>
          <a:stretch>
            <a:fillRect/>
          </a:stretch>
        </p:blipFill>
        <p:spPr>
          <a:xfrm>
            <a:off x="509125" y="3298850"/>
            <a:ext cx="1704975" cy="666750"/>
          </a:xfrm>
          <a:prstGeom prst="rect">
            <a:avLst/>
          </a:prstGeom>
          <a:noFill/>
          <a:ln>
            <a:noFill/>
          </a:ln>
        </p:spPr>
      </p:pic>
      <p:pic>
        <p:nvPicPr>
          <p:cNvPr id="244" name="Google Shape;244;p29"/>
          <p:cNvPicPr preferRelativeResize="0"/>
          <p:nvPr/>
        </p:nvPicPr>
        <p:blipFill>
          <a:blip r:embed="rId5">
            <a:alphaModFix/>
          </a:blip>
          <a:stretch>
            <a:fillRect/>
          </a:stretch>
        </p:blipFill>
        <p:spPr>
          <a:xfrm>
            <a:off x="3533175" y="3298838"/>
            <a:ext cx="1704975" cy="666750"/>
          </a:xfrm>
          <a:prstGeom prst="rect">
            <a:avLst/>
          </a:prstGeom>
          <a:noFill/>
          <a:ln>
            <a:noFill/>
          </a:ln>
        </p:spPr>
      </p:pic>
      <p:pic>
        <p:nvPicPr>
          <p:cNvPr id="245" name="Google Shape;245;p29"/>
          <p:cNvPicPr preferRelativeResize="0"/>
          <p:nvPr/>
        </p:nvPicPr>
        <p:blipFill>
          <a:blip r:embed="rId6">
            <a:alphaModFix/>
          </a:blip>
          <a:stretch>
            <a:fillRect/>
          </a:stretch>
        </p:blipFill>
        <p:spPr>
          <a:xfrm>
            <a:off x="6557225" y="3298850"/>
            <a:ext cx="1704975" cy="666750"/>
          </a:xfrm>
          <a:prstGeom prst="rect">
            <a:avLst/>
          </a:prstGeom>
          <a:noFill/>
          <a:ln>
            <a:noFill/>
          </a:ln>
        </p:spPr>
      </p:pic>
      <p:sp>
        <p:nvSpPr>
          <p:cNvPr id="246" name="Google Shape;246;p29"/>
          <p:cNvSpPr txBox="1"/>
          <p:nvPr/>
        </p:nvSpPr>
        <p:spPr>
          <a:xfrm>
            <a:off x="738025" y="2688350"/>
            <a:ext cx="718800" cy="6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Lato"/>
                <a:ea typeface="Lato"/>
                <a:cs typeface="Lato"/>
                <a:sym typeface="Lato"/>
              </a:rPr>
              <a:t>R²:</a:t>
            </a:r>
            <a:endParaRPr sz="3000">
              <a:solidFill>
                <a:srgbClr val="FFFFFF"/>
              </a:solidFill>
              <a:latin typeface="Lato"/>
              <a:ea typeface="Lato"/>
              <a:cs typeface="Lato"/>
              <a:sym typeface="Lato"/>
            </a:endParaRPr>
          </a:p>
        </p:txBody>
      </p:sp>
      <p:sp>
        <p:nvSpPr>
          <p:cNvPr id="247" name="Google Shape;247;p29"/>
          <p:cNvSpPr txBox="1"/>
          <p:nvPr/>
        </p:nvSpPr>
        <p:spPr>
          <a:xfrm>
            <a:off x="3352950" y="2758350"/>
            <a:ext cx="2438100" cy="6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Lato"/>
                <a:ea typeface="Lato"/>
                <a:cs typeface="Lato"/>
                <a:sym typeface="Lato"/>
              </a:rPr>
              <a:t>Coefficient</a:t>
            </a:r>
            <a:r>
              <a:rPr lang="en" sz="3000">
                <a:solidFill>
                  <a:srgbClr val="FFFFFF"/>
                </a:solidFill>
                <a:latin typeface="Lato"/>
                <a:ea typeface="Lato"/>
                <a:cs typeface="Lato"/>
                <a:sym typeface="Lato"/>
              </a:rPr>
              <a:t>:</a:t>
            </a:r>
            <a:endParaRPr sz="3000">
              <a:solidFill>
                <a:srgbClr val="FFFFFF"/>
              </a:solidFill>
              <a:latin typeface="Lato"/>
              <a:ea typeface="Lato"/>
              <a:cs typeface="Lato"/>
              <a:sym typeface="Lato"/>
            </a:endParaRPr>
          </a:p>
        </p:txBody>
      </p:sp>
      <p:sp>
        <p:nvSpPr>
          <p:cNvPr id="248" name="Google Shape;248;p29"/>
          <p:cNvSpPr txBox="1"/>
          <p:nvPr/>
        </p:nvSpPr>
        <p:spPr>
          <a:xfrm>
            <a:off x="6190663" y="2758350"/>
            <a:ext cx="2438100" cy="6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Lato"/>
                <a:ea typeface="Lato"/>
                <a:cs typeface="Lato"/>
                <a:sym typeface="Lato"/>
              </a:rPr>
              <a:t>Intercept</a:t>
            </a:r>
            <a:r>
              <a:rPr lang="en" sz="3000">
                <a:solidFill>
                  <a:srgbClr val="FFFFFF"/>
                </a:solidFill>
                <a:latin typeface="Lato"/>
                <a:ea typeface="Lato"/>
                <a:cs typeface="Lato"/>
                <a:sym typeface="Lato"/>
              </a:rPr>
              <a:t>:</a:t>
            </a:r>
            <a:endParaRPr sz="3000">
              <a:solidFill>
                <a:srgbClr val="FFFF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Lato"/>
              <a:ea typeface="Lato"/>
              <a:cs typeface="Lato"/>
              <a:sym typeface="Lato"/>
            </a:endParaRPr>
          </a:p>
          <a:p>
            <a:pPr indent="0" lvl="0" marL="0" rtl="0" algn="l">
              <a:spcBef>
                <a:spcPts val="0"/>
              </a:spcBef>
              <a:spcAft>
                <a:spcPts val="0"/>
              </a:spcAft>
              <a:buNone/>
            </a:pPr>
            <a:r>
              <a:t/>
            </a:r>
            <a:endParaRPr/>
          </a:p>
        </p:txBody>
      </p:sp>
      <p:sp>
        <p:nvSpPr>
          <p:cNvPr id="254" name="Google Shape;254;p30"/>
          <p:cNvSpPr txBox="1"/>
          <p:nvPr/>
        </p:nvSpPr>
        <p:spPr>
          <a:xfrm>
            <a:off x="3942850" y="631525"/>
            <a:ext cx="4469700" cy="1444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100"/>
              </a:spcBef>
              <a:spcAft>
                <a:spcPts val="0"/>
              </a:spcAft>
              <a:buClr>
                <a:srgbClr val="FFFFFF"/>
              </a:buClr>
              <a:buSzPts val="1200"/>
              <a:buChar char="●"/>
            </a:pPr>
            <a:r>
              <a:rPr lang="en" sz="1200">
                <a:solidFill>
                  <a:srgbClr val="FFFFFF"/>
                </a:solidFill>
              </a:rPr>
              <a:t>The goodness of fit, between 0 and 1. The goodness of fit for this model is 26.44%.</a:t>
            </a:r>
            <a:endParaRPr sz="1200">
              <a:solidFill>
                <a:srgbClr val="FFFFFF"/>
              </a:solidFill>
            </a:endParaRPr>
          </a:p>
          <a:p>
            <a:pPr indent="-304800" lvl="0" marL="457200" rtl="0" algn="l">
              <a:lnSpc>
                <a:spcPct val="115000"/>
              </a:lnSpc>
              <a:spcBef>
                <a:spcPts val="0"/>
              </a:spcBef>
              <a:spcAft>
                <a:spcPts val="0"/>
              </a:spcAft>
              <a:buClr>
                <a:srgbClr val="FFFFFF"/>
              </a:buClr>
              <a:buSzPts val="1200"/>
              <a:buChar char="●"/>
            </a:pPr>
            <a:r>
              <a:rPr lang="en" sz="1200">
                <a:solidFill>
                  <a:srgbClr val="FFFFFF"/>
                </a:solidFill>
              </a:rPr>
              <a:t>Only 26.44% of variance in number of sightings is explained by the avg_temperature variable. Temperature is not a very good estimator for number of sightings.</a:t>
            </a:r>
            <a:endParaRPr sz="1200">
              <a:solidFill>
                <a:srgbClr val="FFFFFF"/>
              </a:solidFill>
            </a:endParaRPr>
          </a:p>
          <a:p>
            <a:pPr indent="0" lvl="0" marL="0" rtl="0" algn="l">
              <a:spcBef>
                <a:spcPts val="500"/>
              </a:spcBef>
              <a:spcAft>
                <a:spcPts val="0"/>
              </a:spcAft>
              <a:buNone/>
            </a:pPr>
            <a:r>
              <a:t/>
            </a:r>
            <a:endParaRPr>
              <a:solidFill>
                <a:srgbClr val="FFFFFF"/>
              </a:solidFill>
              <a:latin typeface="Lato"/>
              <a:ea typeface="Lato"/>
              <a:cs typeface="Lato"/>
              <a:sym typeface="Lato"/>
            </a:endParaRPr>
          </a:p>
        </p:txBody>
      </p:sp>
      <p:pic>
        <p:nvPicPr>
          <p:cNvPr id="255" name="Google Shape;255;p30"/>
          <p:cNvPicPr preferRelativeResize="0"/>
          <p:nvPr/>
        </p:nvPicPr>
        <p:blipFill>
          <a:blip r:embed="rId3">
            <a:alphaModFix/>
          </a:blip>
          <a:stretch>
            <a:fillRect/>
          </a:stretch>
        </p:blipFill>
        <p:spPr>
          <a:xfrm>
            <a:off x="1297500" y="685750"/>
            <a:ext cx="1704975" cy="666750"/>
          </a:xfrm>
          <a:prstGeom prst="rect">
            <a:avLst/>
          </a:prstGeom>
          <a:noFill/>
          <a:ln>
            <a:noFill/>
          </a:ln>
        </p:spPr>
      </p:pic>
      <p:pic>
        <p:nvPicPr>
          <p:cNvPr id="256" name="Google Shape;256;p30"/>
          <p:cNvPicPr preferRelativeResize="0"/>
          <p:nvPr/>
        </p:nvPicPr>
        <p:blipFill>
          <a:blip r:embed="rId4">
            <a:alphaModFix/>
          </a:blip>
          <a:stretch>
            <a:fillRect/>
          </a:stretch>
        </p:blipFill>
        <p:spPr>
          <a:xfrm>
            <a:off x="1382700" y="2238363"/>
            <a:ext cx="1704975" cy="666750"/>
          </a:xfrm>
          <a:prstGeom prst="rect">
            <a:avLst/>
          </a:prstGeom>
          <a:noFill/>
          <a:ln>
            <a:noFill/>
          </a:ln>
        </p:spPr>
      </p:pic>
      <p:sp>
        <p:nvSpPr>
          <p:cNvPr id="257" name="Google Shape;257;p30"/>
          <p:cNvSpPr txBox="1"/>
          <p:nvPr/>
        </p:nvSpPr>
        <p:spPr>
          <a:xfrm>
            <a:off x="3942850" y="2339375"/>
            <a:ext cx="3904200" cy="1061100"/>
          </a:xfrm>
          <a:prstGeom prst="rect">
            <a:avLst/>
          </a:prstGeom>
          <a:noFill/>
          <a:ln>
            <a:noFill/>
          </a:ln>
        </p:spPr>
        <p:txBody>
          <a:bodyPr anchorCtr="0" anchor="t" bIns="91425" lIns="91425" spcFirstLastPara="1" rIns="91425" wrap="square" tIns="91425">
            <a:noAutofit/>
          </a:bodyPr>
          <a:lstStyle/>
          <a:p>
            <a:pPr indent="-295275" lvl="0" marL="457200" rtl="0" algn="l">
              <a:spcBef>
                <a:spcPts val="0"/>
              </a:spcBef>
              <a:spcAft>
                <a:spcPts val="0"/>
              </a:spcAft>
              <a:buClr>
                <a:srgbClr val="FFFFFF"/>
              </a:buClr>
              <a:buSzPts val="1050"/>
              <a:buChar char="●"/>
            </a:pPr>
            <a:r>
              <a:rPr lang="en" sz="1050">
                <a:solidFill>
                  <a:srgbClr val="FFFFFF"/>
                </a:solidFill>
              </a:rPr>
              <a:t>With a degree increase in temperature the number of sightings in New York increases by 3.92 units.</a:t>
            </a:r>
            <a:endParaRPr>
              <a:solidFill>
                <a:srgbClr val="FFFFFF"/>
              </a:solidFill>
              <a:latin typeface="Lato"/>
              <a:ea typeface="Lato"/>
              <a:cs typeface="Lato"/>
              <a:sym typeface="Lato"/>
            </a:endParaRPr>
          </a:p>
        </p:txBody>
      </p:sp>
      <p:pic>
        <p:nvPicPr>
          <p:cNvPr id="258" name="Google Shape;258;p30"/>
          <p:cNvPicPr preferRelativeResize="0"/>
          <p:nvPr/>
        </p:nvPicPr>
        <p:blipFill>
          <a:blip r:embed="rId5">
            <a:alphaModFix/>
          </a:blip>
          <a:stretch>
            <a:fillRect/>
          </a:stretch>
        </p:blipFill>
        <p:spPr>
          <a:xfrm>
            <a:off x="1297500" y="3400475"/>
            <a:ext cx="1704975" cy="666750"/>
          </a:xfrm>
          <a:prstGeom prst="rect">
            <a:avLst/>
          </a:prstGeom>
          <a:noFill/>
          <a:ln>
            <a:noFill/>
          </a:ln>
        </p:spPr>
      </p:pic>
      <p:sp>
        <p:nvSpPr>
          <p:cNvPr id="259" name="Google Shape;259;p30"/>
          <p:cNvSpPr txBox="1"/>
          <p:nvPr/>
        </p:nvSpPr>
        <p:spPr>
          <a:xfrm>
            <a:off x="3942850" y="3292000"/>
            <a:ext cx="4880100" cy="596700"/>
          </a:xfrm>
          <a:prstGeom prst="rect">
            <a:avLst/>
          </a:prstGeom>
          <a:noFill/>
          <a:ln>
            <a:noFill/>
          </a:ln>
        </p:spPr>
        <p:txBody>
          <a:bodyPr anchorCtr="0" anchor="t" bIns="91425" lIns="91425" spcFirstLastPara="1" rIns="91425" wrap="square" tIns="91425">
            <a:noAutofit/>
          </a:bodyPr>
          <a:lstStyle/>
          <a:p>
            <a:pPr indent="-295275" lvl="0" marL="457200" rtl="0" algn="l">
              <a:spcBef>
                <a:spcPts val="0"/>
              </a:spcBef>
              <a:spcAft>
                <a:spcPts val="0"/>
              </a:spcAft>
              <a:buClr>
                <a:srgbClr val="FFFFFF"/>
              </a:buClr>
              <a:buSzPts val="1050"/>
              <a:buChar char="●"/>
            </a:pPr>
            <a:r>
              <a:rPr lang="en" sz="1050">
                <a:solidFill>
                  <a:srgbClr val="FFFFFF"/>
                </a:solidFill>
              </a:rPr>
              <a:t>When there is Zero degree temperature the number of sightings in New York State is 10.6 as per the data.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 Plot: Reported Sightings Per Borough</a:t>
            </a:r>
            <a:endParaRPr/>
          </a:p>
        </p:txBody>
      </p:sp>
      <p:sp>
        <p:nvSpPr>
          <p:cNvPr id="265" name="Google Shape;265;p31"/>
          <p:cNvSpPr txBox="1"/>
          <p:nvPr/>
        </p:nvSpPr>
        <p:spPr>
          <a:xfrm>
            <a:off x="1619850" y="4485725"/>
            <a:ext cx="56166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Brooklyn has the most reported sightings of rats </a:t>
            </a:r>
            <a:endParaRPr>
              <a:solidFill>
                <a:srgbClr val="FFFFFF"/>
              </a:solidFill>
              <a:latin typeface="Lato"/>
              <a:ea typeface="Lato"/>
              <a:cs typeface="Lato"/>
              <a:sym typeface="Lato"/>
            </a:endParaRPr>
          </a:p>
        </p:txBody>
      </p:sp>
      <p:pic>
        <p:nvPicPr>
          <p:cNvPr id="266" name="Google Shape;266;p31"/>
          <p:cNvPicPr preferRelativeResize="0"/>
          <p:nvPr/>
        </p:nvPicPr>
        <p:blipFill>
          <a:blip r:embed="rId3">
            <a:alphaModFix/>
          </a:blip>
          <a:stretch>
            <a:fillRect/>
          </a:stretch>
        </p:blipFill>
        <p:spPr>
          <a:xfrm>
            <a:off x="1664175" y="1014413"/>
            <a:ext cx="6305550" cy="3114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Task</a:t>
            </a:r>
            <a:endParaRPr sz="2400"/>
          </a:p>
        </p:txBody>
      </p:sp>
      <p:sp>
        <p:nvSpPr>
          <p:cNvPr id="140" name="Google Shape;140;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I have been hired by the State of New York to resolve the rat </a:t>
            </a:r>
            <a:r>
              <a:rPr b="0" lang="en" sz="1800">
                <a:latin typeface="Lato"/>
                <a:ea typeface="Lato"/>
                <a:cs typeface="Lato"/>
                <a:sym typeface="Lato"/>
              </a:rPr>
              <a:t>infestation</a:t>
            </a:r>
            <a:r>
              <a:rPr b="0" lang="en" sz="1800">
                <a:latin typeface="Lato"/>
                <a:ea typeface="Lato"/>
                <a:cs typeface="Lato"/>
                <a:sym typeface="Lato"/>
              </a:rPr>
              <a:t> which plagues the city. As a data analyst I am working </a:t>
            </a:r>
            <a:r>
              <a:rPr b="0" lang="en" sz="1800">
                <a:latin typeface="Lato"/>
                <a:ea typeface="Lato"/>
                <a:cs typeface="Lato"/>
                <a:sym typeface="Lato"/>
              </a:rPr>
              <a:t>alongside</a:t>
            </a:r>
            <a:r>
              <a:rPr b="0" lang="en" sz="1800">
                <a:latin typeface="Lato"/>
                <a:ea typeface="Lato"/>
                <a:cs typeface="Lato"/>
                <a:sym typeface="Lato"/>
              </a:rPr>
              <a:t> the exterminators in order to come up with an effective plan to resolve the issue.</a:t>
            </a:r>
            <a:endParaRPr sz="17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1297500" y="393750"/>
            <a:ext cx="6820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Multiple Linear Regression Model: Effect of Weather and Borough on Number of Rat Sightings</a:t>
            </a:r>
            <a:endParaRPr sz="2000"/>
          </a:p>
        </p:txBody>
      </p:sp>
      <p:sp>
        <p:nvSpPr>
          <p:cNvPr id="272" name="Google Shape;272;p32"/>
          <p:cNvSpPr txBox="1"/>
          <p:nvPr/>
        </p:nvSpPr>
        <p:spPr>
          <a:xfrm>
            <a:off x="172525" y="1594050"/>
            <a:ext cx="3709500" cy="977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Use machine learning techniques to identify the effect of weather and Borough on number of sightings</a:t>
            </a:r>
            <a:endParaRPr>
              <a:solidFill>
                <a:schemeClr val="lt1"/>
              </a:solidFill>
              <a:latin typeface="Montserrat"/>
              <a:ea typeface="Montserrat"/>
              <a:cs typeface="Montserrat"/>
              <a:sym typeface="Montserrat"/>
            </a:endParaRPr>
          </a:p>
        </p:txBody>
      </p:sp>
      <p:sp>
        <p:nvSpPr>
          <p:cNvPr id="273" name="Google Shape;273;p32"/>
          <p:cNvSpPr txBox="1"/>
          <p:nvPr/>
        </p:nvSpPr>
        <p:spPr>
          <a:xfrm>
            <a:off x="730275" y="2982700"/>
            <a:ext cx="718800" cy="6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Lato"/>
                <a:ea typeface="Lato"/>
                <a:cs typeface="Lato"/>
                <a:sym typeface="Lato"/>
              </a:rPr>
              <a:t>R²:</a:t>
            </a:r>
            <a:endParaRPr sz="3000">
              <a:solidFill>
                <a:srgbClr val="FFFFFF"/>
              </a:solidFill>
              <a:latin typeface="Lato"/>
              <a:ea typeface="Lato"/>
              <a:cs typeface="Lato"/>
              <a:sym typeface="Lato"/>
            </a:endParaRPr>
          </a:p>
        </p:txBody>
      </p:sp>
      <p:sp>
        <p:nvSpPr>
          <p:cNvPr id="274" name="Google Shape;274;p32"/>
          <p:cNvSpPr txBox="1"/>
          <p:nvPr/>
        </p:nvSpPr>
        <p:spPr>
          <a:xfrm>
            <a:off x="3352950" y="2982700"/>
            <a:ext cx="2438100" cy="6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Lato"/>
                <a:ea typeface="Lato"/>
                <a:cs typeface="Lato"/>
                <a:sym typeface="Lato"/>
              </a:rPr>
              <a:t>Coefficient:</a:t>
            </a:r>
            <a:endParaRPr sz="3000">
              <a:solidFill>
                <a:srgbClr val="FFFFFF"/>
              </a:solidFill>
              <a:latin typeface="Lato"/>
              <a:ea typeface="Lato"/>
              <a:cs typeface="Lato"/>
              <a:sym typeface="Lato"/>
            </a:endParaRPr>
          </a:p>
        </p:txBody>
      </p:sp>
      <p:sp>
        <p:nvSpPr>
          <p:cNvPr id="275" name="Google Shape;275;p32"/>
          <p:cNvSpPr txBox="1"/>
          <p:nvPr/>
        </p:nvSpPr>
        <p:spPr>
          <a:xfrm>
            <a:off x="6190650" y="2982700"/>
            <a:ext cx="2438100" cy="6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Lato"/>
                <a:ea typeface="Lato"/>
                <a:cs typeface="Lato"/>
                <a:sym typeface="Lato"/>
              </a:rPr>
              <a:t>Intercept:</a:t>
            </a:r>
            <a:endParaRPr sz="3000">
              <a:solidFill>
                <a:srgbClr val="FFFFFF"/>
              </a:solidFill>
              <a:latin typeface="Lato"/>
              <a:ea typeface="Lato"/>
              <a:cs typeface="Lato"/>
              <a:sym typeface="Lato"/>
            </a:endParaRPr>
          </a:p>
        </p:txBody>
      </p:sp>
      <p:pic>
        <p:nvPicPr>
          <p:cNvPr id="276" name="Google Shape;276;p32"/>
          <p:cNvPicPr preferRelativeResize="0"/>
          <p:nvPr/>
        </p:nvPicPr>
        <p:blipFill>
          <a:blip r:embed="rId3">
            <a:alphaModFix/>
          </a:blip>
          <a:stretch>
            <a:fillRect/>
          </a:stretch>
        </p:blipFill>
        <p:spPr>
          <a:xfrm>
            <a:off x="3882025" y="1213150"/>
            <a:ext cx="3183338" cy="873100"/>
          </a:xfrm>
          <a:prstGeom prst="rect">
            <a:avLst/>
          </a:prstGeom>
          <a:noFill/>
          <a:ln>
            <a:noFill/>
          </a:ln>
        </p:spPr>
      </p:pic>
      <p:pic>
        <p:nvPicPr>
          <p:cNvPr id="277" name="Google Shape;277;p32"/>
          <p:cNvPicPr preferRelativeResize="0"/>
          <p:nvPr/>
        </p:nvPicPr>
        <p:blipFill>
          <a:blip r:embed="rId4">
            <a:alphaModFix/>
          </a:blip>
          <a:stretch>
            <a:fillRect/>
          </a:stretch>
        </p:blipFill>
        <p:spPr>
          <a:xfrm>
            <a:off x="3882025" y="2135200"/>
            <a:ext cx="3909970" cy="873100"/>
          </a:xfrm>
          <a:prstGeom prst="rect">
            <a:avLst/>
          </a:prstGeom>
          <a:noFill/>
          <a:ln>
            <a:noFill/>
          </a:ln>
        </p:spPr>
      </p:pic>
      <p:pic>
        <p:nvPicPr>
          <p:cNvPr id="278" name="Google Shape;278;p32"/>
          <p:cNvPicPr preferRelativeResize="0"/>
          <p:nvPr/>
        </p:nvPicPr>
        <p:blipFill>
          <a:blip r:embed="rId5">
            <a:alphaModFix/>
          </a:blip>
          <a:stretch>
            <a:fillRect/>
          </a:stretch>
        </p:blipFill>
        <p:spPr>
          <a:xfrm>
            <a:off x="730275" y="3637200"/>
            <a:ext cx="1546348" cy="578750"/>
          </a:xfrm>
          <a:prstGeom prst="rect">
            <a:avLst/>
          </a:prstGeom>
          <a:noFill/>
          <a:ln>
            <a:noFill/>
          </a:ln>
        </p:spPr>
      </p:pic>
      <p:pic>
        <p:nvPicPr>
          <p:cNvPr id="279" name="Google Shape;279;p32"/>
          <p:cNvPicPr preferRelativeResize="0"/>
          <p:nvPr/>
        </p:nvPicPr>
        <p:blipFill>
          <a:blip r:embed="rId6">
            <a:alphaModFix/>
          </a:blip>
          <a:stretch>
            <a:fillRect/>
          </a:stretch>
        </p:blipFill>
        <p:spPr>
          <a:xfrm>
            <a:off x="2773037" y="3649450"/>
            <a:ext cx="3287779" cy="610500"/>
          </a:xfrm>
          <a:prstGeom prst="rect">
            <a:avLst/>
          </a:prstGeom>
          <a:noFill/>
          <a:ln>
            <a:noFill/>
          </a:ln>
        </p:spPr>
      </p:pic>
      <p:pic>
        <p:nvPicPr>
          <p:cNvPr id="280" name="Google Shape;280;p32"/>
          <p:cNvPicPr preferRelativeResize="0"/>
          <p:nvPr/>
        </p:nvPicPr>
        <p:blipFill>
          <a:blip r:embed="rId7">
            <a:alphaModFix/>
          </a:blip>
          <a:stretch>
            <a:fillRect/>
          </a:stretch>
        </p:blipFill>
        <p:spPr>
          <a:xfrm>
            <a:off x="6557225" y="3665325"/>
            <a:ext cx="1196083" cy="578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Lato"/>
              <a:ea typeface="Lato"/>
              <a:cs typeface="Lato"/>
              <a:sym typeface="Lato"/>
            </a:endParaRPr>
          </a:p>
          <a:p>
            <a:pPr indent="0" lvl="0" marL="0" rtl="0" algn="l">
              <a:spcBef>
                <a:spcPts val="0"/>
              </a:spcBef>
              <a:spcAft>
                <a:spcPts val="0"/>
              </a:spcAft>
              <a:buNone/>
            </a:pPr>
            <a:r>
              <a:t/>
            </a:r>
            <a:endParaRPr/>
          </a:p>
        </p:txBody>
      </p:sp>
      <p:sp>
        <p:nvSpPr>
          <p:cNvPr id="286" name="Google Shape;286;p33"/>
          <p:cNvSpPr txBox="1"/>
          <p:nvPr/>
        </p:nvSpPr>
        <p:spPr>
          <a:xfrm>
            <a:off x="3942850" y="631525"/>
            <a:ext cx="4469700" cy="1444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100"/>
              </a:spcBef>
              <a:spcAft>
                <a:spcPts val="0"/>
              </a:spcAft>
              <a:buClr>
                <a:srgbClr val="FFFFFF"/>
              </a:buClr>
              <a:buSzPts val="1200"/>
              <a:buChar char="●"/>
            </a:pPr>
            <a:r>
              <a:rPr lang="en" sz="1050">
                <a:solidFill>
                  <a:srgbClr val="FFFFFF"/>
                </a:solidFill>
              </a:rPr>
              <a:t>41% of variance in number of sightings is explained by both borough and temperature variables. Where as only 26% of variance was captured by merely using only average temperature. Which indicates that the number of sightings also depends on borough.</a:t>
            </a:r>
            <a:endParaRPr sz="1200">
              <a:solidFill>
                <a:srgbClr val="FFFFFF"/>
              </a:solidFill>
            </a:endParaRPr>
          </a:p>
          <a:p>
            <a:pPr indent="0" lvl="0" marL="0" rtl="0" algn="l">
              <a:spcBef>
                <a:spcPts val="500"/>
              </a:spcBef>
              <a:spcAft>
                <a:spcPts val="0"/>
              </a:spcAft>
              <a:buNone/>
            </a:pPr>
            <a:r>
              <a:t/>
            </a:r>
            <a:endParaRPr>
              <a:solidFill>
                <a:srgbClr val="FFFFFF"/>
              </a:solidFill>
              <a:latin typeface="Lato"/>
              <a:ea typeface="Lato"/>
              <a:cs typeface="Lato"/>
              <a:sym typeface="Lato"/>
            </a:endParaRPr>
          </a:p>
        </p:txBody>
      </p:sp>
      <p:sp>
        <p:nvSpPr>
          <p:cNvPr id="287" name="Google Shape;287;p33"/>
          <p:cNvSpPr txBox="1"/>
          <p:nvPr/>
        </p:nvSpPr>
        <p:spPr>
          <a:xfrm>
            <a:off x="3942850" y="2339375"/>
            <a:ext cx="3904200" cy="1061100"/>
          </a:xfrm>
          <a:prstGeom prst="rect">
            <a:avLst/>
          </a:prstGeom>
          <a:noFill/>
          <a:ln>
            <a:noFill/>
          </a:ln>
        </p:spPr>
        <p:txBody>
          <a:bodyPr anchorCtr="0" anchor="t" bIns="91425" lIns="91425" spcFirstLastPara="1" rIns="91425" wrap="square" tIns="91425">
            <a:noAutofit/>
          </a:bodyPr>
          <a:lstStyle/>
          <a:p>
            <a:pPr indent="-295275" lvl="0" marL="457200" rtl="0" algn="l">
              <a:spcBef>
                <a:spcPts val="0"/>
              </a:spcBef>
              <a:spcAft>
                <a:spcPts val="0"/>
              </a:spcAft>
              <a:buClr>
                <a:srgbClr val="FFFFFF"/>
              </a:buClr>
              <a:buSzPts val="1050"/>
              <a:buChar char="●"/>
            </a:pPr>
            <a:r>
              <a:rPr lang="en" sz="1050">
                <a:solidFill>
                  <a:srgbClr val="FFFFFF"/>
                </a:solidFill>
              </a:rPr>
              <a:t>All these variables are not correlated with each other </a:t>
            </a:r>
            <a:r>
              <a:rPr lang="en" sz="1050">
                <a:solidFill>
                  <a:srgbClr val="FFFFFF"/>
                </a:solidFill>
              </a:rPr>
              <a:t>because</a:t>
            </a:r>
            <a:r>
              <a:rPr lang="en" sz="1050">
                <a:solidFill>
                  <a:srgbClr val="FFFFFF"/>
                </a:solidFill>
              </a:rPr>
              <a:t> all the weather data is the same for any location in New York.</a:t>
            </a:r>
            <a:endParaRPr>
              <a:solidFill>
                <a:srgbClr val="FFFFFF"/>
              </a:solidFill>
              <a:latin typeface="Lato"/>
              <a:ea typeface="Lato"/>
              <a:cs typeface="Lato"/>
              <a:sym typeface="Lato"/>
            </a:endParaRPr>
          </a:p>
        </p:txBody>
      </p:sp>
      <p:sp>
        <p:nvSpPr>
          <p:cNvPr id="288" name="Google Shape;288;p33"/>
          <p:cNvSpPr txBox="1"/>
          <p:nvPr/>
        </p:nvSpPr>
        <p:spPr>
          <a:xfrm>
            <a:off x="3942850" y="3292000"/>
            <a:ext cx="4880100" cy="782400"/>
          </a:xfrm>
          <a:prstGeom prst="rect">
            <a:avLst/>
          </a:prstGeom>
          <a:noFill/>
          <a:ln>
            <a:noFill/>
          </a:ln>
        </p:spPr>
        <p:txBody>
          <a:bodyPr anchorCtr="0" anchor="t" bIns="91425" lIns="91425" spcFirstLastPara="1" rIns="91425" wrap="square" tIns="91425">
            <a:noAutofit/>
          </a:bodyPr>
          <a:lstStyle/>
          <a:p>
            <a:pPr indent="-295275" lvl="0" marL="457200" marR="190500" rtl="0" algn="l">
              <a:lnSpc>
                <a:spcPct val="115000"/>
              </a:lnSpc>
              <a:spcBef>
                <a:spcPts val="1200"/>
              </a:spcBef>
              <a:spcAft>
                <a:spcPts val="0"/>
              </a:spcAft>
              <a:buClr>
                <a:srgbClr val="FFFFFF"/>
              </a:buClr>
              <a:buSzPts val="1050"/>
              <a:buChar char="●"/>
            </a:pPr>
            <a:r>
              <a:rPr lang="en" sz="1050">
                <a:solidFill>
                  <a:srgbClr val="FFFFFF"/>
                </a:solidFill>
              </a:rPr>
              <a:t>When the temperature is 0 and the borough is Bronx the number sightings is 1.5.</a:t>
            </a:r>
            <a:endParaRPr sz="1050">
              <a:solidFill>
                <a:srgbClr val="FFFFFF"/>
              </a:solidFill>
            </a:endParaRPr>
          </a:p>
        </p:txBody>
      </p:sp>
      <p:pic>
        <p:nvPicPr>
          <p:cNvPr id="289" name="Google Shape;289;p33"/>
          <p:cNvPicPr preferRelativeResize="0"/>
          <p:nvPr/>
        </p:nvPicPr>
        <p:blipFill>
          <a:blip r:embed="rId3">
            <a:alphaModFix/>
          </a:blip>
          <a:stretch>
            <a:fillRect/>
          </a:stretch>
        </p:blipFill>
        <p:spPr>
          <a:xfrm>
            <a:off x="1462013" y="729100"/>
            <a:ext cx="1546348" cy="578750"/>
          </a:xfrm>
          <a:prstGeom prst="rect">
            <a:avLst/>
          </a:prstGeom>
          <a:noFill/>
          <a:ln>
            <a:noFill/>
          </a:ln>
        </p:spPr>
      </p:pic>
      <p:pic>
        <p:nvPicPr>
          <p:cNvPr id="290" name="Google Shape;290;p33"/>
          <p:cNvPicPr preferRelativeResize="0"/>
          <p:nvPr/>
        </p:nvPicPr>
        <p:blipFill>
          <a:blip r:embed="rId4">
            <a:alphaModFix/>
          </a:blip>
          <a:stretch>
            <a:fillRect/>
          </a:stretch>
        </p:blipFill>
        <p:spPr>
          <a:xfrm>
            <a:off x="591300" y="2339375"/>
            <a:ext cx="3287779" cy="610500"/>
          </a:xfrm>
          <a:prstGeom prst="rect">
            <a:avLst/>
          </a:prstGeom>
          <a:noFill/>
          <a:ln>
            <a:noFill/>
          </a:ln>
        </p:spPr>
      </p:pic>
      <p:pic>
        <p:nvPicPr>
          <p:cNvPr id="291" name="Google Shape;291;p33"/>
          <p:cNvPicPr preferRelativeResize="0"/>
          <p:nvPr/>
        </p:nvPicPr>
        <p:blipFill>
          <a:blip r:embed="rId5">
            <a:alphaModFix/>
          </a:blip>
          <a:stretch>
            <a:fillRect/>
          </a:stretch>
        </p:blipFill>
        <p:spPr>
          <a:xfrm>
            <a:off x="1297500" y="3300975"/>
            <a:ext cx="1483400" cy="717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Suggestions and </a:t>
            </a:r>
            <a:r>
              <a:rPr lang="en"/>
              <a:t>Recommendations</a:t>
            </a:r>
            <a:r>
              <a:rPr lang="en"/>
              <a:t>:</a:t>
            </a:r>
            <a:endParaRPr/>
          </a:p>
          <a:p>
            <a:pPr indent="0" lvl="0" marL="0" rtl="0" algn="l">
              <a:spcBef>
                <a:spcPts val="0"/>
              </a:spcBef>
              <a:spcAft>
                <a:spcPts val="0"/>
              </a:spcAft>
              <a:buNone/>
            </a:pPr>
            <a:r>
              <a:t/>
            </a:r>
            <a:endParaRPr/>
          </a:p>
        </p:txBody>
      </p:sp>
      <p:sp>
        <p:nvSpPr>
          <p:cNvPr id="297" name="Google Shape;297;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Based on our analysis we conclude that the best time to put our plan into action can be concluded from the data. We believe that the sighting are higher during the hot seasons in certain locations within New York. This was concluded from the Linear Regression Equations. </a:t>
            </a:r>
            <a:endParaRPr/>
          </a:p>
          <a:p>
            <a:pPr indent="-311150" lvl="0" marL="457200" rtl="0" algn="l">
              <a:spcBef>
                <a:spcPts val="0"/>
              </a:spcBef>
              <a:spcAft>
                <a:spcPts val="0"/>
              </a:spcAft>
              <a:buSzPts val="1300"/>
              <a:buChar char="●"/>
            </a:pPr>
            <a:r>
              <a:rPr lang="en"/>
              <a:t>We believe that terminators should focus on these locations (Brooklyn and Manhattan) during the hot periods of the year in order to optimize their results.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4" name="Shape 144"/>
        <p:cNvGrpSpPr/>
        <p:nvPr/>
      </p:nvGrpSpPr>
      <p:grpSpPr>
        <a:xfrm>
          <a:off x="0" y="0"/>
          <a:ext cx="0" cy="0"/>
          <a:chOff x="0" y="0"/>
          <a:chExt cx="0" cy="0"/>
        </a:xfrm>
      </p:grpSpPr>
      <p:pic>
        <p:nvPicPr>
          <p:cNvPr id="145" name="Google Shape;145;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46" name="Google Shape;146;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47" name="Google Shape;147;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Intro</a:t>
            </a:r>
            <a:endParaRPr b="1" sz="3000">
              <a:solidFill>
                <a:schemeClr val="lt2"/>
              </a:solidFill>
              <a:latin typeface="Raleway"/>
              <a:ea typeface="Raleway"/>
              <a:cs typeface="Raleway"/>
              <a:sym typeface="Raleway"/>
            </a:endParaRPr>
          </a:p>
        </p:txBody>
      </p:sp>
      <p:sp>
        <p:nvSpPr>
          <p:cNvPr id="148" name="Google Shape;148;p15"/>
          <p:cNvSpPr txBox="1"/>
          <p:nvPr>
            <p:ph idx="4294967295" type="body"/>
          </p:nvPr>
        </p:nvSpPr>
        <p:spPr>
          <a:xfrm>
            <a:off x="2855550" y="1354150"/>
            <a:ext cx="3432900" cy="32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latin typeface="Raleway"/>
                <a:ea typeface="Raleway"/>
                <a:cs typeface="Raleway"/>
                <a:sym typeface="Raleway"/>
              </a:rPr>
              <a:t>Each year the city of New York publishes the 311 calls to the public. Contained in these calls are reports of rat sightings.</a:t>
            </a:r>
            <a:endParaRPr sz="1100">
              <a:solidFill>
                <a:srgbClr val="000000"/>
              </a:solidFill>
              <a:latin typeface="Raleway"/>
              <a:ea typeface="Raleway"/>
              <a:cs typeface="Raleway"/>
              <a:sym typeface="Raleway"/>
            </a:endParaRPr>
          </a:p>
          <a:p>
            <a:pPr indent="-317500" lvl="0" marL="457200" rtl="0" algn="l">
              <a:spcBef>
                <a:spcPts val="1600"/>
              </a:spcBef>
              <a:spcAft>
                <a:spcPts val="0"/>
              </a:spcAft>
              <a:buClr>
                <a:srgbClr val="000000"/>
              </a:buClr>
              <a:buSzPts val="1400"/>
              <a:buFont typeface="Raleway"/>
              <a:buChar char="➔"/>
            </a:pPr>
            <a:r>
              <a:rPr b="1" lang="en" sz="1400">
                <a:solidFill>
                  <a:srgbClr val="000000"/>
                </a:solidFill>
                <a:latin typeface="Raleway"/>
                <a:ea typeface="Raleway"/>
                <a:cs typeface="Raleway"/>
                <a:sym typeface="Raleway"/>
              </a:rPr>
              <a:t>How can the data help?</a:t>
            </a:r>
            <a:br>
              <a:rPr lang="en" sz="1400">
                <a:solidFill>
                  <a:srgbClr val="000000"/>
                </a:solidFill>
                <a:latin typeface="Raleway"/>
                <a:ea typeface="Raleway"/>
                <a:cs typeface="Raleway"/>
                <a:sym typeface="Raleway"/>
              </a:rPr>
            </a:br>
            <a:r>
              <a:rPr lang="en" sz="1200">
                <a:solidFill>
                  <a:srgbClr val="000000"/>
                </a:solidFill>
                <a:latin typeface="Raleway"/>
                <a:ea typeface="Raleway"/>
                <a:cs typeface="Raleway"/>
                <a:sym typeface="Raleway"/>
              </a:rPr>
              <a:t>The data can help us focus on certain areas, times and </a:t>
            </a:r>
            <a:r>
              <a:rPr lang="en" sz="1200">
                <a:solidFill>
                  <a:srgbClr val="000000"/>
                </a:solidFill>
                <a:latin typeface="Raleway"/>
                <a:ea typeface="Raleway"/>
                <a:cs typeface="Raleway"/>
                <a:sym typeface="Raleway"/>
              </a:rPr>
              <a:t>environment</a:t>
            </a:r>
            <a:r>
              <a:rPr lang="en" sz="1200">
                <a:solidFill>
                  <a:srgbClr val="000000"/>
                </a:solidFill>
                <a:latin typeface="Raleway"/>
                <a:ea typeface="Raleway"/>
                <a:cs typeface="Raleway"/>
                <a:sym typeface="Raleway"/>
              </a:rPr>
              <a:t> which will give us the best rate of success to resolving the issue in a timely manner..</a:t>
            </a:r>
            <a:endParaRPr sz="1200">
              <a:solidFill>
                <a:srgbClr val="000000"/>
              </a:solidFill>
              <a:latin typeface="Raleway"/>
              <a:ea typeface="Raleway"/>
              <a:cs typeface="Raleway"/>
              <a:sym typeface="Raleway"/>
            </a:endParaRPr>
          </a:p>
          <a:p>
            <a:pPr indent="-317500" lvl="0" marL="457200" rtl="0" algn="l">
              <a:spcBef>
                <a:spcPts val="1000"/>
              </a:spcBef>
              <a:spcAft>
                <a:spcPts val="1000"/>
              </a:spcAft>
              <a:buClr>
                <a:srgbClr val="000000"/>
              </a:buClr>
              <a:buSzPts val="1400"/>
              <a:buFont typeface="Raleway"/>
              <a:buChar char="➔"/>
            </a:pPr>
            <a:r>
              <a:rPr b="1" lang="en" sz="1400">
                <a:solidFill>
                  <a:srgbClr val="000000"/>
                </a:solidFill>
                <a:latin typeface="Raleway"/>
                <a:ea typeface="Raleway"/>
                <a:cs typeface="Raleway"/>
                <a:sym typeface="Raleway"/>
              </a:rPr>
              <a:t>Emotional</a:t>
            </a:r>
            <a:br>
              <a:rPr lang="en" sz="1400">
                <a:solidFill>
                  <a:srgbClr val="000000"/>
                </a:solidFill>
                <a:latin typeface="Raleway"/>
                <a:ea typeface="Raleway"/>
                <a:cs typeface="Raleway"/>
                <a:sym typeface="Raleway"/>
              </a:rPr>
            </a:br>
            <a:r>
              <a:rPr lang="en" sz="1200">
                <a:solidFill>
                  <a:srgbClr val="000000"/>
                </a:solidFill>
                <a:latin typeface="Raleway"/>
                <a:ea typeface="Raleway"/>
                <a:cs typeface="Raleway"/>
                <a:sym typeface="Raleway"/>
              </a:rPr>
              <a:t>We are able to identify from the data and use of machine learning algorithms the effect/ importance of different types of features that leads to more rat sightings.</a:t>
            </a:r>
            <a:endParaRPr sz="1200">
              <a:solidFill>
                <a:srgbClr val="000000"/>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3798900" cy="5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154" name="Google Shape;154;p16"/>
          <p:cNvSpPr txBox="1"/>
          <p:nvPr>
            <p:ph idx="1" type="body"/>
          </p:nvPr>
        </p:nvSpPr>
        <p:spPr>
          <a:xfrm>
            <a:off x="1297500" y="1217275"/>
            <a:ext cx="3798900" cy="3498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2 Datasets where used in our analysis</a:t>
            </a:r>
            <a:endParaRPr sz="1200"/>
          </a:p>
          <a:p>
            <a:pPr indent="-304800" lvl="1" marL="914400" rtl="0" algn="l">
              <a:spcBef>
                <a:spcPts val="0"/>
              </a:spcBef>
              <a:spcAft>
                <a:spcPts val="0"/>
              </a:spcAft>
              <a:buSzPts val="1200"/>
              <a:buChar char="○"/>
            </a:pPr>
            <a:r>
              <a:rPr lang="en" sz="1200"/>
              <a:t>Rat sighting data from New York’s 311 Portal via Kaggle</a:t>
            </a:r>
            <a:endParaRPr sz="1200"/>
          </a:p>
          <a:p>
            <a:pPr indent="-304800" lvl="2" marL="1371600" rtl="0" algn="l">
              <a:spcBef>
                <a:spcPts val="0"/>
              </a:spcBef>
              <a:spcAft>
                <a:spcPts val="0"/>
              </a:spcAft>
              <a:buSzPts val="1200"/>
              <a:buChar char="■"/>
            </a:pPr>
            <a:r>
              <a:rPr lang="en" sz="1200" u="sng">
                <a:solidFill>
                  <a:schemeClr val="hlink"/>
                </a:solidFill>
                <a:latin typeface="Arial"/>
                <a:ea typeface="Arial"/>
                <a:cs typeface="Arial"/>
                <a:sym typeface="Arial"/>
                <a:hlinkClick r:id="rId3"/>
              </a:rPr>
              <a:t>https://www.kaggle.com/new-york-city/nyc-rat-sightings</a:t>
            </a:r>
            <a:endParaRPr sz="1200"/>
          </a:p>
          <a:p>
            <a:pPr indent="-304800" lvl="2" marL="1371600" rtl="0" algn="l">
              <a:spcBef>
                <a:spcPts val="0"/>
              </a:spcBef>
              <a:spcAft>
                <a:spcPts val="0"/>
              </a:spcAft>
              <a:buSzPts val="1200"/>
              <a:buChar char="■"/>
            </a:pPr>
            <a:r>
              <a:rPr lang="en" sz="1200"/>
              <a:t>Data was downloaded as CSV, uploaded to Github and imported into Jupyter </a:t>
            </a:r>
            <a:r>
              <a:rPr lang="en" sz="1200"/>
              <a:t>Environment</a:t>
            </a:r>
            <a:r>
              <a:rPr lang="en" sz="1200"/>
              <a:t> as a Pandas DataFrame.</a:t>
            </a:r>
            <a:endParaRPr sz="1200"/>
          </a:p>
          <a:p>
            <a:pPr indent="-304800" lvl="1" marL="914400" rtl="0" algn="l">
              <a:spcBef>
                <a:spcPts val="0"/>
              </a:spcBef>
              <a:spcAft>
                <a:spcPts val="0"/>
              </a:spcAft>
              <a:buSzPts val="1200"/>
              <a:buChar char="○"/>
            </a:pPr>
            <a:r>
              <a:rPr lang="en" sz="1200"/>
              <a:t>Historical Weather Data from DarkSky API</a:t>
            </a:r>
            <a:endParaRPr sz="1200"/>
          </a:p>
          <a:p>
            <a:pPr indent="-304800" lvl="2" marL="1371600" rtl="0" algn="l">
              <a:spcBef>
                <a:spcPts val="0"/>
              </a:spcBef>
              <a:spcAft>
                <a:spcPts val="0"/>
              </a:spcAft>
              <a:buSzPts val="1200"/>
              <a:buChar char="■"/>
            </a:pPr>
            <a:r>
              <a:rPr lang="en" sz="1200" u="sng">
                <a:solidFill>
                  <a:schemeClr val="hlink"/>
                </a:solidFill>
                <a:latin typeface="Arial"/>
                <a:ea typeface="Arial"/>
                <a:cs typeface="Arial"/>
                <a:sym typeface="Arial"/>
                <a:hlinkClick r:id="rId4"/>
              </a:rPr>
              <a:t>https://darksky.net/dev</a:t>
            </a:r>
            <a:endParaRPr sz="1200"/>
          </a:p>
          <a:p>
            <a:pPr indent="-304800" lvl="2" marL="1371600" rtl="0" algn="l">
              <a:spcBef>
                <a:spcPts val="0"/>
              </a:spcBef>
              <a:spcAft>
                <a:spcPts val="0"/>
              </a:spcAft>
              <a:buSzPts val="1200"/>
              <a:buChar char="■"/>
            </a:pPr>
            <a:r>
              <a:rPr lang="en" sz="1200"/>
              <a:t>Data was pulled from DarkSky API as JSON. It was then converted into Pandas DataFrame</a:t>
            </a:r>
            <a:endParaRPr sz="1200"/>
          </a:p>
        </p:txBody>
      </p:sp>
      <p:pic>
        <p:nvPicPr>
          <p:cNvPr descr="Image result for dark sky weather app&quot;" id="155" name="Google Shape;155;p16"/>
          <p:cNvPicPr preferRelativeResize="0"/>
          <p:nvPr/>
        </p:nvPicPr>
        <p:blipFill>
          <a:blip r:embed="rId5">
            <a:alphaModFix/>
          </a:blip>
          <a:stretch>
            <a:fillRect/>
          </a:stretch>
        </p:blipFill>
        <p:spPr>
          <a:xfrm>
            <a:off x="6163100" y="2712550"/>
            <a:ext cx="1926525" cy="1926525"/>
          </a:xfrm>
          <a:prstGeom prst="rect">
            <a:avLst/>
          </a:prstGeom>
          <a:noFill/>
          <a:ln>
            <a:noFill/>
          </a:ln>
        </p:spPr>
      </p:pic>
      <p:pic>
        <p:nvPicPr>
          <p:cNvPr descr="Image result for 311 new york&quot;" id="156" name="Google Shape;156;p16"/>
          <p:cNvPicPr preferRelativeResize="0"/>
          <p:nvPr/>
        </p:nvPicPr>
        <p:blipFill>
          <a:blip r:embed="rId6">
            <a:alphaModFix/>
          </a:blip>
          <a:stretch>
            <a:fillRect/>
          </a:stretch>
        </p:blipFill>
        <p:spPr>
          <a:xfrm>
            <a:off x="6163100" y="527200"/>
            <a:ext cx="1926524" cy="1926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62" name="Google Shape;162;p17"/>
          <p:cNvSpPr txBox="1"/>
          <p:nvPr>
            <p:ph idx="1" type="body"/>
          </p:nvPr>
        </p:nvSpPr>
        <p:spPr>
          <a:xfrm>
            <a:off x="1297500" y="1533575"/>
            <a:ext cx="3798900" cy="285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Finding the data was easy, accessing the data was the trouble</a:t>
            </a:r>
            <a:endParaRPr/>
          </a:p>
          <a:p>
            <a:pPr indent="-298450" lvl="1" marL="914400" rtl="0" algn="l">
              <a:spcBef>
                <a:spcPts val="0"/>
              </a:spcBef>
              <a:spcAft>
                <a:spcPts val="0"/>
              </a:spcAft>
              <a:buSzPts val="1100"/>
              <a:buChar char="○"/>
            </a:pPr>
            <a:r>
              <a:rPr lang="en"/>
              <a:t>Number of pulls from API per a day</a:t>
            </a:r>
            <a:endParaRPr/>
          </a:p>
          <a:p>
            <a:pPr indent="-311150" lvl="0" marL="457200" rtl="0" algn="l">
              <a:spcBef>
                <a:spcPts val="0"/>
              </a:spcBef>
              <a:spcAft>
                <a:spcPts val="0"/>
              </a:spcAft>
              <a:buSzPts val="1300"/>
              <a:buChar char="●"/>
            </a:pPr>
            <a:r>
              <a:rPr lang="en"/>
              <a:t>Ensuring that data was properly cleaned and formatted to achieve a proper merge and statistical analysis</a:t>
            </a:r>
            <a:endParaRPr/>
          </a:p>
          <a:p>
            <a:pPr indent="-298450" lvl="1" marL="914400" rtl="0" algn="l">
              <a:spcBef>
                <a:spcPts val="0"/>
              </a:spcBef>
              <a:spcAft>
                <a:spcPts val="0"/>
              </a:spcAft>
              <a:buSzPts val="1100"/>
              <a:buChar char="○"/>
            </a:pPr>
            <a:r>
              <a:rPr lang="en"/>
              <a:t>DateTime data type</a:t>
            </a:r>
            <a:endParaRPr/>
          </a:p>
          <a:p>
            <a:pPr indent="-311150" lvl="0" marL="457200" rtl="0" algn="l">
              <a:spcBef>
                <a:spcPts val="0"/>
              </a:spcBef>
              <a:spcAft>
                <a:spcPts val="0"/>
              </a:spcAft>
              <a:buSzPts val="1300"/>
              <a:buChar char="●"/>
            </a:pPr>
            <a:r>
              <a:rPr lang="en"/>
              <a:t>If we had more accessible information regarding litter information in New York State, we would have been able to uncover more interesting patterns</a:t>
            </a:r>
            <a:endParaRPr/>
          </a:p>
        </p:txBody>
      </p:sp>
      <p:pic>
        <p:nvPicPr>
          <p:cNvPr descr="Image result for road blocks&quot;" id="163" name="Google Shape;163;p17"/>
          <p:cNvPicPr preferRelativeResize="0"/>
          <p:nvPr/>
        </p:nvPicPr>
        <p:blipFill rotWithShape="1">
          <a:blip r:embed="rId3">
            <a:alphaModFix/>
          </a:blip>
          <a:srcRect b="0" l="8477" r="40665" t="0"/>
          <a:stretch/>
        </p:blipFill>
        <p:spPr>
          <a:xfrm>
            <a:off x="5760550" y="1102275"/>
            <a:ext cx="2439701" cy="222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t>
            </a:r>
            <a:r>
              <a:rPr lang="en"/>
              <a:t>Preparation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Merging:</a:t>
            </a:r>
            <a:endParaRPr/>
          </a:p>
        </p:txBody>
      </p:sp>
      <p:pic>
        <p:nvPicPr>
          <p:cNvPr id="174" name="Google Shape;174;p19"/>
          <p:cNvPicPr preferRelativeResize="0"/>
          <p:nvPr/>
        </p:nvPicPr>
        <p:blipFill>
          <a:blip r:embed="rId3">
            <a:alphaModFix/>
          </a:blip>
          <a:stretch>
            <a:fillRect/>
          </a:stretch>
        </p:blipFill>
        <p:spPr>
          <a:xfrm>
            <a:off x="152400" y="1920325"/>
            <a:ext cx="8839202" cy="825101"/>
          </a:xfrm>
          <a:prstGeom prst="rect">
            <a:avLst/>
          </a:prstGeom>
          <a:noFill/>
          <a:ln>
            <a:noFill/>
          </a:ln>
        </p:spPr>
      </p:pic>
      <p:sp>
        <p:nvSpPr>
          <p:cNvPr id="175" name="Google Shape;175;p19"/>
          <p:cNvSpPr txBox="1"/>
          <p:nvPr/>
        </p:nvSpPr>
        <p:spPr>
          <a:xfrm>
            <a:off x="325875" y="3134275"/>
            <a:ext cx="4428300" cy="15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The Rat Sightings data and Historical Weather data were merged on the Date feature. What resulted was a dataframe of multiple sightings per a day and the daily weather for New York on that day.</a:t>
            </a:r>
            <a:endParaRPr>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Missing Data:</a:t>
            </a:r>
            <a:endParaRPr/>
          </a:p>
        </p:txBody>
      </p:sp>
      <p:sp>
        <p:nvSpPr>
          <p:cNvPr id="181" name="Google Shape;181;p20"/>
          <p:cNvSpPr txBox="1"/>
          <p:nvPr/>
        </p:nvSpPr>
        <p:spPr>
          <a:xfrm>
            <a:off x="690125" y="2263675"/>
            <a:ext cx="3517500" cy="25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Before:</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The original Rat Sighting Data was missing data in the form of entire columns or partial columns.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After:</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Mandatory data was not affected by missing data</a:t>
            </a:r>
            <a:endParaRPr>
              <a:solidFill>
                <a:srgbClr val="FFFFFF"/>
              </a:solidFill>
              <a:latin typeface="Lato"/>
              <a:ea typeface="Lato"/>
              <a:cs typeface="Lato"/>
              <a:sym typeface="Lato"/>
            </a:endParaRPr>
          </a:p>
        </p:txBody>
      </p:sp>
      <p:pic>
        <p:nvPicPr>
          <p:cNvPr id="182" name="Google Shape;182;p20"/>
          <p:cNvPicPr preferRelativeResize="0"/>
          <p:nvPr/>
        </p:nvPicPr>
        <p:blipFill>
          <a:blip r:embed="rId3">
            <a:alphaModFix/>
          </a:blip>
          <a:stretch>
            <a:fillRect/>
          </a:stretch>
        </p:blipFill>
        <p:spPr>
          <a:xfrm>
            <a:off x="690125" y="1570900"/>
            <a:ext cx="7499396" cy="42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Dummies:</a:t>
            </a:r>
            <a:endParaRPr/>
          </a:p>
        </p:txBody>
      </p:sp>
      <p:sp>
        <p:nvSpPr>
          <p:cNvPr id="188" name="Google Shape;188;p21"/>
          <p:cNvSpPr txBox="1"/>
          <p:nvPr/>
        </p:nvSpPr>
        <p:spPr>
          <a:xfrm>
            <a:off x="900975" y="3115100"/>
            <a:ext cx="69108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Borough had to be converted from qualitative to quantitative in order to properly fit a regression model. </a:t>
            </a:r>
            <a:endParaRPr>
              <a:solidFill>
                <a:srgbClr val="FFFFFF"/>
              </a:solidFill>
              <a:latin typeface="Lato"/>
              <a:ea typeface="Lato"/>
              <a:cs typeface="Lato"/>
              <a:sym typeface="Lato"/>
            </a:endParaRPr>
          </a:p>
        </p:txBody>
      </p:sp>
      <p:pic>
        <p:nvPicPr>
          <p:cNvPr id="189" name="Google Shape;189;p21"/>
          <p:cNvPicPr preferRelativeResize="0"/>
          <p:nvPr/>
        </p:nvPicPr>
        <p:blipFill>
          <a:blip r:embed="rId3">
            <a:alphaModFix/>
          </a:blip>
          <a:stretch>
            <a:fillRect/>
          </a:stretch>
        </p:blipFill>
        <p:spPr>
          <a:xfrm>
            <a:off x="1297500" y="2162175"/>
            <a:ext cx="5476875" cy="409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