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KAR NALLAGONI" userId="42283962c45f59c9" providerId="LiveId" clId="{5422A840-498F-4D82-A447-93F0E8ED2A56}"/>
    <pc:docChg chg="modSld">
      <pc:chgData name="OMKAR NALLAGONI" userId="42283962c45f59c9" providerId="LiveId" clId="{5422A840-498F-4D82-A447-93F0E8ED2A56}" dt="2023-09-12T04:55:49.879" v="3" actId="1076"/>
      <pc:docMkLst>
        <pc:docMk/>
      </pc:docMkLst>
      <pc:sldChg chg="modSp">
        <pc:chgData name="OMKAR NALLAGONI" userId="42283962c45f59c9" providerId="LiveId" clId="{5422A840-498F-4D82-A447-93F0E8ED2A56}" dt="2023-09-12T04:35:36.413" v="0" actId="1076"/>
        <pc:sldMkLst>
          <pc:docMk/>
          <pc:sldMk cId="244609637" sldId="263"/>
        </pc:sldMkLst>
        <pc:picChg chg="mod">
          <ac:chgData name="OMKAR NALLAGONI" userId="42283962c45f59c9" providerId="LiveId" clId="{5422A840-498F-4D82-A447-93F0E8ED2A56}" dt="2023-09-12T04:35:36.413" v="0" actId="1076"/>
          <ac:picMkLst>
            <pc:docMk/>
            <pc:sldMk cId="244609637" sldId="263"/>
            <ac:picMk id="5122" creationId="{93E57CF4-86E8-16E3-803D-CC50F297E85A}"/>
          </ac:picMkLst>
        </pc:picChg>
      </pc:sldChg>
      <pc:sldChg chg="addSp delSp modSp">
        <pc:chgData name="OMKAR NALLAGONI" userId="42283962c45f59c9" providerId="LiveId" clId="{5422A840-498F-4D82-A447-93F0E8ED2A56}" dt="2023-09-12T04:55:49.879" v="3" actId="1076"/>
        <pc:sldMkLst>
          <pc:docMk/>
          <pc:sldMk cId="843643239" sldId="268"/>
        </pc:sldMkLst>
        <pc:picChg chg="add mod">
          <ac:chgData name="OMKAR NALLAGONI" userId="42283962c45f59c9" providerId="LiveId" clId="{5422A840-498F-4D82-A447-93F0E8ED2A56}" dt="2023-09-12T04:55:49.879" v="3" actId="1076"/>
          <ac:picMkLst>
            <pc:docMk/>
            <pc:sldMk cId="843643239" sldId="268"/>
            <ac:picMk id="1026" creationId="{E37FAE9B-A620-C379-CC2A-64735DE37D5C}"/>
          </ac:picMkLst>
        </pc:picChg>
        <pc:picChg chg="del">
          <ac:chgData name="OMKAR NALLAGONI" userId="42283962c45f59c9" providerId="LiveId" clId="{5422A840-498F-4D82-A447-93F0E8ED2A56}" dt="2023-09-12T04:55:46.969" v="2" actId="21"/>
          <ac:picMkLst>
            <pc:docMk/>
            <pc:sldMk cId="843643239" sldId="268"/>
            <ac:picMk id="9218" creationId="{DBFC8236-3EE6-BFE4-C1DB-97837F039AB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2BA09F-F438-415E-8A10-E0CF3642E7D2}"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E537C-F1FF-4821-B21E-D1C453E95715}" type="slidenum">
              <a:rPr lang="en-IN" smtClean="0"/>
              <a:t>‹#›</a:t>
            </a:fld>
            <a:endParaRPr lang="en-IN"/>
          </a:p>
        </p:txBody>
      </p:sp>
    </p:spTree>
    <p:extLst>
      <p:ext uri="{BB962C8B-B14F-4D97-AF65-F5344CB8AC3E}">
        <p14:creationId xmlns:p14="http://schemas.microsoft.com/office/powerpoint/2010/main" val="4135719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2BA09F-F438-415E-8A10-E0CF3642E7D2}"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E537C-F1FF-4821-B21E-D1C453E95715}" type="slidenum">
              <a:rPr lang="en-IN" smtClean="0"/>
              <a:t>‹#›</a:t>
            </a:fld>
            <a:endParaRPr lang="en-IN"/>
          </a:p>
        </p:txBody>
      </p:sp>
    </p:spTree>
    <p:extLst>
      <p:ext uri="{BB962C8B-B14F-4D97-AF65-F5344CB8AC3E}">
        <p14:creationId xmlns:p14="http://schemas.microsoft.com/office/powerpoint/2010/main" val="2935307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2BA09F-F438-415E-8A10-E0CF3642E7D2}"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E537C-F1FF-4821-B21E-D1C453E9571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47107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2BA09F-F438-415E-8A10-E0CF3642E7D2}"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E537C-F1FF-4821-B21E-D1C453E95715}" type="slidenum">
              <a:rPr lang="en-IN" smtClean="0"/>
              <a:t>‹#›</a:t>
            </a:fld>
            <a:endParaRPr lang="en-IN"/>
          </a:p>
        </p:txBody>
      </p:sp>
    </p:spTree>
    <p:extLst>
      <p:ext uri="{BB962C8B-B14F-4D97-AF65-F5344CB8AC3E}">
        <p14:creationId xmlns:p14="http://schemas.microsoft.com/office/powerpoint/2010/main" val="1276797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2BA09F-F438-415E-8A10-E0CF3642E7D2}"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E537C-F1FF-4821-B21E-D1C453E9571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86701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2BA09F-F438-415E-8A10-E0CF3642E7D2}"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E537C-F1FF-4821-B21E-D1C453E95715}" type="slidenum">
              <a:rPr lang="en-IN" smtClean="0"/>
              <a:t>‹#›</a:t>
            </a:fld>
            <a:endParaRPr lang="en-IN"/>
          </a:p>
        </p:txBody>
      </p:sp>
    </p:spTree>
    <p:extLst>
      <p:ext uri="{BB962C8B-B14F-4D97-AF65-F5344CB8AC3E}">
        <p14:creationId xmlns:p14="http://schemas.microsoft.com/office/powerpoint/2010/main" val="3123098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2BA09F-F438-415E-8A10-E0CF3642E7D2}"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E537C-F1FF-4821-B21E-D1C453E95715}" type="slidenum">
              <a:rPr lang="en-IN" smtClean="0"/>
              <a:t>‹#›</a:t>
            </a:fld>
            <a:endParaRPr lang="en-IN"/>
          </a:p>
        </p:txBody>
      </p:sp>
    </p:spTree>
    <p:extLst>
      <p:ext uri="{BB962C8B-B14F-4D97-AF65-F5344CB8AC3E}">
        <p14:creationId xmlns:p14="http://schemas.microsoft.com/office/powerpoint/2010/main" val="3897597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2BA09F-F438-415E-8A10-E0CF3642E7D2}"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E537C-F1FF-4821-B21E-D1C453E95715}" type="slidenum">
              <a:rPr lang="en-IN" smtClean="0"/>
              <a:t>‹#›</a:t>
            </a:fld>
            <a:endParaRPr lang="en-IN"/>
          </a:p>
        </p:txBody>
      </p:sp>
    </p:spTree>
    <p:extLst>
      <p:ext uri="{BB962C8B-B14F-4D97-AF65-F5344CB8AC3E}">
        <p14:creationId xmlns:p14="http://schemas.microsoft.com/office/powerpoint/2010/main" val="1059798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2BA09F-F438-415E-8A10-E0CF3642E7D2}"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E537C-F1FF-4821-B21E-D1C453E95715}" type="slidenum">
              <a:rPr lang="en-IN" smtClean="0"/>
              <a:t>‹#›</a:t>
            </a:fld>
            <a:endParaRPr lang="en-IN"/>
          </a:p>
        </p:txBody>
      </p:sp>
    </p:spTree>
    <p:extLst>
      <p:ext uri="{BB962C8B-B14F-4D97-AF65-F5344CB8AC3E}">
        <p14:creationId xmlns:p14="http://schemas.microsoft.com/office/powerpoint/2010/main" val="1181736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2BA09F-F438-415E-8A10-E0CF3642E7D2}"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E537C-F1FF-4821-B21E-D1C453E95715}" type="slidenum">
              <a:rPr lang="en-IN" smtClean="0"/>
              <a:t>‹#›</a:t>
            </a:fld>
            <a:endParaRPr lang="en-IN"/>
          </a:p>
        </p:txBody>
      </p:sp>
    </p:spTree>
    <p:extLst>
      <p:ext uri="{BB962C8B-B14F-4D97-AF65-F5344CB8AC3E}">
        <p14:creationId xmlns:p14="http://schemas.microsoft.com/office/powerpoint/2010/main" val="36943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2BA09F-F438-415E-8A10-E0CF3642E7D2}"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DE537C-F1FF-4821-B21E-D1C453E95715}" type="slidenum">
              <a:rPr lang="en-IN" smtClean="0"/>
              <a:t>‹#›</a:t>
            </a:fld>
            <a:endParaRPr lang="en-IN"/>
          </a:p>
        </p:txBody>
      </p:sp>
    </p:spTree>
    <p:extLst>
      <p:ext uri="{BB962C8B-B14F-4D97-AF65-F5344CB8AC3E}">
        <p14:creationId xmlns:p14="http://schemas.microsoft.com/office/powerpoint/2010/main" val="134991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2BA09F-F438-415E-8A10-E0CF3642E7D2}" type="datetimeFigureOut">
              <a:rPr lang="en-IN" smtClean="0"/>
              <a:t>12-09-2023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DE537C-F1FF-4821-B21E-D1C453E95715}" type="slidenum">
              <a:rPr lang="en-IN" smtClean="0"/>
              <a:t>‹#›</a:t>
            </a:fld>
            <a:endParaRPr lang="en-IN"/>
          </a:p>
        </p:txBody>
      </p:sp>
    </p:spTree>
    <p:extLst>
      <p:ext uri="{BB962C8B-B14F-4D97-AF65-F5344CB8AC3E}">
        <p14:creationId xmlns:p14="http://schemas.microsoft.com/office/powerpoint/2010/main" val="1056871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2BA09F-F438-415E-8A10-E0CF3642E7D2}" type="datetimeFigureOut">
              <a:rPr lang="en-IN" smtClean="0"/>
              <a:t>12-09-2023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DE537C-F1FF-4821-B21E-D1C453E95715}" type="slidenum">
              <a:rPr lang="en-IN" smtClean="0"/>
              <a:t>‹#›</a:t>
            </a:fld>
            <a:endParaRPr lang="en-IN"/>
          </a:p>
        </p:txBody>
      </p:sp>
    </p:spTree>
    <p:extLst>
      <p:ext uri="{BB962C8B-B14F-4D97-AF65-F5344CB8AC3E}">
        <p14:creationId xmlns:p14="http://schemas.microsoft.com/office/powerpoint/2010/main" val="2686858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BA09F-F438-415E-8A10-E0CF3642E7D2}" type="datetimeFigureOut">
              <a:rPr lang="en-IN" smtClean="0"/>
              <a:t>12-09-2023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DE537C-F1FF-4821-B21E-D1C453E95715}" type="slidenum">
              <a:rPr lang="en-IN" smtClean="0"/>
              <a:t>‹#›</a:t>
            </a:fld>
            <a:endParaRPr lang="en-IN"/>
          </a:p>
        </p:txBody>
      </p:sp>
    </p:spTree>
    <p:extLst>
      <p:ext uri="{BB962C8B-B14F-4D97-AF65-F5344CB8AC3E}">
        <p14:creationId xmlns:p14="http://schemas.microsoft.com/office/powerpoint/2010/main" val="344220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2BA09F-F438-415E-8A10-E0CF3642E7D2}"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DE537C-F1FF-4821-B21E-D1C453E95715}" type="slidenum">
              <a:rPr lang="en-IN" smtClean="0"/>
              <a:t>‹#›</a:t>
            </a:fld>
            <a:endParaRPr lang="en-IN"/>
          </a:p>
        </p:txBody>
      </p:sp>
    </p:spTree>
    <p:extLst>
      <p:ext uri="{BB962C8B-B14F-4D97-AF65-F5344CB8AC3E}">
        <p14:creationId xmlns:p14="http://schemas.microsoft.com/office/powerpoint/2010/main" val="2094197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2BA09F-F438-415E-8A10-E0CF3642E7D2}"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DE537C-F1FF-4821-B21E-D1C453E95715}" type="slidenum">
              <a:rPr lang="en-IN" smtClean="0"/>
              <a:t>‹#›</a:t>
            </a:fld>
            <a:endParaRPr lang="en-IN"/>
          </a:p>
        </p:txBody>
      </p:sp>
    </p:spTree>
    <p:extLst>
      <p:ext uri="{BB962C8B-B14F-4D97-AF65-F5344CB8AC3E}">
        <p14:creationId xmlns:p14="http://schemas.microsoft.com/office/powerpoint/2010/main" val="1976395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2BA09F-F438-415E-8A10-E0CF3642E7D2}" type="datetimeFigureOut">
              <a:rPr lang="en-IN" smtClean="0"/>
              <a:t>12-09-2023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EDE537C-F1FF-4821-B21E-D1C453E95715}" type="slidenum">
              <a:rPr lang="en-IN" smtClean="0"/>
              <a:t>‹#›</a:t>
            </a:fld>
            <a:endParaRPr lang="en-IN"/>
          </a:p>
        </p:txBody>
      </p:sp>
    </p:spTree>
    <p:extLst>
      <p:ext uri="{BB962C8B-B14F-4D97-AF65-F5344CB8AC3E}">
        <p14:creationId xmlns:p14="http://schemas.microsoft.com/office/powerpoint/2010/main" val="34003550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2AB13-8651-DF7C-5163-82D0D9A40C41}"/>
              </a:ext>
            </a:extLst>
          </p:cNvPr>
          <p:cNvSpPr>
            <a:spLocks noGrp="1"/>
          </p:cNvSpPr>
          <p:nvPr>
            <p:ph type="ctrTitle"/>
          </p:nvPr>
        </p:nvSpPr>
        <p:spPr/>
        <p:txBody>
          <a:bodyPr/>
          <a:lstStyle/>
          <a:p>
            <a:r>
              <a:rPr lang="en-IN" dirty="0">
                <a:solidFill>
                  <a:schemeClr val="tx1"/>
                </a:solidFill>
              </a:rPr>
              <a:t>Deep Learning Optimization methods</a:t>
            </a:r>
          </a:p>
        </p:txBody>
      </p:sp>
      <p:sp>
        <p:nvSpPr>
          <p:cNvPr id="3" name="Subtitle 2">
            <a:extLst>
              <a:ext uri="{FF2B5EF4-FFF2-40B4-BE49-F238E27FC236}">
                <a16:creationId xmlns:a16="http://schemas.microsoft.com/office/drawing/2014/main" id="{2DF24DA3-227C-4F6A-5C2F-0AEA03E4222E}"/>
              </a:ext>
            </a:extLst>
          </p:cNvPr>
          <p:cNvSpPr>
            <a:spLocks noGrp="1"/>
          </p:cNvSpPr>
          <p:nvPr>
            <p:ph type="subTitle" idx="1"/>
          </p:nvPr>
        </p:nvSpPr>
        <p:spPr>
          <a:xfrm>
            <a:off x="130003" y="4432626"/>
            <a:ext cx="9144000" cy="1655762"/>
          </a:xfrm>
        </p:spPr>
        <p:txBody>
          <a:bodyPr/>
          <a:lstStyle/>
          <a:p>
            <a:r>
              <a:rPr lang="en-IN" dirty="0"/>
              <a:t>Omkar N</a:t>
            </a:r>
          </a:p>
        </p:txBody>
      </p:sp>
    </p:spTree>
    <p:extLst>
      <p:ext uri="{BB962C8B-B14F-4D97-AF65-F5344CB8AC3E}">
        <p14:creationId xmlns:p14="http://schemas.microsoft.com/office/powerpoint/2010/main" val="695177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8879-4E09-485A-99F3-8E878548C134}"/>
              </a:ext>
            </a:extLst>
          </p:cNvPr>
          <p:cNvSpPr>
            <a:spLocks noGrp="1"/>
          </p:cNvSpPr>
          <p:nvPr>
            <p:ph type="title"/>
          </p:nvPr>
        </p:nvSpPr>
        <p:spPr>
          <a:xfrm>
            <a:off x="157381" y="156238"/>
            <a:ext cx="8596668" cy="1320800"/>
          </a:xfrm>
        </p:spPr>
        <p:txBody>
          <a:bodyPr>
            <a:normAutofit fontScale="90000"/>
          </a:bodyPr>
          <a:lstStyle/>
          <a:p>
            <a:r>
              <a:rPr lang="en-IN" sz="31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Adagrad</a:t>
            </a:r>
            <a:r>
              <a:rPr lang="en-IN" sz="31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(Adaptive Gradient Descent) Deep Learning Optimizer</a:t>
            </a:r>
            <a:br>
              <a:rPr lang="en-IN" b="0"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7924C19A-904C-935A-FC42-C5CC6760A588}"/>
              </a:ext>
            </a:extLst>
          </p:cNvPr>
          <p:cNvSpPr>
            <a:spLocks noGrp="1"/>
          </p:cNvSpPr>
          <p:nvPr>
            <p:ph idx="1"/>
          </p:nvPr>
        </p:nvSpPr>
        <p:spPr>
          <a:xfrm>
            <a:off x="157381" y="1264118"/>
            <a:ext cx="8596668" cy="3880773"/>
          </a:xfrm>
        </p:spPr>
        <p:txBody>
          <a:bodyPr/>
          <a:lstStyle/>
          <a:p>
            <a:r>
              <a:rPr lang="en-US" sz="16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The idea behind </a:t>
            </a:r>
            <a:r>
              <a:rPr lang="en-US" sz="1600" b="0" i="0" dirty="0" err="1">
                <a:solidFill>
                  <a:srgbClr val="242424"/>
                </a:solidFill>
                <a:effectLst/>
                <a:latin typeface="Calibri" panose="020F0502020204030204" pitchFamily="34" charset="0"/>
                <a:ea typeface="Calibri" panose="020F0502020204030204" pitchFamily="34" charset="0"/>
                <a:cs typeface="Calibri" panose="020F0502020204030204" pitchFamily="34" charset="0"/>
              </a:rPr>
              <a:t>Adagrad</a:t>
            </a:r>
            <a:r>
              <a:rPr lang="en-US" sz="16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is to use different learning rates for each parameter base on iteration. The reason behind the need for different learning rates is that the learning rate for sparse features parameters needs to be higher compare to the dense features parameter because the frequency of occurrence of sparse features is lower.</a:t>
            </a:r>
          </a:p>
          <a:p>
            <a:endParaRPr lang="en-IN" dirty="0"/>
          </a:p>
        </p:txBody>
      </p:sp>
      <p:pic>
        <p:nvPicPr>
          <p:cNvPr id="7170" name="Picture 2">
            <a:extLst>
              <a:ext uri="{FF2B5EF4-FFF2-40B4-BE49-F238E27FC236}">
                <a16:creationId xmlns:a16="http://schemas.microsoft.com/office/drawing/2014/main" id="{584A3B83-AAC1-9B15-3FD8-001E11ECC1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131" y="2584918"/>
            <a:ext cx="8334375"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698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1665-7570-925B-FEED-1B0025C66DD4}"/>
              </a:ext>
            </a:extLst>
          </p:cNvPr>
          <p:cNvSpPr>
            <a:spLocks noGrp="1"/>
          </p:cNvSpPr>
          <p:nvPr>
            <p:ph type="title"/>
          </p:nvPr>
        </p:nvSpPr>
        <p:spPr>
          <a:xfrm>
            <a:off x="462181" y="156238"/>
            <a:ext cx="8596668" cy="1320800"/>
          </a:xfrm>
        </p:spPr>
        <p:txBody>
          <a:bodyPr>
            <a:normAutofit/>
          </a:bodyPr>
          <a:lstStyle/>
          <a:p>
            <a:r>
              <a:rPr lang="en-IN" sz="1200" dirty="0">
                <a:solidFill>
                  <a:schemeClr val="tx1"/>
                </a:solidFill>
              </a:rPr>
              <a:t>Contd..</a:t>
            </a:r>
          </a:p>
        </p:txBody>
      </p:sp>
      <p:sp>
        <p:nvSpPr>
          <p:cNvPr id="3" name="Content Placeholder 2">
            <a:extLst>
              <a:ext uri="{FF2B5EF4-FFF2-40B4-BE49-F238E27FC236}">
                <a16:creationId xmlns:a16="http://schemas.microsoft.com/office/drawing/2014/main" id="{959BD604-B349-480F-2C8F-596A99B4D778}"/>
              </a:ext>
            </a:extLst>
          </p:cNvPr>
          <p:cNvSpPr>
            <a:spLocks noGrp="1"/>
          </p:cNvSpPr>
          <p:nvPr>
            <p:ph idx="1"/>
          </p:nvPr>
        </p:nvSpPr>
        <p:spPr>
          <a:xfrm>
            <a:off x="713193" y="995177"/>
            <a:ext cx="8596668" cy="3880773"/>
          </a:xfrm>
        </p:spPr>
        <p:txBody>
          <a:bodyPr/>
          <a:lstStyle/>
          <a:p>
            <a:pPr algn="just"/>
            <a:r>
              <a:rPr lang="en-US" sz="16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The benefit of using </a:t>
            </a:r>
            <a:r>
              <a:rPr lang="en-US" sz="16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Adagrad</a:t>
            </a:r>
            <a:r>
              <a:rPr lang="en-US" sz="16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is that it abolishes the need to modify the learning rate manually. It is more reliable than gradient descent algorithms and their variants, and it reaches convergence at a higher speed.</a:t>
            </a:r>
          </a:p>
          <a:p>
            <a:pPr algn="just"/>
            <a:r>
              <a:rPr lang="en-US" sz="16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One downside of the </a:t>
            </a:r>
            <a:r>
              <a:rPr lang="en-US" sz="1600" b="0" i="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AdaGrad</a:t>
            </a:r>
            <a:r>
              <a:rPr lang="en-US" sz="16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optimizer is that it decreases the learning rate aggressively and monotonically. </a:t>
            </a:r>
          </a:p>
          <a:p>
            <a:pPr algn="just"/>
            <a:r>
              <a:rPr lang="en-US" sz="16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There might be a point when the learning rate becomes extremely small. </a:t>
            </a:r>
          </a:p>
          <a:p>
            <a:pPr algn="just"/>
            <a:r>
              <a:rPr lang="en-US" sz="16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This is because the squared gradients in the denominator keep accumulating, and thus the denominator part keeps on increasing. </a:t>
            </a:r>
          </a:p>
          <a:p>
            <a:pPr algn="just"/>
            <a:r>
              <a:rPr lang="en-US" sz="16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Due to small learning rates, the model eventually becomes unable to acquire more knowledge, and hence the accuracy of the model is compromised</a:t>
            </a:r>
          </a:p>
          <a:p>
            <a:endParaRPr lang="en-IN" dirty="0"/>
          </a:p>
        </p:txBody>
      </p:sp>
    </p:spTree>
    <p:extLst>
      <p:ext uri="{BB962C8B-B14F-4D97-AF65-F5344CB8AC3E}">
        <p14:creationId xmlns:p14="http://schemas.microsoft.com/office/powerpoint/2010/main" val="377141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3AE15-E318-E0D1-DB7F-1771686A4469}"/>
              </a:ext>
            </a:extLst>
          </p:cNvPr>
          <p:cNvSpPr>
            <a:spLocks noGrp="1"/>
          </p:cNvSpPr>
          <p:nvPr>
            <p:ph type="title"/>
          </p:nvPr>
        </p:nvSpPr>
        <p:spPr>
          <a:xfrm>
            <a:off x="157381" y="156238"/>
            <a:ext cx="8596668" cy="1320800"/>
          </a:xfrm>
        </p:spPr>
        <p:txBody>
          <a:bodyPr>
            <a:normAutofit fontScale="90000"/>
          </a:bodyPr>
          <a:lstStyle/>
          <a:p>
            <a:r>
              <a:rPr lang="en-US" b="0" i="0" dirty="0">
                <a:solidFill>
                  <a:srgbClr val="222222"/>
                </a:solidFill>
                <a:effectLst/>
                <a:latin typeface="Lato" panose="020F0502020204030203" pitchFamily="34" charset="0"/>
              </a:rPr>
              <a:t>RMS Prop (Root Mean Square) Deep Learning Optimizer</a:t>
            </a:r>
            <a:br>
              <a:rPr lang="en-US" b="0"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35E657C7-5DA0-8DBE-7FD7-8E354F4A4F63}"/>
              </a:ext>
            </a:extLst>
          </p:cNvPr>
          <p:cNvSpPr>
            <a:spLocks noGrp="1"/>
          </p:cNvSpPr>
          <p:nvPr>
            <p:ph idx="1"/>
          </p:nvPr>
        </p:nvSpPr>
        <p:spPr>
          <a:xfrm>
            <a:off x="309780" y="1381036"/>
            <a:ext cx="10385113" cy="3056493"/>
          </a:xfrm>
        </p:spPr>
        <p:txBody>
          <a:bodyPr/>
          <a:lstStyle/>
          <a:p>
            <a:pPr algn="l"/>
            <a:r>
              <a:rPr lang="en-US" sz="1600" b="0" i="0" u="none" strike="noStrike" dirty="0">
                <a:effectLst/>
                <a:latin typeface="Calibri" panose="020F0502020204030204" pitchFamily="34" charset="0"/>
                <a:ea typeface="Calibri" panose="020F0502020204030204" pitchFamily="34" charset="0"/>
                <a:cs typeface="Calibri" panose="020F0502020204030204" pitchFamily="34" charset="0"/>
              </a:rPr>
              <a:t>Like other gradient descent algorithms, RMSprop works by calculating the gradient of the loss function with respect to the model’s parameters and updating the parameters in the opposite direction of the gradient to minimize the loss. However, </a:t>
            </a:r>
            <a:r>
              <a:rPr lang="en-US" sz="1600" b="0" i="0" u="none" strike="noStrike" dirty="0" err="1">
                <a:effectLst/>
                <a:latin typeface="Calibri" panose="020F0502020204030204" pitchFamily="34" charset="0"/>
                <a:ea typeface="Calibri" panose="020F0502020204030204" pitchFamily="34" charset="0"/>
                <a:cs typeface="Calibri" panose="020F0502020204030204" pitchFamily="34" charset="0"/>
              </a:rPr>
              <a:t>RMSProp</a:t>
            </a:r>
            <a:r>
              <a:rPr lang="en-US" sz="1600" b="0" i="0" u="none" strike="noStrike" dirty="0">
                <a:effectLst/>
                <a:latin typeface="Calibri" panose="020F0502020204030204" pitchFamily="34" charset="0"/>
                <a:ea typeface="Calibri" panose="020F0502020204030204" pitchFamily="34" charset="0"/>
                <a:cs typeface="Calibri" panose="020F0502020204030204" pitchFamily="34" charset="0"/>
              </a:rPr>
              <a:t> introduces a few additional techniques to improve the performance of the optimization process.</a:t>
            </a:r>
          </a:p>
          <a:p>
            <a:pPr algn="l"/>
            <a:r>
              <a:rPr lang="en-US" sz="1600" b="0" i="0" u="none" strike="noStrike" dirty="0">
                <a:effectLst/>
                <a:latin typeface="Calibri" panose="020F0502020204030204" pitchFamily="34" charset="0"/>
                <a:ea typeface="Calibri" panose="020F0502020204030204" pitchFamily="34" charset="0"/>
                <a:cs typeface="Calibri" panose="020F0502020204030204" pitchFamily="34" charset="0"/>
              </a:rPr>
              <a:t>One key feature is its use of a moving average of the squared gradients to scale the learning rate for each parameter. This helps to stabilize the learning process and prevent oscillations in the optimization trajectory.</a:t>
            </a:r>
          </a:p>
          <a:p>
            <a:pPr algn="l"/>
            <a:r>
              <a:rPr lang="en-US" sz="1600" b="0" i="0" u="none" strike="noStrike" dirty="0">
                <a:effectLst/>
                <a:latin typeface="Calibri" panose="020F0502020204030204" pitchFamily="34" charset="0"/>
                <a:ea typeface="Calibri" panose="020F0502020204030204" pitchFamily="34" charset="0"/>
                <a:cs typeface="Calibri" panose="020F0502020204030204" pitchFamily="34" charset="0"/>
              </a:rPr>
              <a:t>The algorithm can be summarized by the following </a:t>
            </a:r>
            <a:r>
              <a:rPr lang="en-US" sz="1600" b="0" i="0" u="none" strike="noStrike" dirty="0" err="1">
                <a:effectLst/>
                <a:latin typeface="Calibri" panose="020F0502020204030204" pitchFamily="34" charset="0"/>
                <a:ea typeface="Calibri" panose="020F0502020204030204" pitchFamily="34" charset="0"/>
                <a:cs typeface="Calibri" panose="020F0502020204030204" pitchFamily="34" charset="0"/>
              </a:rPr>
              <a:t>RMSProp</a:t>
            </a:r>
            <a:r>
              <a:rPr lang="en-US" sz="1600" b="0" i="0" u="none" strike="noStrike" dirty="0">
                <a:effectLst/>
                <a:latin typeface="Calibri" panose="020F0502020204030204" pitchFamily="34" charset="0"/>
                <a:ea typeface="Calibri" panose="020F0502020204030204" pitchFamily="34" charset="0"/>
                <a:cs typeface="Calibri" panose="020F0502020204030204" pitchFamily="34" charset="0"/>
              </a:rPr>
              <a:t> formula:</a:t>
            </a:r>
          </a:p>
          <a:p>
            <a:pPr marL="0" indent="0">
              <a:buNone/>
            </a:pPr>
            <a:endParaRPr lang="en-IN" dirty="0"/>
          </a:p>
          <a:p>
            <a:pPr algn="l"/>
            <a:r>
              <a:rPr lang="en-US" b="0" i="0" u="none" strike="noStrike" dirty="0" err="1">
                <a:solidFill>
                  <a:srgbClr val="000000"/>
                </a:solidFill>
                <a:effectLst/>
                <a:latin typeface="inherit"/>
              </a:rPr>
              <a:t>v_t</a:t>
            </a:r>
            <a:r>
              <a:rPr lang="en-US" b="0" i="0" u="none" strike="noStrike" dirty="0">
                <a:solidFill>
                  <a:srgbClr val="000000"/>
                </a:solidFill>
                <a:effectLst/>
                <a:latin typeface="inherit"/>
              </a:rPr>
              <a:t> = </a:t>
            </a:r>
            <a:r>
              <a:rPr lang="en-US" b="0" i="0" u="none" strike="noStrike" dirty="0" err="1">
                <a:solidFill>
                  <a:srgbClr val="000000"/>
                </a:solidFill>
                <a:effectLst/>
                <a:latin typeface="inherit"/>
              </a:rPr>
              <a:t>decay_rate</a:t>
            </a:r>
            <a:r>
              <a:rPr lang="en-US" b="0" i="0" u="none" strike="noStrike" dirty="0">
                <a:solidFill>
                  <a:srgbClr val="000000"/>
                </a:solidFill>
                <a:effectLst/>
                <a:latin typeface="inherit"/>
              </a:rPr>
              <a:t> * v_</a:t>
            </a:r>
            <a:r>
              <a:rPr lang="en-US" b="0" i="0" u="none" strike="noStrike" dirty="0">
                <a:solidFill>
                  <a:srgbClr val="777777"/>
                </a:solidFill>
                <a:effectLst/>
                <a:latin typeface="inherit"/>
              </a:rPr>
              <a:t>{</a:t>
            </a:r>
            <a:r>
              <a:rPr lang="en-US" b="0" i="0" u="none" strike="noStrike" dirty="0">
                <a:solidFill>
                  <a:srgbClr val="000000"/>
                </a:solidFill>
                <a:effectLst/>
                <a:latin typeface="inherit"/>
              </a:rPr>
              <a:t>t-</a:t>
            </a:r>
            <a:r>
              <a:rPr lang="en-US" b="0" i="0" u="none" strike="noStrike" dirty="0">
                <a:solidFill>
                  <a:srgbClr val="009999"/>
                </a:solidFill>
                <a:effectLst/>
                <a:latin typeface="inherit"/>
              </a:rPr>
              <a:t>1</a:t>
            </a:r>
            <a:r>
              <a:rPr lang="en-US" b="0" i="0" u="none" strike="noStrike" dirty="0">
                <a:solidFill>
                  <a:srgbClr val="777777"/>
                </a:solidFill>
                <a:effectLst/>
                <a:latin typeface="inherit"/>
              </a:rPr>
              <a:t>}</a:t>
            </a:r>
            <a:r>
              <a:rPr lang="en-US" b="0" i="0" u="none" strike="noStrike" dirty="0">
                <a:solidFill>
                  <a:srgbClr val="000000"/>
                </a:solidFill>
                <a:effectLst/>
                <a:latin typeface="inherit"/>
              </a:rPr>
              <a:t> + </a:t>
            </a:r>
            <a:r>
              <a:rPr lang="en-US" b="0" i="0" u="none" strike="noStrike" dirty="0">
                <a:solidFill>
                  <a:srgbClr val="777777"/>
                </a:solidFill>
                <a:effectLst/>
                <a:latin typeface="inherit"/>
              </a:rPr>
              <a:t>(</a:t>
            </a:r>
            <a:r>
              <a:rPr lang="en-US" b="0" i="0" u="none" strike="noStrike" dirty="0">
                <a:solidFill>
                  <a:srgbClr val="009999"/>
                </a:solidFill>
                <a:effectLst/>
                <a:latin typeface="inherit"/>
              </a:rPr>
              <a:t>1</a:t>
            </a:r>
            <a:r>
              <a:rPr lang="en-US" b="0" i="0" u="none" strike="noStrike" dirty="0">
                <a:solidFill>
                  <a:srgbClr val="000000"/>
                </a:solidFill>
                <a:effectLst/>
                <a:latin typeface="inherit"/>
              </a:rPr>
              <a:t> - </a:t>
            </a:r>
            <a:r>
              <a:rPr lang="en-US" b="0" i="0" u="none" strike="noStrike" dirty="0" err="1">
                <a:solidFill>
                  <a:srgbClr val="000000"/>
                </a:solidFill>
                <a:effectLst/>
                <a:latin typeface="inherit"/>
              </a:rPr>
              <a:t>decay_rate</a:t>
            </a:r>
            <a:r>
              <a:rPr lang="en-US" b="0" i="0" u="none" strike="noStrike" dirty="0">
                <a:solidFill>
                  <a:srgbClr val="777777"/>
                </a:solidFill>
                <a:effectLst/>
                <a:latin typeface="inherit"/>
              </a:rPr>
              <a:t>)</a:t>
            </a:r>
            <a:r>
              <a:rPr lang="en-US" b="0" i="0" u="none" strike="noStrike" dirty="0">
                <a:solidFill>
                  <a:srgbClr val="000000"/>
                </a:solidFill>
                <a:effectLst/>
                <a:latin typeface="inherit"/>
              </a:rPr>
              <a:t> * gradient^</a:t>
            </a:r>
            <a:r>
              <a:rPr lang="en-US" b="0" i="0" u="none" strike="noStrike" dirty="0">
                <a:solidFill>
                  <a:srgbClr val="009999"/>
                </a:solidFill>
                <a:effectLst/>
                <a:latin typeface="inherit"/>
              </a:rPr>
              <a:t>2</a:t>
            </a:r>
            <a:r>
              <a:rPr lang="en-US" b="0" i="0" u="none" strike="noStrike" dirty="0">
                <a:solidFill>
                  <a:srgbClr val="000000"/>
                </a:solidFill>
                <a:effectLst/>
                <a:latin typeface="inherit"/>
              </a:rPr>
              <a:t> </a:t>
            </a:r>
            <a:endParaRPr lang="en-US" b="0" i="0" u="none" strike="noStrike" dirty="0">
              <a:solidFill>
                <a:srgbClr val="444444"/>
              </a:solidFill>
              <a:effectLst/>
              <a:latin typeface="Source Code Pro" panose="020F0502020204030204" pitchFamily="49" charset="0"/>
            </a:endParaRPr>
          </a:p>
          <a:p>
            <a:pPr marL="0" indent="0" algn="l">
              <a:buNone/>
            </a:pPr>
            <a:r>
              <a:rPr lang="en-US" b="0" i="0" u="none" strike="noStrike" dirty="0">
                <a:solidFill>
                  <a:srgbClr val="000000"/>
                </a:solidFill>
                <a:effectLst/>
                <a:latin typeface="inherit"/>
              </a:rPr>
              <a:t>      parameter = parameter - </a:t>
            </a:r>
            <a:r>
              <a:rPr lang="en-US" b="0" i="0" u="none" strike="noStrike" dirty="0" err="1">
                <a:solidFill>
                  <a:srgbClr val="000000"/>
                </a:solidFill>
                <a:effectLst/>
                <a:latin typeface="inherit"/>
              </a:rPr>
              <a:t>learning_rate</a:t>
            </a:r>
            <a:r>
              <a:rPr lang="en-US" b="0" i="0" u="none" strike="noStrike" dirty="0">
                <a:solidFill>
                  <a:srgbClr val="000000"/>
                </a:solidFill>
                <a:effectLst/>
                <a:latin typeface="inherit"/>
              </a:rPr>
              <a:t> * gradient / </a:t>
            </a:r>
            <a:r>
              <a:rPr lang="en-US" b="0" i="0" u="none" strike="noStrike" dirty="0">
                <a:solidFill>
                  <a:srgbClr val="777777"/>
                </a:solidFill>
                <a:effectLst/>
                <a:latin typeface="inherit"/>
              </a:rPr>
              <a:t>(</a:t>
            </a:r>
            <a:r>
              <a:rPr lang="en-US" b="0" i="0" u="none" strike="noStrike" dirty="0">
                <a:solidFill>
                  <a:srgbClr val="0086B3"/>
                </a:solidFill>
                <a:effectLst/>
                <a:latin typeface="inherit"/>
              </a:rPr>
              <a:t>sqrt</a:t>
            </a:r>
            <a:r>
              <a:rPr lang="en-US" b="0" i="0" u="none" strike="noStrike" dirty="0">
                <a:solidFill>
                  <a:srgbClr val="777777"/>
                </a:solidFill>
                <a:effectLst/>
                <a:latin typeface="inherit"/>
              </a:rPr>
              <a:t>(</a:t>
            </a:r>
            <a:r>
              <a:rPr lang="en-US" b="0" i="0" u="none" strike="noStrike" dirty="0" err="1">
                <a:solidFill>
                  <a:srgbClr val="000000"/>
                </a:solidFill>
                <a:effectLst/>
                <a:latin typeface="inherit"/>
              </a:rPr>
              <a:t>v_t</a:t>
            </a:r>
            <a:r>
              <a:rPr lang="en-US" b="0" i="0" u="none" strike="noStrike" dirty="0">
                <a:solidFill>
                  <a:srgbClr val="777777"/>
                </a:solidFill>
                <a:effectLst/>
                <a:latin typeface="inherit"/>
              </a:rPr>
              <a:t>)</a:t>
            </a:r>
            <a:r>
              <a:rPr lang="en-US" b="0" i="0" u="none" strike="noStrike" dirty="0">
                <a:solidFill>
                  <a:srgbClr val="000000"/>
                </a:solidFill>
                <a:effectLst/>
                <a:latin typeface="inherit"/>
              </a:rPr>
              <a:t> + epsilon</a:t>
            </a:r>
            <a:r>
              <a:rPr lang="en-US" b="0" i="0" u="none" strike="noStrike" dirty="0">
                <a:solidFill>
                  <a:srgbClr val="777777"/>
                </a:solidFill>
                <a:effectLst/>
                <a:latin typeface="inherit"/>
              </a:rPr>
              <a:t>)</a:t>
            </a:r>
          </a:p>
          <a:p>
            <a:pPr marL="0" indent="0" algn="l">
              <a:buNone/>
            </a:pPr>
            <a:endParaRPr lang="en-US" dirty="0">
              <a:solidFill>
                <a:srgbClr val="777777"/>
              </a:solidFill>
              <a:latin typeface="inherit"/>
            </a:endParaRPr>
          </a:p>
          <a:p>
            <a:pPr marL="0" indent="0" algn="l">
              <a:buNone/>
            </a:pPr>
            <a:endParaRPr lang="en-US" b="0" i="0" u="none" strike="noStrike" dirty="0">
              <a:solidFill>
                <a:srgbClr val="AAAAAA"/>
              </a:solidFill>
              <a:effectLst/>
              <a:latin typeface="Source Code Pro" panose="020F0502020204030204" pitchFamily="49" charset="0"/>
            </a:endParaRPr>
          </a:p>
          <a:p>
            <a:pPr marL="0" indent="0">
              <a:buNone/>
            </a:pPr>
            <a:endParaRPr lang="en-IN" dirty="0"/>
          </a:p>
        </p:txBody>
      </p:sp>
      <p:sp>
        <p:nvSpPr>
          <p:cNvPr id="6" name="AutoShape 5" descr="{\displaystyle E[g^{2}](t)=\beta E[g^{2}](t-1)+(1-\beta )({\frac {\partial c}{\partial w}})^{2}}">
            <a:extLst>
              <a:ext uri="{FF2B5EF4-FFF2-40B4-BE49-F238E27FC236}">
                <a16:creationId xmlns:a16="http://schemas.microsoft.com/office/drawing/2014/main" id="{BC5AC03E-3EAE-DFA2-9212-40A3ADAC65B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67D3AD36-F2D6-E85D-038C-88462E92FB71}"/>
              </a:ext>
            </a:extLst>
          </p:cNvPr>
          <p:cNvPicPr>
            <a:picLocks noChangeAspect="1"/>
          </p:cNvPicPr>
          <p:nvPr/>
        </p:nvPicPr>
        <p:blipFill>
          <a:blip r:embed="rId2"/>
          <a:stretch>
            <a:fillRect/>
          </a:stretch>
        </p:blipFill>
        <p:spPr>
          <a:xfrm>
            <a:off x="1775573" y="4311644"/>
            <a:ext cx="7601510" cy="2390118"/>
          </a:xfrm>
          <a:prstGeom prst="rect">
            <a:avLst/>
          </a:prstGeom>
        </p:spPr>
      </p:pic>
    </p:spTree>
    <p:extLst>
      <p:ext uri="{BB962C8B-B14F-4D97-AF65-F5344CB8AC3E}">
        <p14:creationId xmlns:p14="http://schemas.microsoft.com/office/powerpoint/2010/main" val="1115093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CFB3-A973-93CE-FA22-A37C91F25106}"/>
              </a:ext>
            </a:extLst>
          </p:cNvPr>
          <p:cNvSpPr>
            <a:spLocks noGrp="1"/>
          </p:cNvSpPr>
          <p:nvPr>
            <p:ph type="title"/>
          </p:nvPr>
        </p:nvSpPr>
        <p:spPr>
          <a:xfrm>
            <a:off x="247028" y="156238"/>
            <a:ext cx="8596668" cy="1320800"/>
          </a:xfrm>
        </p:spPr>
        <p:txBody>
          <a:bodyPr/>
          <a:lstStyle/>
          <a:p>
            <a:r>
              <a:rPr lang="en-US" sz="24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Adam Optimizer in Deep Learning</a:t>
            </a:r>
            <a:br>
              <a:rPr lang="en-US" b="0"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D208D4EB-0B7F-3C40-34F1-CAF6F4A103F8}"/>
              </a:ext>
            </a:extLst>
          </p:cNvPr>
          <p:cNvSpPr>
            <a:spLocks noGrp="1"/>
          </p:cNvSpPr>
          <p:nvPr>
            <p:ph idx="1"/>
          </p:nvPr>
        </p:nvSpPr>
        <p:spPr>
          <a:xfrm>
            <a:off x="587686" y="1918541"/>
            <a:ext cx="8596668" cy="3880773"/>
          </a:xfrm>
        </p:spPr>
        <p:txBody>
          <a:bodyPr/>
          <a:lstStyle/>
          <a:p>
            <a:pPr algn="just"/>
            <a:r>
              <a:rPr lang="en-US" sz="16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Adam optimizer, short for Adaptive Moment Estimation optimizer, is an optimization algorithm commonly used in deep learning. It is an extension of the stochastic gradient descent (SGD) algorithm and is designed to update the weights of a neural network during training.</a:t>
            </a:r>
          </a:p>
          <a:p>
            <a:pPr algn="just"/>
            <a:r>
              <a:rPr lang="en-US" sz="16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The name “Adam” is derived from “adaptive moment estimation,” highlighting its ability to adaptively adjust the learning rate for each network weight individually. Unlike SGD, which maintains a single learning rate throughout training, Adam optimizer dynamically computes individual learning rates based on the past gradients and their second moments.</a:t>
            </a:r>
          </a:p>
          <a:p>
            <a:pPr marL="0" indent="0">
              <a:buNone/>
            </a:pPr>
            <a:endParaRPr lang="en-IN" b="1" dirty="0"/>
          </a:p>
        </p:txBody>
      </p:sp>
      <p:pic>
        <p:nvPicPr>
          <p:cNvPr id="1026" name="Picture 2" descr="Adam Optimizer: In-depth explanation-InsideAIML">
            <a:extLst>
              <a:ext uri="{FF2B5EF4-FFF2-40B4-BE49-F238E27FC236}">
                <a16:creationId xmlns:a16="http://schemas.microsoft.com/office/drawing/2014/main" id="{E37FAE9B-A620-C379-CC2A-64735DE37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9427" y="4518493"/>
            <a:ext cx="30099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643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E5035-2357-03AC-1777-E5D54CD5CC9C}"/>
              </a:ext>
            </a:extLst>
          </p:cNvPr>
          <p:cNvSpPr>
            <a:spLocks noGrp="1"/>
          </p:cNvSpPr>
          <p:nvPr>
            <p:ph type="title"/>
          </p:nvPr>
        </p:nvSpPr>
        <p:spPr/>
        <p:txBody>
          <a:bodyPr/>
          <a:lstStyle/>
          <a:p>
            <a:r>
              <a:rPr lang="en-IN" dirty="0">
                <a:solidFill>
                  <a:schemeClr val="tx1"/>
                </a:solidFill>
              </a:rPr>
              <a:t>Contents</a:t>
            </a:r>
          </a:p>
        </p:txBody>
      </p:sp>
      <p:sp>
        <p:nvSpPr>
          <p:cNvPr id="3" name="Content Placeholder 2">
            <a:extLst>
              <a:ext uri="{FF2B5EF4-FFF2-40B4-BE49-F238E27FC236}">
                <a16:creationId xmlns:a16="http://schemas.microsoft.com/office/drawing/2014/main" id="{D616747B-7B0F-2E27-DD2A-AD1DA62E861C}"/>
              </a:ext>
            </a:extLst>
          </p:cNvPr>
          <p:cNvSpPr>
            <a:spLocks noGrp="1"/>
          </p:cNvSpPr>
          <p:nvPr>
            <p:ph idx="1"/>
          </p:nvPr>
        </p:nvSpPr>
        <p:spPr>
          <a:xfrm>
            <a:off x="677334" y="1855789"/>
            <a:ext cx="8596668" cy="3880773"/>
          </a:xfrm>
        </p:spPr>
        <p:txBody>
          <a:bodyPr>
            <a:normAutofit lnSpcReduction="10000"/>
          </a:bodyPr>
          <a:lstStyle/>
          <a:p>
            <a:r>
              <a:rPr lang="en-IN" dirty="0"/>
              <a:t>What Are Optimizers in Deep Learning?</a:t>
            </a:r>
          </a:p>
          <a:p>
            <a:r>
              <a:rPr lang="en-IN" dirty="0"/>
              <a:t>Important Deep Learning Terms</a:t>
            </a:r>
          </a:p>
          <a:p>
            <a:r>
              <a:rPr lang="en-IN" dirty="0"/>
              <a:t>Gradient Descent Deep Learning Optimizer</a:t>
            </a:r>
          </a:p>
          <a:p>
            <a:r>
              <a:rPr lang="en-IN" dirty="0"/>
              <a:t>Stochastic Gradient Descent Deep Learning Optimizer</a:t>
            </a:r>
          </a:p>
          <a:p>
            <a:r>
              <a:rPr lang="en-IN" dirty="0"/>
              <a:t>Stochastic Gradient Descent With Momentum Deep Learning Optimizer</a:t>
            </a:r>
          </a:p>
          <a:p>
            <a:r>
              <a:rPr lang="en-IN" dirty="0"/>
              <a:t>Mini Batch Gradient Descent Deep Learning Optimizer</a:t>
            </a:r>
          </a:p>
          <a:p>
            <a:r>
              <a:rPr lang="en-IN" dirty="0" err="1"/>
              <a:t>Adagrad</a:t>
            </a:r>
            <a:r>
              <a:rPr lang="en-IN" dirty="0"/>
              <a:t> (Adaptive Gradient Descent) Deep Learning Optimizer</a:t>
            </a:r>
          </a:p>
          <a:p>
            <a:r>
              <a:rPr lang="en-IN" dirty="0"/>
              <a:t>RMS Prop (Root Mean Square) Deep Learning Optimizer</a:t>
            </a:r>
          </a:p>
          <a:p>
            <a:r>
              <a:rPr lang="en-IN" dirty="0"/>
              <a:t>Adam Optimizer in Deep Learning</a:t>
            </a:r>
          </a:p>
          <a:p>
            <a:pPr marL="0" indent="0">
              <a:buNone/>
            </a:pPr>
            <a:r>
              <a:rPr lang="en-IN" dirty="0"/>
              <a:t>	Adam Optimizer Formula</a:t>
            </a:r>
          </a:p>
        </p:txBody>
      </p:sp>
    </p:spTree>
    <p:extLst>
      <p:ext uri="{BB962C8B-B14F-4D97-AF65-F5344CB8AC3E}">
        <p14:creationId xmlns:p14="http://schemas.microsoft.com/office/powerpoint/2010/main" val="2025641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DF0AC-C7A6-D8C8-13C4-F38FC0E07416}"/>
              </a:ext>
            </a:extLst>
          </p:cNvPr>
          <p:cNvSpPr>
            <a:spLocks noGrp="1"/>
          </p:cNvSpPr>
          <p:nvPr>
            <p:ph type="title"/>
          </p:nvPr>
        </p:nvSpPr>
        <p:spPr/>
        <p:txBody>
          <a:bodyPr/>
          <a:lstStyle/>
          <a:p>
            <a:r>
              <a:rPr lang="en-US" b="0" i="0" dirty="0">
                <a:solidFill>
                  <a:srgbClr val="222222"/>
                </a:solidFill>
                <a:effectLst/>
                <a:latin typeface="Lato" panose="020F0502020204030203" pitchFamily="34" charset="0"/>
              </a:rPr>
              <a:t>What Are Optimizers in Deep Learning?</a:t>
            </a:r>
            <a:br>
              <a:rPr lang="en-US" b="0"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B550F1D4-D042-3CEA-1AB5-7D44D4395282}"/>
              </a:ext>
            </a:extLst>
          </p:cNvPr>
          <p:cNvSpPr>
            <a:spLocks noGrp="1"/>
          </p:cNvSpPr>
          <p:nvPr>
            <p:ph idx="1"/>
          </p:nvPr>
        </p:nvSpPr>
        <p:spPr>
          <a:xfrm>
            <a:off x="775447" y="1690688"/>
            <a:ext cx="10515600" cy="4351338"/>
          </a:xfrm>
        </p:spPr>
        <p:txBody>
          <a:bodyPr>
            <a:normAutofit/>
          </a:bodyPr>
          <a:lstStyle/>
          <a:p>
            <a:r>
              <a:rPr lang="en-US" sz="1600" b="0" i="0" dirty="0">
                <a:solidFill>
                  <a:srgbClr val="222222"/>
                </a:solidFill>
                <a:effectLst/>
              </a:rPr>
              <a:t>Optimizer algorithms are optimization method that helps improve a deep learning model’s performance.</a:t>
            </a:r>
          </a:p>
          <a:p>
            <a:r>
              <a:rPr lang="en-US" sz="1600" b="0" i="0" dirty="0">
                <a:solidFill>
                  <a:srgbClr val="222222"/>
                </a:solidFill>
                <a:effectLst/>
              </a:rPr>
              <a:t>While training the deep learning optimizers model, modify each epoch’s weights and minimize the loss function. </a:t>
            </a:r>
          </a:p>
          <a:p>
            <a:r>
              <a:rPr lang="en-US" sz="1600" b="0" i="0" dirty="0">
                <a:solidFill>
                  <a:srgbClr val="222222"/>
                </a:solidFill>
                <a:effectLst/>
              </a:rPr>
              <a:t>An optimizer is a function or an algorithm that adjusts the attributes of the neural network, such as weights and learning rates. </a:t>
            </a:r>
          </a:p>
          <a:p>
            <a:r>
              <a:rPr lang="en-US" sz="1600" b="0" i="0" dirty="0">
                <a:solidFill>
                  <a:srgbClr val="222222"/>
                </a:solidFill>
                <a:effectLst/>
              </a:rPr>
              <a:t>Thus, it helps in reducing the overall loss and improving accuracy. </a:t>
            </a:r>
          </a:p>
          <a:p>
            <a:r>
              <a:rPr lang="en-US" sz="1600" b="0" i="0" dirty="0">
                <a:solidFill>
                  <a:srgbClr val="222222"/>
                </a:solidFill>
                <a:effectLst/>
              </a:rPr>
              <a:t>The problem of choosing the right weights for the model is a daunting task, as a deep learning model generally consists of millions of parameters.</a:t>
            </a:r>
          </a:p>
          <a:p>
            <a:r>
              <a:rPr lang="en-US" sz="1600" b="0" i="0" dirty="0">
                <a:solidFill>
                  <a:srgbClr val="222222"/>
                </a:solidFill>
                <a:effectLst/>
              </a:rPr>
              <a:t> It raises the need to choose a suitable optimization algorithm for your application.</a:t>
            </a:r>
            <a:endParaRPr lang="en-IN" sz="1600" dirty="0"/>
          </a:p>
        </p:txBody>
      </p:sp>
      <p:pic>
        <p:nvPicPr>
          <p:cNvPr id="1026" name="Picture 2" descr="Optimization Algorithms in Neural Networks - KDnuggets">
            <a:extLst>
              <a:ext uri="{FF2B5EF4-FFF2-40B4-BE49-F238E27FC236}">
                <a16:creationId xmlns:a16="http://schemas.microsoft.com/office/drawing/2014/main" id="{35E63148-0909-AC14-A7E2-536137ADE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6518" y="4150660"/>
            <a:ext cx="3872753" cy="2483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759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28AC6-929A-0CCC-CA1B-0A63599A98C4}"/>
              </a:ext>
            </a:extLst>
          </p:cNvPr>
          <p:cNvSpPr>
            <a:spLocks noGrp="1"/>
          </p:cNvSpPr>
          <p:nvPr>
            <p:ph type="title"/>
          </p:nvPr>
        </p:nvSpPr>
        <p:spPr/>
        <p:txBody>
          <a:bodyPr>
            <a:normAutofit fontScale="90000"/>
          </a:bodyPr>
          <a:lstStyle/>
          <a:p>
            <a:r>
              <a:rPr lang="en-US" b="0" i="0" dirty="0">
                <a:solidFill>
                  <a:srgbClr val="222222"/>
                </a:solidFill>
                <a:effectLst/>
                <a:latin typeface="Lato" panose="020F0502020204030203" pitchFamily="34" charset="0"/>
              </a:rPr>
              <a:t>Gradient Descent Deep Learning Optimizer</a:t>
            </a:r>
            <a:br>
              <a:rPr lang="en-US" b="0"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51CDBAB3-B8B2-A5D5-7CED-F42FF5B5C781}"/>
              </a:ext>
            </a:extLst>
          </p:cNvPr>
          <p:cNvSpPr>
            <a:spLocks noGrp="1"/>
          </p:cNvSpPr>
          <p:nvPr>
            <p:ph idx="1"/>
          </p:nvPr>
        </p:nvSpPr>
        <p:spPr>
          <a:xfrm>
            <a:off x="844886" y="1492583"/>
            <a:ext cx="6954408" cy="4155181"/>
          </a:xfrm>
        </p:spPr>
        <p:txBody>
          <a:bodyPr>
            <a:normAutofit fontScale="92500"/>
          </a:bodyPr>
          <a:lstStyle/>
          <a:p>
            <a:pPr marL="0" indent="0">
              <a:buNone/>
            </a:pPr>
            <a:r>
              <a:rPr lang="en-US" sz="17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Gradient Descent can be considered the popular kid among the class of optimizers. This optimization algorithm uses calculus to modify the values consistently and to achieve the local minimum</a:t>
            </a:r>
          </a:p>
          <a:p>
            <a:pPr marL="0" indent="0">
              <a:buNone/>
            </a:pPr>
            <a:r>
              <a:rPr lang="en-US" sz="17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Gradient descent works as follows:</a:t>
            </a:r>
          </a:p>
          <a:p>
            <a:pPr algn="just">
              <a:buFont typeface="+mj-lt"/>
              <a:buAutoNum type="arabicPeriod"/>
            </a:pPr>
            <a:r>
              <a:rPr lang="en-US" sz="17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It starts with some coefficients, sees their cost, and searches for cost value lesser than what it is now.</a:t>
            </a:r>
          </a:p>
          <a:p>
            <a:pPr algn="just">
              <a:buFont typeface="+mj-lt"/>
              <a:buAutoNum type="arabicPeriod"/>
            </a:pPr>
            <a:r>
              <a:rPr lang="en-US" sz="17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It moves towards the lower weight and updates the value of the coefficients.</a:t>
            </a:r>
          </a:p>
          <a:p>
            <a:pPr algn="just">
              <a:buFont typeface="+mj-lt"/>
              <a:buAutoNum type="arabicPeriod"/>
            </a:pPr>
            <a:r>
              <a:rPr lang="en-US" sz="17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The process repeats until the local minimum is reached. A local minimum is a point beyond which it can not proceed.</a:t>
            </a:r>
          </a:p>
          <a:p>
            <a:pPr marL="0" indent="0" algn="just">
              <a:buNone/>
            </a:pPr>
            <a:endParaRPr lang="en-US" sz="17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endParaRPr>
          </a:p>
          <a:p>
            <a:r>
              <a:rPr lang="en-US" b="0" i="0" dirty="0">
                <a:solidFill>
                  <a:srgbClr val="FF0000"/>
                </a:solidFill>
                <a:effectLst/>
                <a:latin typeface="Lato" panose="020F0502020204030203" pitchFamily="34" charset="0"/>
              </a:rPr>
              <a:t>Gradient descent works best for most purposes. However, it has some downsides too. It is expensive to calculate the gradients if the size of the data is huge.</a:t>
            </a:r>
            <a:endParaRPr lang="en-IN" dirty="0">
              <a:solidFill>
                <a:srgbClr val="FF0000"/>
              </a:solidFill>
            </a:endParaRPr>
          </a:p>
        </p:txBody>
      </p:sp>
      <p:pic>
        <p:nvPicPr>
          <p:cNvPr id="2050" name="Picture 2" descr="Gradient Descent Deep Learning Optimizer formula">
            <a:extLst>
              <a:ext uri="{FF2B5EF4-FFF2-40B4-BE49-F238E27FC236}">
                <a16:creationId xmlns:a16="http://schemas.microsoft.com/office/drawing/2014/main" id="{CCAAD884-8BAC-263A-0316-430DA95A97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2946" y="6026222"/>
            <a:ext cx="4270755" cy="4443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radient Descent Deep Learning Optimizer Image">
            <a:extLst>
              <a:ext uri="{FF2B5EF4-FFF2-40B4-BE49-F238E27FC236}">
                <a16:creationId xmlns:a16="http://schemas.microsoft.com/office/drawing/2014/main" id="{483C67FB-F455-8202-9508-AD5F6F420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8944" y="1336303"/>
            <a:ext cx="4214504" cy="3304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179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CE98-F543-A658-264F-42E2950AAB5B}"/>
              </a:ext>
            </a:extLst>
          </p:cNvPr>
          <p:cNvSpPr>
            <a:spLocks noGrp="1"/>
          </p:cNvSpPr>
          <p:nvPr>
            <p:ph type="title"/>
          </p:nvPr>
        </p:nvSpPr>
        <p:spPr/>
        <p:txBody>
          <a:bodyPr/>
          <a:lstStyle/>
          <a:p>
            <a:r>
              <a:rPr lang="en-IN" b="1" i="0" dirty="0">
                <a:solidFill>
                  <a:srgbClr val="273239"/>
                </a:solidFill>
                <a:effectLst/>
                <a:latin typeface="Nunito" panose="020F0502020204030204" pitchFamily="2" charset="0"/>
              </a:rPr>
              <a:t>Types of Gradient Descent: </a:t>
            </a:r>
            <a:br>
              <a:rPr lang="en-IN" b="1" i="0" dirty="0">
                <a:solidFill>
                  <a:srgbClr val="273239"/>
                </a:solidFill>
                <a:effectLst/>
                <a:latin typeface="Nunito" panose="020F0502020204030204" pitchFamily="2" charset="0"/>
              </a:rPr>
            </a:br>
            <a:endParaRPr lang="en-IN" dirty="0"/>
          </a:p>
        </p:txBody>
      </p:sp>
      <p:sp>
        <p:nvSpPr>
          <p:cNvPr id="3" name="Content Placeholder 2">
            <a:extLst>
              <a:ext uri="{FF2B5EF4-FFF2-40B4-BE49-F238E27FC236}">
                <a16:creationId xmlns:a16="http://schemas.microsoft.com/office/drawing/2014/main" id="{198488D1-C5B8-9CEB-1145-06798BDBAE2C}"/>
              </a:ext>
            </a:extLst>
          </p:cNvPr>
          <p:cNvSpPr>
            <a:spLocks noGrp="1"/>
          </p:cNvSpPr>
          <p:nvPr>
            <p:ph idx="1"/>
          </p:nvPr>
        </p:nvSpPr>
        <p:spPr/>
        <p:txBody>
          <a:bodyPr/>
          <a:lstStyle/>
          <a:p>
            <a:pPr marL="0" indent="0">
              <a:buNone/>
            </a:pPr>
            <a:r>
              <a:rPr lang="en-US" dirty="0"/>
              <a:t>Typically, there are three types of Gradient Descent:  </a:t>
            </a:r>
          </a:p>
          <a:p>
            <a:endParaRPr lang="en-US" dirty="0"/>
          </a:p>
          <a:p>
            <a:r>
              <a:rPr lang="en-US" dirty="0"/>
              <a:t>Batch Gradient Descent</a:t>
            </a:r>
          </a:p>
          <a:p>
            <a:r>
              <a:rPr lang="en-US" dirty="0"/>
              <a:t>Stochastic Gradient Descent</a:t>
            </a:r>
          </a:p>
          <a:p>
            <a:r>
              <a:rPr lang="en-US" dirty="0"/>
              <a:t>Mini-batch Gradient Descent</a:t>
            </a:r>
            <a:endParaRPr lang="en-IN" dirty="0"/>
          </a:p>
        </p:txBody>
      </p:sp>
    </p:spTree>
    <p:extLst>
      <p:ext uri="{BB962C8B-B14F-4D97-AF65-F5344CB8AC3E}">
        <p14:creationId xmlns:p14="http://schemas.microsoft.com/office/powerpoint/2010/main" val="2748741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5A0738-C589-4E22-47C2-DF61A7CE568B}"/>
              </a:ext>
            </a:extLst>
          </p:cNvPr>
          <p:cNvSpPr>
            <a:spLocks noGrp="1"/>
          </p:cNvSpPr>
          <p:nvPr>
            <p:ph idx="1"/>
          </p:nvPr>
        </p:nvSpPr>
        <p:spPr>
          <a:xfrm>
            <a:off x="542863" y="358683"/>
            <a:ext cx="8596668" cy="3880773"/>
          </a:xfrm>
        </p:spPr>
        <p:txBody>
          <a:bodyPr>
            <a:normAutofit/>
          </a:bodyPr>
          <a:lstStyle/>
          <a:p>
            <a:pPr marL="0" indent="0">
              <a:buNone/>
            </a:pPr>
            <a:r>
              <a:rPr lang="en-US" sz="1600" b="1"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Batch Gradient Descent:</a:t>
            </a:r>
            <a:r>
              <a:rPr lang="en-US" sz="1600"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 Batch Gradient Descent involves calculations over the full training set at each step as a result of which it is very slow on very large training data. Thus, it becomes very computationally expensive to do Batch GD.</a:t>
            </a:r>
          </a:p>
          <a:p>
            <a:pPr marL="0" indent="0">
              <a:buNone/>
            </a:pPr>
            <a:endParaRPr lang="en-US" sz="1600" dirty="0">
              <a:solidFill>
                <a:srgbClr val="273239"/>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600" b="1"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In SGD</a:t>
            </a:r>
            <a:r>
              <a:rPr lang="en-US" sz="1600"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 instead of using the entire dataset for each iteration, only a single random training example (or a small batch) is selected to calculate the gradient and update the model parameters. This random selection introduces randomness into the optimization process, hence the term “stochastic” in stochastic Gradient Descent</a:t>
            </a:r>
          </a:p>
          <a:p>
            <a:pPr marL="0" indent="0">
              <a:buNone/>
            </a:pPr>
            <a:endParaRPr lang="en-US" sz="1600" dirty="0">
              <a:solidFill>
                <a:srgbClr val="273239"/>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600" b="1"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Mini-batch gradient descent </a:t>
            </a:r>
            <a:r>
              <a:rPr lang="en-US" sz="16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is </a:t>
            </a:r>
            <a:r>
              <a:rPr lang="en-US" sz="1600" b="0" i="0" dirty="0">
                <a:solidFill>
                  <a:srgbClr val="040C28"/>
                </a:solidFill>
                <a:effectLst/>
                <a:latin typeface="Calibri" panose="020F0502020204030204" pitchFamily="34" charset="0"/>
                <a:ea typeface="Calibri" panose="020F0502020204030204" pitchFamily="34" charset="0"/>
                <a:cs typeface="Calibri" panose="020F0502020204030204" pitchFamily="34" charset="0"/>
              </a:rPr>
              <a:t>a gradient descent modification that divides the training dataset into small batches that are used to compute model error and update model coefficients</a:t>
            </a:r>
            <a:r>
              <a:rPr lang="en-US" sz="16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t>
            </a:r>
          </a:p>
          <a:p>
            <a:pPr marL="0" indent="0">
              <a:buNone/>
            </a:pPr>
            <a:endParaRPr lang="en-US" sz="1600" dirty="0">
              <a:solidFill>
                <a:srgbClr val="202124"/>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6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F4AB79AF-A52C-C320-7B65-7A2094ED8E14}"/>
              </a:ext>
            </a:extLst>
          </p:cNvPr>
          <p:cNvGraphicFramePr>
            <a:graphicFrameLocks noGrp="1"/>
          </p:cNvGraphicFramePr>
          <p:nvPr>
            <p:extLst>
              <p:ext uri="{D42A27DB-BD31-4B8C-83A1-F6EECF244321}">
                <p14:modId xmlns:p14="http://schemas.microsoft.com/office/powerpoint/2010/main" val="3064394590"/>
              </p:ext>
            </p:extLst>
          </p:nvPr>
        </p:nvGraphicFramePr>
        <p:xfrm>
          <a:off x="695792" y="3873154"/>
          <a:ext cx="8596311" cy="2506980"/>
        </p:xfrm>
        <a:graphic>
          <a:graphicData uri="http://schemas.openxmlformats.org/drawingml/2006/table">
            <a:tbl>
              <a:tblPr/>
              <a:tblGrid>
                <a:gridCol w="2865437">
                  <a:extLst>
                    <a:ext uri="{9D8B030D-6E8A-4147-A177-3AD203B41FA5}">
                      <a16:colId xmlns:a16="http://schemas.microsoft.com/office/drawing/2014/main" val="4091369397"/>
                    </a:ext>
                  </a:extLst>
                </a:gridCol>
                <a:gridCol w="2865437">
                  <a:extLst>
                    <a:ext uri="{9D8B030D-6E8A-4147-A177-3AD203B41FA5}">
                      <a16:colId xmlns:a16="http://schemas.microsoft.com/office/drawing/2014/main" val="39463185"/>
                    </a:ext>
                  </a:extLst>
                </a:gridCol>
                <a:gridCol w="2865437">
                  <a:extLst>
                    <a:ext uri="{9D8B030D-6E8A-4147-A177-3AD203B41FA5}">
                      <a16:colId xmlns:a16="http://schemas.microsoft.com/office/drawing/2014/main" val="1663060704"/>
                    </a:ext>
                  </a:extLst>
                </a:gridCol>
              </a:tblGrid>
              <a:tr h="0">
                <a:tc>
                  <a:txBody>
                    <a:bodyPr/>
                    <a:lstStyle/>
                    <a:p>
                      <a:pPr algn="ctr" fontAlgn="base"/>
                      <a:r>
                        <a:rPr lang="en-IN" sz="1400" b="1">
                          <a:effectLst/>
                          <a:latin typeface="Calibri" panose="020F0502020204030204" pitchFamily="34" charset="0"/>
                          <a:ea typeface="Calibri" panose="020F0502020204030204" pitchFamily="34" charset="0"/>
                          <a:cs typeface="Calibri" panose="020F0502020204030204" pitchFamily="34" charset="0"/>
                        </a:rPr>
                        <a:t>Batch Gradient Descent</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latin typeface="Calibri" panose="020F0502020204030204" pitchFamily="34" charset="0"/>
                          <a:ea typeface="Calibri" panose="020F0502020204030204" pitchFamily="34" charset="0"/>
                          <a:cs typeface="Calibri" panose="020F0502020204030204" pitchFamily="34" charset="0"/>
                        </a:rPr>
                        <a:t>Stochastic Gradient Descent</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latin typeface="Calibri" panose="020F0502020204030204" pitchFamily="34" charset="0"/>
                          <a:ea typeface="Calibri" panose="020F0502020204030204" pitchFamily="34" charset="0"/>
                          <a:cs typeface="Calibri" panose="020F0502020204030204" pitchFamily="34" charset="0"/>
                        </a:rPr>
                        <a:t>Mini-Batch Gradient Descent</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875643477"/>
                  </a:ext>
                </a:extLst>
              </a:tr>
              <a:tr h="0">
                <a:tc>
                  <a:txBody>
                    <a:bodyPr/>
                    <a:lstStyle/>
                    <a:p>
                      <a:pPr algn="l" fontAlgn="ctr"/>
                      <a:r>
                        <a:rPr lang="en-US" sz="1250" b="0">
                          <a:effectLst/>
                          <a:latin typeface="Calibri" panose="020F0502020204030204" pitchFamily="34" charset="0"/>
                          <a:ea typeface="Calibri" panose="020F0502020204030204" pitchFamily="34" charset="0"/>
                          <a:cs typeface="Calibri" panose="020F0502020204030204" pitchFamily="34" charset="0"/>
                        </a:rPr>
                        <a:t>Since the entire training data is considered before taking a step in the direction of gradient, therefore it takes a lot of time for making a single update.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a:effectLst/>
                          <a:latin typeface="Calibri" panose="020F0502020204030204" pitchFamily="34" charset="0"/>
                          <a:ea typeface="Calibri" panose="020F0502020204030204" pitchFamily="34" charset="0"/>
                          <a:cs typeface="Calibri" panose="020F0502020204030204" pitchFamily="34" charset="0"/>
                        </a:rPr>
                        <a:t>Since only a single training example is considered before taking a step in the direction of gradient, we are forced to loop over the training set and thus cannot exploit the speed associated with vectorizing the code.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a:effectLst/>
                          <a:latin typeface="Calibri" panose="020F0502020204030204" pitchFamily="34" charset="0"/>
                          <a:ea typeface="Calibri" panose="020F0502020204030204" pitchFamily="34" charset="0"/>
                          <a:cs typeface="Calibri" panose="020F0502020204030204" pitchFamily="34" charset="0"/>
                        </a:rPr>
                        <a:t>Since a subset of training examples is considered, it can make quick updates in the model parameters and can also exploit the speed associated with vectorizing the code.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070070789"/>
                  </a:ext>
                </a:extLst>
              </a:tr>
              <a:tr h="0">
                <a:tc>
                  <a:txBody>
                    <a:bodyPr/>
                    <a:lstStyle/>
                    <a:p>
                      <a:pPr algn="l" fontAlgn="ctr"/>
                      <a:r>
                        <a:rPr lang="en-US" sz="1250" b="0">
                          <a:effectLst/>
                          <a:latin typeface="Calibri" panose="020F0502020204030204" pitchFamily="34" charset="0"/>
                          <a:ea typeface="Calibri" panose="020F0502020204030204" pitchFamily="34" charset="0"/>
                          <a:cs typeface="Calibri" panose="020F0502020204030204" pitchFamily="34" charset="0"/>
                        </a:rPr>
                        <a:t>It makes smooth updates in the model parameters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a:effectLst/>
                          <a:latin typeface="Calibri" panose="020F0502020204030204" pitchFamily="34" charset="0"/>
                          <a:ea typeface="Calibri" panose="020F0502020204030204" pitchFamily="34" charset="0"/>
                          <a:cs typeface="Calibri" panose="020F0502020204030204" pitchFamily="34" charset="0"/>
                        </a:rPr>
                        <a:t>It makes very noisy updates in the parameters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dirty="0">
                          <a:effectLst/>
                          <a:latin typeface="Calibri" panose="020F0502020204030204" pitchFamily="34" charset="0"/>
                          <a:ea typeface="Calibri" panose="020F0502020204030204" pitchFamily="34" charset="0"/>
                          <a:cs typeface="Calibri" panose="020F0502020204030204" pitchFamily="34" charset="0"/>
                        </a:rPr>
                        <a:t>Depending upon the batch size, the updates can be made less noisy – greater the batch size less noisy is the update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94467565"/>
                  </a:ext>
                </a:extLst>
              </a:tr>
            </a:tbl>
          </a:graphicData>
        </a:graphic>
      </p:graphicFrame>
    </p:spTree>
    <p:extLst>
      <p:ext uri="{BB962C8B-B14F-4D97-AF65-F5344CB8AC3E}">
        <p14:creationId xmlns:p14="http://schemas.microsoft.com/office/powerpoint/2010/main" val="2642060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2874-1FBF-39DC-9A2C-94DEA617CBE4}"/>
              </a:ext>
            </a:extLst>
          </p:cNvPr>
          <p:cNvSpPr>
            <a:spLocks noGrp="1"/>
          </p:cNvSpPr>
          <p:nvPr>
            <p:ph type="title"/>
          </p:nvPr>
        </p:nvSpPr>
        <p:spPr>
          <a:xfrm>
            <a:off x="453217" y="233082"/>
            <a:ext cx="8596668" cy="1320800"/>
          </a:xfrm>
        </p:spPr>
        <p:txBody>
          <a:bodyPr>
            <a:normAutofit fontScale="90000"/>
          </a:bodyPr>
          <a:lstStyle/>
          <a:p>
            <a:r>
              <a:rPr lang="en-US" b="0" i="0" dirty="0">
                <a:solidFill>
                  <a:srgbClr val="222222"/>
                </a:solidFill>
                <a:effectLst/>
                <a:latin typeface="Lato" panose="020F0502020204030203" pitchFamily="34" charset="0"/>
              </a:rPr>
              <a:t>Gradient Descent With Momentum Deep Learning Optimizer</a:t>
            </a:r>
            <a:br>
              <a:rPr lang="en-US" b="0"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1F036A11-5895-DAEA-038E-FEE9B7FF799A}"/>
              </a:ext>
            </a:extLst>
          </p:cNvPr>
          <p:cNvSpPr>
            <a:spLocks noGrp="1"/>
          </p:cNvSpPr>
          <p:nvPr>
            <p:ph idx="1"/>
          </p:nvPr>
        </p:nvSpPr>
        <p:spPr>
          <a:xfrm>
            <a:off x="453217" y="1345177"/>
            <a:ext cx="8596668" cy="4248799"/>
          </a:xfrm>
        </p:spPr>
        <p:txBody>
          <a:bodyPr>
            <a:normAutofit/>
          </a:bodyPr>
          <a:lstStyle/>
          <a:p>
            <a:pPr marL="0" indent="0">
              <a:buNone/>
            </a:pPr>
            <a:r>
              <a:rPr lang="en-US" sz="16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The problem with gradient descent is that the weight update at a moment (t) is governed by the learning rate and gradient at that moment only. It doesn’t take into account the past steps taken while traversing the cost space.</a:t>
            </a:r>
          </a:p>
          <a:p>
            <a:pPr marL="0" indent="0">
              <a:buNone/>
            </a:pPr>
            <a:endParaRPr lang="en-US" sz="1600" dirty="0">
              <a:solidFill>
                <a:srgbClr val="242424"/>
              </a:solidFill>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US" sz="16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It leads to the following problems.</a:t>
            </a:r>
          </a:p>
          <a:p>
            <a:pPr algn="l">
              <a:buFont typeface="+mj-lt"/>
              <a:buAutoNum type="arabicPeriod"/>
            </a:pPr>
            <a:r>
              <a:rPr lang="en-US" sz="16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The gradient of the cost function at saddle points( plateau) is negligible or zero, which in turn leads to small or no weight updates. Hence, the network becomes stagnant, and learning stops</a:t>
            </a:r>
          </a:p>
          <a:p>
            <a:pPr algn="l">
              <a:buFont typeface="+mj-lt"/>
              <a:buAutoNum type="arabicPeriod"/>
            </a:pPr>
            <a:r>
              <a:rPr lang="en-US" sz="16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The path followed by Gradient Descent is very jittery even when operating with mini-batch mode</a:t>
            </a:r>
          </a:p>
          <a:p>
            <a:pPr marL="0" indent="0">
              <a:buNone/>
            </a:pPr>
            <a:endParaRPr lang="en-IN" dirty="0"/>
          </a:p>
        </p:txBody>
      </p:sp>
      <p:pic>
        <p:nvPicPr>
          <p:cNvPr id="4098" name="Picture 2">
            <a:extLst>
              <a:ext uri="{FF2B5EF4-FFF2-40B4-BE49-F238E27FC236}">
                <a16:creationId xmlns:a16="http://schemas.microsoft.com/office/drawing/2014/main" id="{2918A0D6-6368-01B0-952D-A301E3EA8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125" y="2339743"/>
            <a:ext cx="2333625" cy="4667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machine learning - Understanding mini-batch gradient descent - Cross  Validated">
            <a:extLst>
              <a:ext uri="{FF2B5EF4-FFF2-40B4-BE49-F238E27FC236}">
                <a16:creationId xmlns:a16="http://schemas.microsoft.com/office/drawing/2014/main" id="{2D258485-6677-199A-9F23-545267CAEB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416" y="4051533"/>
            <a:ext cx="4702269" cy="2027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529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4DEBD-EEFE-D0DB-7780-77F4772CFE00}"/>
              </a:ext>
            </a:extLst>
          </p:cNvPr>
          <p:cNvSpPr>
            <a:spLocks noGrp="1"/>
          </p:cNvSpPr>
          <p:nvPr>
            <p:ph type="title"/>
          </p:nvPr>
        </p:nvSpPr>
        <p:spPr>
          <a:xfrm>
            <a:off x="247028" y="155575"/>
            <a:ext cx="8596668" cy="194049"/>
          </a:xfrm>
        </p:spPr>
        <p:txBody>
          <a:bodyPr>
            <a:normAutofit fontScale="90000"/>
          </a:bodyPr>
          <a:lstStyle/>
          <a:p>
            <a:r>
              <a:rPr lang="en-IN" sz="1200" dirty="0" err="1">
                <a:solidFill>
                  <a:schemeClr val="tx1"/>
                </a:solidFill>
              </a:rPr>
              <a:t>Contd</a:t>
            </a:r>
            <a:r>
              <a:rPr lang="en-IN" sz="1200" dirty="0">
                <a:solidFill>
                  <a:schemeClr val="tx1"/>
                </a:solidFill>
              </a:rPr>
              <a:t>…</a:t>
            </a:r>
          </a:p>
        </p:txBody>
      </p:sp>
      <p:pic>
        <p:nvPicPr>
          <p:cNvPr id="5122" name="Picture 2">
            <a:extLst>
              <a:ext uri="{FF2B5EF4-FFF2-40B4-BE49-F238E27FC236}">
                <a16:creationId xmlns:a16="http://schemas.microsoft.com/office/drawing/2014/main" id="{93E57CF4-86E8-16E3-803D-CC50F297E8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1318" y="-8965"/>
            <a:ext cx="6543848" cy="38814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2DA6D3F-9E30-8427-FFCA-BAC08B6308F8}"/>
              </a:ext>
            </a:extLst>
          </p:cNvPr>
          <p:cNvSpPr txBox="1"/>
          <p:nvPr/>
        </p:nvSpPr>
        <p:spPr>
          <a:xfrm>
            <a:off x="774032" y="3298175"/>
            <a:ext cx="7698441" cy="3293209"/>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Let’s assume the initial weights of the network under consideration correspond to point A.</a:t>
            </a:r>
          </a:p>
          <a:p>
            <a:pPr marL="285750" indent="-285750" algn="l">
              <a:buFont typeface="Arial" panose="020B0604020202020204" pitchFamily="34" charset="0"/>
              <a:buChar char="•"/>
            </a:pPr>
            <a:endParaRPr lang="en-US" sz="1600" dirty="0">
              <a:solidFill>
                <a:srgbClr val="242424"/>
              </a:solidFill>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6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With gradient descent, the Loss function decreases rapidly along the slope AB as the gradient along this slope is high. </a:t>
            </a:r>
          </a:p>
          <a:p>
            <a:pPr marL="285750" indent="-285750" algn="l">
              <a:buFont typeface="Arial" panose="020B0604020202020204" pitchFamily="34" charset="0"/>
              <a:buChar char="•"/>
            </a:pPr>
            <a:endParaRPr lang="en-US" sz="1600" dirty="0">
              <a:solidFill>
                <a:srgbClr val="242424"/>
              </a:solidFill>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6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But as soon as it reaches point B the gradient becomes very low. </a:t>
            </a:r>
          </a:p>
          <a:p>
            <a:pPr marL="285750" indent="-285750" algn="l">
              <a:buFont typeface="Arial" panose="020B0604020202020204" pitchFamily="34" charset="0"/>
              <a:buChar char="•"/>
            </a:pPr>
            <a:endParaRPr lang="en-US" sz="1600" dirty="0">
              <a:solidFill>
                <a:srgbClr val="242424"/>
              </a:solidFill>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6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The weight updates around B is very small. Even after many iterations, the cost moves very slowly before getting stuck at a point where the gradient eventually becomes zero.</a:t>
            </a:r>
          </a:p>
          <a:p>
            <a:pPr marL="285750" indent="-285750" algn="l">
              <a:buFont typeface="Arial" panose="020B0604020202020204" pitchFamily="34" charset="0"/>
              <a:buChar char="•"/>
            </a:pPr>
            <a:endParaRPr lang="en-US" sz="16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6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In this case, ideally, cost should have moved to the global minima point C, but because the gradient disappears at point B, we are stuck with a sub-optimal solution.</a:t>
            </a:r>
          </a:p>
        </p:txBody>
      </p:sp>
    </p:spTree>
    <p:extLst>
      <p:ext uri="{BB962C8B-B14F-4D97-AF65-F5344CB8AC3E}">
        <p14:creationId xmlns:p14="http://schemas.microsoft.com/office/powerpoint/2010/main" val="244609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41D22-C140-C802-293D-496EB70C22E8}"/>
              </a:ext>
            </a:extLst>
          </p:cNvPr>
          <p:cNvSpPr>
            <a:spLocks noGrp="1"/>
          </p:cNvSpPr>
          <p:nvPr>
            <p:ph type="title"/>
          </p:nvPr>
        </p:nvSpPr>
        <p:spPr>
          <a:xfrm>
            <a:off x="264957" y="156238"/>
            <a:ext cx="8596668" cy="1320800"/>
          </a:xfrm>
        </p:spPr>
        <p:txBody>
          <a:bodyPr>
            <a:normAutofit/>
          </a:bodyPr>
          <a:lstStyle/>
          <a:p>
            <a:r>
              <a:rPr lang="en-IN" sz="1200" dirty="0">
                <a:solidFill>
                  <a:schemeClr val="tx1"/>
                </a:solidFill>
                <a:latin typeface="Calibri" panose="020F0502020204030204" pitchFamily="34" charset="0"/>
                <a:ea typeface="Calibri" panose="020F0502020204030204" pitchFamily="34" charset="0"/>
                <a:cs typeface="Calibri" panose="020F0502020204030204" pitchFamily="34" charset="0"/>
              </a:rPr>
              <a:t>Contd..</a:t>
            </a:r>
          </a:p>
        </p:txBody>
      </p:sp>
      <p:sp>
        <p:nvSpPr>
          <p:cNvPr id="3" name="Content Placeholder 2">
            <a:extLst>
              <a:ext uri="{FF2B5EF4-FFF2-40B4-BE49-F238E27FC236}">
                <a16:creationId xmlns:a16="http://schemas.microsoft.com/office/drawing/2014/main" id="{D2835D64-77C2-F3C4-E6C9-64AE028E8D88}"/>
              </a:ext>
            </a:extLst>
          </p:cNvPr>
          <p:cNvSpPr>
            <a:spLocks noGrp="1"/>
          </p:cNvSpPr>
          <p:nvPr>
            <p:ph idx="1"/>
          </p:nvPr>
        </p:nvSpPr>
        <p:spPr>
          <a:xfrm>
            <a:off x="264957" y="582801"/>
            <a:ext cx="8596668" cy="3880773"/>
          </a:xfrm>
        </p:spPr>
        <p:txBody>
          <a:bodyPr/>
          <a:lstStyle/>
          <a:p>
            <a:pPr algn="l"/>
            <a:r>
              <a:rPr lang="en-US" sz="16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How can momentum fix this?</a:t>
            </a:r>
            <a:endParaRPr lang="en-US" sz="16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US" sz="1600" b="0" i="0" dirty="0">
                <a:solidFill>
                  <a:srgbClr val="242424"/>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Now, Imagine you have a ball rolling from point A. The ball starts rolling down slowly and gathers some </a:t>
            </a:r>
            <a:r>
              <a:rPr lang="en-US" sz="1600" b="1" i="0" dirty="0">
                <a:solidFill>
                  <a:srgbClr val="242424"/>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momentum</a:t>
            </a:r>
            <a:r>
              <a:rPr lang="en-US" sz="1600" b="0" i="0" dirty="0">
                <a:solidFill>
                  <a:srgbClr val="242424"/>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across the slope AB.</a:t>
            </a:r>
          </a:p>
          <a:p>
            <a:pPr marL="0" indent="0" algn="l">
              <a:buNone/>
            </a:pPr>
            <a:r>
              <a:rPr lang="en-US" sz="1600" b="0" i="0" dirty="0">
                <a:solidFill>
                  <a:srgbClr val="242424"/>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When the ball reaches point B, it has accumulated enough momentum to push itself across the plateau region B and finally following slope BC to land at the global minima C.</a:t>
            </a:r>
          </a:p>
          <a:p>
            <a:pPr marL="0" indent="0" algn="l">
              <a:buNone/>
            </a:pPr>
            <a:endParaRPr lang="en-US" sz="1600" dirty="0">
              <a:solidFill>
                <a:srgbClr val="242424"/>
              </a:solidFill>
              <a:highlight>
                <a:srgbClr val="FFFF00"/>
              </a:highlight>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US" sz="1600" b="0" i="0" dirty="0">
                <a:solidFill>
                  <a:srgbClr val="242424"/>
                </a:solidFill>
                <a:effectLst/>
                <a:latin typeface="source-serif-pro"/>
              </a:rPr>
              <a:t>This can be done by using an Exponential Moving Average(EMA). An exponential moving average is a moving average that assigns a greater weight on the most recent values.</a:t>
            </a:r>
            <a:endParaRPr lang="en-US" sz="1600" b="0" i="0" dirty="0">
              <a:solidFill>
                <a:srgbClr val="242424"/>
              </a:solidFill>
              <a:effectLst/>
              <a:highlight>
                <a:srgbClr val="FFFF00"/>
              </a:highlight>
              <a:latin typeface="Calibri" panose="020F0502020204030204" pitchFamily="34" charset="0"/>
              <a:ea typeface="Calibri" panose="020F0502020204030204" pitchFamily="34" charset="0"/>
              <a:cs typeface="Calibri" panose="020F0502020204030204" pitchFamily="34" charset="0"/>
            </a:endParaRPr>
          </a:p>
          <a:p>
            <a:pPr marL="0" indent="0" algn="l">
              <a:buNone/>
            </a:pPr>
            <a:endParaRPr lang="en-US" sz="1600" dirty="0">
              <a:solidFill>
                <a:srgbClr val="242424"/>
              </a:solidFill>
              <a:highlight>
                <a:srgbClr val="FFFF00"/>
              </a:highlight>
              <a:latin typeface="Calibri" panose="020F0502020204030204" pitchFamily="34" charset="0"/>
              <a:ea typeface="Calibri" panose="020F0502020204030204" pitchFamily="34" charset="0"/>
              <a:cs typeface="Calibri" panose="020F0502020204030204" pitchFamily="34" charset="0"/>
            </a:endParaRPr>
          </a:p>
          <a:p>
            <a:pPr marL="0" indent="0" algn="l">
              <a:buNone/>
            </a:pPr>
            <a:endParaRPr lang="en-US" sz="1600" b="0" i="0" dirty="0">
              <a:solidFill>
                <a:srgbClr val="242424"/>
              </a:solidFill>
              <a:effectLst/>
              <a:highlight>
                <a:srgbClr val="FFFF00"/>
              </a:highligh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p>
        </p:txBody>
      </p:sp>
      <p:pic>
        <p:nvPicPr>
          <p:cNvPr id="6146" name="Picture 2">
            <a:extLst>
              <a:ext uri="{FF2B5EF4-FFF2-40B4-BE49-F238E27FC236}">
                <a16:creationId xmlns:a16="http://schemas.microsoft.com/office/drawing/2014/main" id="{F3C3C592-F9DA-82C1-F1D5-3FC858EDE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7851" y="3730719"/>
            <a:ext cx="6619875" cy="5619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7D23699-3162-51A6-8138-F36467964266}"/>
              </a:ext>
            </a:extLst>
          </p:cNvPr>
          <p:cNvSpPr txBox="1"/>
          <p:nvPr/>
        </p:nvSpPr>
        <p:spPr>
          <a:xfrm>
            <a:off x="1355912" y="4648217"/>
            <a:ext cx="6100482" cy="923330"/>
          </a:xfrm>
          <a:prstGeom prst="rect">
            <a:avLst/>
          </a:prstGeom>
          <a:noFill/>
        </p:spPr>
        <p:txBody>
          <a:bodyPr wrap="square">
            <a:spAutoFit/>
          </a:bodyPr>
          <a:lstStyle/>
          <a:p>
            <a:pPr algn="l"/>
            <a:r>
              <a:rPr lang="en-US" b="0" i="0" dirty="0">
                <a:solidFill>
                  <a:srgbClr val="242424"/>
                </a:solidFill>
                <a:effectLst/>
                <a:latin typeface="source-serif-pro"/>
              </a:rPr>
              <a:t>𝓥</a:t>
            </a:r>
            <a:r>
              <a:rPr lang="en-US" b="1" i="0" dirty="0">
                <a:solidFill>
                  <a:srgbClr val="242424"/>
                </a:solidFill>
                <a:effectLst/>
                <a:latin typeface="source-serif-pro"/>
              </a:rPr>
              <a:t>(t)</a:t>
            </a:r>
            <a:r>
              <a:rPr lang="en-US" b="0" i="0" dirty="0">
                <a:solidFill>
                  <a:srgbClr val="242424"/>
                </a:solidFill>
                <a:effectLst/>
                <a:latin typeface="source-serif-pro"/>
              </a:rPr>
              <a:t>: is the new weight update done at iteration </a:t>
            </a:r>
            <a:r>
              <a:rPr lang="en-US" b="1" i="0" dirty="0">
                <a:solidFill>
                  <a:srgbClr val="242424"/>
                </a:solidFill>
                <a:effectLst/>
                <a:latin typeface="source-serif-pro"/>
              </a:rPr>
              <a:t>t</a:t>
            </a:r>
            <a:endParaRPr lang="en-US" b="0" i="0" dirty="0">
              <a:solidFill>
                <a:srgbClr val="242424"/>
              </a:solidFill>
              <a:effectLst/>
              <a:latin typeface="source-serif-pro"/>
            </a:endParaRPr>
          </a:p>
          <a:p>
            <a:pPr algn="l"/>
            <a:r>
              <a:rPr lang="en-US" b="1" i="0" dirty="0">
                <a:solidFill>
                  <a:srgbClr val="242424"/>
                </a:solidFill>
                <a:effectLst/>
                <a:latin typeface="source-serif-pro"/>
              </a:rPr>
              <a:t>β: </a:t>
            </a:r>
            <a:r>
              <a:rPr lang="en-US" b="0" i="0" dirty="0">
                <a:solidFill>
                  <a:srgbClr val="242424"/>
                </a:solidFill>
                <a:effectLst/>
                <a:latin typeface="source-serif-pro"/>
              </a:rPr>
              <a:t>Momentum constant</a:t>
            </a:r>
          </a:p>
          <a:p>
            <a:pPr algn="l"/>
            <a:r>
              <a:rPr lang="en-US" b="1" i="0" dirty="0">
                <a:solidFill>
                  <a:srgbClr val="242424"/>
                </a:solidFill>
                <a:effectLst/>
                <a:latin typeface="source-serif-pro"/>
              </a:rPr>
              <a:t>𝛿(t): </a:t>
            </a:r>
            <a:r>
              <a:rPr lang="en-US" b="0" i="0" dirty="0">
                <a:solidFill>
                  <a:srgbClr val="242424"/>
                </a:solidFill>
                <a:effectLst/>
                <a:latin typeface="source-serif-pro"/>
              </a:rPr>
              <a:t>is the gradient at iteration </a:t>
            </a:r>
            <a:r>
              <a:rPr lang="en-US" b="1" i="0" dirty="0">
                <a:solidFill>
                  <a:srgbClr val="242424"/>
                </a:solidFill>
                <a:effectLst/>
                <a:latin typeface="source-serif-pro"/>
              </a:rPr>
              <a:t>t</a:t>
            </a:r>
            <a:endParaRPr lang="en-US" b="0" i="0" dirty="0">
              <a:solidFill>
                <a:srgbClr val="242424"/>
              </a:solidFill>
              <a:effectLst/>
              <a:latin typeface="source-serif-pro"/>
            </a:endParaRPr>
          </a:p>
        </p:txBody>
      </p:sp>
    </p:spTree>
    <p:extLst>
      <p:ext uri="{BB962C8B-B14F-4D97-AF65-F5344CB8AC3E}">
        <p14:creationId xmlns:p14="http://schemas.microsoft.com/office/powerpoint/2010/main" val="29582005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97</TotalTime>
  <Words>1437</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inherit</vt:lpstr>
      <vt:lpstr>Lato</vt:lpstr>
      <vt:lpstr>Nunito</vt:lpstr>
      <vt:lpstr>Source Code Pro</vt:lpstr>
      <vt:lpstr>source-serif-pro</vt:lpstr>
      <vt:lpstr>Trebuchet MS</vt:lpstr>
      <vt:lpstr>Wingdings 3</vt:lpstr>
      <vt:lpstr>Facet</vt:lpstr>
      <vt:lpstr>Deep Learning Optimization methods</vt:lpstr>
      <vt:lpstr>Contents</vt:lpstr>
      <vt:lpstr>What Are Optimizers in Deep Learning? </vt:lpstr>
      <vt:lpstr>Gradient Descent Deep Learning Optimizer </vt:lpstr>
      <vt:lpstr>Types of Gradient Descent:  </vt:lpstr>
      <vt:lpstr>PowerPoint Presentation</vt:lpstr>
      <vt:lpstr>Gradient Descent With Momentum Deep Learning Optimizer </vt:lpstr>
      <vt:lpstr>Contd…</vt:lpstr>
      <vt:lpstr>Contd..</vt:lpstr>
      <vt:lpstr>Adagrad (Adaptive Gradient Descent) Deep Learning Optimizer </vt:lpstr>
      <vt:lpstr>Contd..</vt:lpstr>
      <vt:lpstr>RMS Prop (Root Mean Square) Deep Learning Optimizer </vt:lpstr>
      <vt:lpstr>Adam Optimizer in Deep Learning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Optimization methods</dc:title>
  <dc:creator>OMKAR NALLAGONI</dc:creator>
  <cp:lastModifiedBy>OMKAR NALLAGONI</cp:lastModifiedBy>
  <cp:revision>1</cp:revision>
  <dcterms:created xsi:type="dcterms:W3CDTF">2023-09-11T16:01:09Z</dcterms:created>
  <dcterms:modified xsi:type="dcterms:W3CDTF">2023-09-12T05:07:27Z</dcterms:modified>
</cp:coreProperties>
</file>