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30E29"/>
    <a:srgbClr val="FFF1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04"/>
    <p:restoredTop sz="96327"/>
  </p:normalViewPr>
  <p:slideViewPr>
    <p:cSldViewPr snapToGrid="0" snapToObjects="1">
      <p:cViewPr varScale="1">
        <p:scale>
          <a:sx n="24" d="100"/>
          <a:sy n="24" d="100"/>
        </p:scale>
        <p:origin x="1560" y="7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12D1ED-B453-C24C-8B18-BAD8A24462D5}" type="datetimeFigureOut">
              <a:rPr lang="en-US" smtClean="0"/>
              <a:t>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201854-0626-1B49-840D-7E9421788DFF}" type="slidenum">
              <a:rPr lang="en-US" smtClean="0"/>
              <a:t>‹#›</a:t>
            </a:fld>
            <a:endParaRPr lang="en-US"/>
          </a:p>
        </p:txBody>
      </p:sp>
    </p:spTree>
    <p:extLst>
      <p:ext uri="{BB962C8B-B14F-4D97-AF65-F5344CB8AC3E}">
        <p14:creationId xmlns:p14="http://schemas.microsoft.com/office/powerpoint/2010/main" val="1768781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12D1ED-B453-C24C-8B18-BAD8A24462D5}" type="datetimeFigureOut">
              <a:rPr lang="en-US" smtClean="0"/>
              <a:t>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201854-0626-1B49-840D-7E9421788DFF}" type="slidenum">
              <a:rPr lang="en-US" smtClean="0"/>
              <a:t>‹#›</a:t>
            </a:fld>
            <a:endParaRPr lang="en-US"/>
          </a:p>
        </p:txBody>
      </p:sp>
    </p:spTree>
    <p:extLst>
      <p:ext uri="{BB962C8B-B14F-4D97-AF65-F5344CB8AC3E}">
        <p14:creationId xmlns:p14="http://schemas.microsoft.com/office/powerpoint/2010/main" val="1485044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12D1ED-B453-C24C-8B18-BAD8A24462D5}" type="datetimeFigureOut">
              <a:rPr lang="en-US" smtClean="0"/>
              <a:t>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201854-0626-1B49-840D-7E9421788DFF}" type="slidenum">
              <a:rPr lang="en-US" smtClean="0"/>
              <a:t>‹#›</a:t>
            </a:fld>
            <a:endParaRPr lang="en-US"/>
          </a:p>
        </p:txBody>
      </p:sp>
    </p:spTree>
    <p:extLst>
      <p:ext uri="{BB962C8B-B14F-4D97-AF65-F5344CB8AC3E}">
        <p14:creationId xmlns:p14="http://schemas.microsoft.com/office/powerpoint/2010/main" val="3407287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12D1ED-B453-C24C-8B18-BAD8A24462D5}" type="datetimeFigureOut">
              <a:rPr lang="en-US" smtClean="0"/>
              <a:t>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201854-0626-1B49-840D-7E9421788DFF}" type="slidenum">
              <a:rPr lang="en-US" smtClean="0"/>
              <a:t>‹#›</a:t>
            </a:fld>
            <a:endParaRPr lang="en-US"/>
          </a:p>
        </p:txBody>
      </p:sp>
    </p:spTree>
    <p:extLst>
      <p:ext uri="{BB962C8B-B14F-4D97-AF65-F5344CB8AC3E}">
        <p14:creationId xmlns:p14="http://schemas.microsoft.com/office/powerpoint/2010/main" val="3079125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12D1ED-B453-C24C-8B18-BAD8A24462D5}" type="datetimeFigureOut">
              <a:rPr lang="en-US" smtClean="0"/>
              <a:t>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201854-0626-1B49-840D-7E9421788DFF}" type="slidenum">
              <a:rPr lang="en-US" smtClean="0"/>
              <a:t>‹#›</a:t>
            </a:fld>
            <a:endParaRPr lang="en-US"/>
          </a:p>
        </p:txBody>
      </p:sp>
    </p:spTree>
    <p:extLst>
      <p:ext uri="{BB962C8B-B14F-4D97-AF65-F5344CB8AC3E}">
        <p14:creationId xmlns:p14="http://schemas.microsoft.com/office/powerpoint/2010/main" val="3552874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12D1ED-B453-C24C-8B18-BAD8A24462D5}" type="datetimeFigureOut">
              <a:rPr lang="en-US" smtClean="0"/>
              <a:t>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201854-0626-1B49-840D-7E9421788DFF}" type="slidenum">
              <a:rPr lang="en-US" smtClean="0"/>
              <a:t>‹#›</a:t>
            </a:fld>
            <a:endParaRPr lang="en-US"/>
          </a:p>
        </p:txBody>
      </p:sp>
    </p:spTree>
    <p:extLst>
      <p:ext uri="{BB962C8B-B14F-4D97-AF65-F5344CB8AC3E}">
        <p14:creationId xmlns:p14="http://schemas.microsoft.com/office/powerpoint/2010/main" val="3441072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12D1ED-B453-C24C-8B18-BAD8A24462D5}" type="datetimeFigureOut">
              <a:rPr lang="en-US" smtClean="0"/>
              <a:t>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201854-0626-1B49-840D-7E9421788DFF}" type="slidenum">
              <a:rPr lang="en-US" smtClean="0"/>
              <a:t>‹#›</a:t>
            </a:fld>
            <a:endParaRPr lang="en-US"/>
          </a:p>
        </p:txBody>
      </p:sp>
    </p:spTree>
    <p:extLst>
      <p:ext uri="{BB962C8B-B14F-4D97-AF65-F5344CB8AC3E}">
        <p14:creationId xmlns:p14="http://schemas.microsoft.com/office/powerpoint/2010/main" val="3268064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12D1ED-B453-C24C-8B18-BAD8A24462D5}" type="datetimeFigureOut">
              <a:rPr lang="en-US" smtClean="0"/>
              <a:t>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201854-0626-1B49-840D-7E9421788DFF}" type="slidenum">
              <a:rPr lang="en-US" smtClean="0"/>
              <a:t>‹#›</a:t>
            </a:fld>
            <a:endParaRPr lang="en-US"/>
          </a:p>
        </p:txBody>
      </p:sp>
    </p:spTree>
    <p:extLst>
      <p:ext uri="{BB962C8B-B14F-4D97-AF65-F5344CB8AC3E}">
        <p14:creationId xmlns:p14="http://schemas.microsoft.com/office/powerpoint/2010/main" val="954164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12D1ED-B453-C24C-8B18-BAD8A24462D5}" type="datetimeFigureOut">
              <a:rPr lang="en-US" smtClean="0"/>
              <a:t>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201854-0626-1B49-840D-7E9421788DFF}" type="slidenum">
              <a:rPr lang="en-US" smtClean="0"/>
              <a:t>‹#›</a:t>
            </a:fld>
            <a:endParaRPr lang="en-US"/>
          </a:p>
        </p:txBody>
      </p:sp>
    </p:spTree>
    <p:extLst>
      <p:ext uri="{BB962C8B-B14F-4D97-AF65-F5344CB8AC3E}">
        <p14:creationId xmlns:p14="http://schemas.microsoft.com/office/powerpoint/2010/main" val="3935430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7012D1ED-B453-C24C-8B18-BAD8A24462D5}" type="datetimeFigureOut">
              <a:rPr lang="en-US" smtClean="0"/>
              <a:t>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201854-0626-1B49-840D-7E9421788DFF}" type="slidenum">
              <a:rPr lang="en-US" smtClean="0"/>
              <a:t>‹#›</a:t>
            </a:fld>
            <a:endParaRPr lang="en-US"/>
          </a:p>
        </p:txBody>
      </p:sp>
    </p:spTree>
    <p:extLst>
      <p:ext uri="{BB962C8B-B14F-4D97-AF65-F5344CB8AC3E}">
        <p14:creationId xmlns:p14="http://schemas.microsoft.com/office/powerpoint/2010/main" val="2530952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7012D1ED-B453-C24C-8B18-BAD8A24462D5}" type="datetimeFigureOut">
              <a:rPr lang="en-US" smtClean="0"/>
              <a:t>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201854-0626-1B49-840D-7E9421788DFF}" type="slidenum">
              <a:rPr lang="en-US" smtClean="0"/>
              <a:t>‹#›</a:t>
            </a:fld>
            <a:endParaRPr lang="en-US"/>
          </a:p>
        </p:txBody>
      </p:sp>
    </p:spTree>
    <p:extLst>
      <p:ext uri="{BB962C8B-B14F-4D97-AF65-F5344CB8AC3E}">
        <p14:creationId xmlns:p14="http://schemas.microsoft.com/office/powerpoint/2010/main" val="947570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7012D1ED-B453-C24C-8B18-BAD8A24462D5}" type="datetimeFigureOut">
              <a:rPr lang="en-US" smtClean="0"/>
              <a:t>2/3/2021</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1B201854-0626-1B49-840D-7E9421788DFF}" type="slidenum">
              <a:rPr lang="en-US" smtClean="0"/>
              <a:t>‹#›</a:t>
            </a:fld>
            <a:endParaRPr lang="en-US"/>
          </a:p>
        </p:txBody>
      </p:sp>
    </p:spTree>
    <p:extLst>
      <p:ext uri="{BB962C8B-B14F-4D97-AF65-F5344CB8AC3E}">
        <p14:creationId xmlns:p14="http://schemas.microsoft.com/office/powerpoint/2010/main" val="7818929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png"/><Relationship Id="rId3" Type="http://schemas.openxmlformats.org/officeDocument/2006/relationships/image" Target="../media/image1.emf"/><Relationship Id="rId7" Type="http://schemas.openxmlformats.org/officeDocument/2006/relationships/hyperlink" Target="https://t.co/vXVxqzDg6Y" TargetMode="External"/><Relationship Id="rId12" Type="http://schemas.openxmlformats.org/officeDocument/2006/relationships/image" Target="../media/image8.png"/><Relationship Id="rId2" Type="http://schemas.openxmlformats.org/officeDocument/2006/relationships/hyperlink" Target="mailto:dezhiwu@cec.sc.edu" TargetMode="External"/><Relationship Id="rId1" Type="http://schemas.openxmlformats.org/officeDocument/2006/relationships/slideLayout" Target="../slideLayouts/slideLayout7.xml"/><Relationship Id="rId6" Type="http://schemas.openxmlformats.org/officeDocument/2006/relationships/hyperlink" Target="https://t.co/ylOwjXw5sg" TargetMode="External"/><Relationship Id="rId11" Type="http://schemas.openxmlformats.org/officeDocument/2006/relationships/image" Target="../media/image7.png"/><Relationship Id="rId5" Type="http://schemas.openxmlformats.org/officeDocument/2006/relationships/image" Target="../media/image3.png"/><Relationship Id="rId10" Type="http://schemas.openxmlformats.org/officeDocument/2006/relationships/image" Target="../media/image6.png"/><Relationship Id="rId4" Type="http://schemas.openxmlformats.org/officeDocument/2006/relationships/image" Target="../media/image2.tiff"/><Relationship Id="rId9" Type="http://schemas.openxmlformats.org/officeDocument/2006/relationships/image" Target="../media/image5.png"/><Relationship Id="rId1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1E0"/>
        </a:solidFill>
        <a:effectLst/>
      </p:bgPr>
    </p:bg>
    <p:spTree>
      <p:nvGrpSpPr>
        <p:cNvPr id="1" name=""/>
        <p:cNvGrpSpPr/>
        <p:nvPr/>
      </p:nvGrpSpPr>
      <p:grpSpPr>
        <a:xfrm>
          <a:off x="0" y="0"/>
          <a:ext cx="0" cy="0"/>
          <a:chOff x="0" y="0"/>
          <a:chExt cx="0" cy="0"/>
        </a:xfrm>
      </p:grpSpPr>
      <p:sp>
        <p:nvSpPr>
          <p:cNvPr id="4" name="Title 11">
            <a:extLst>
              <a:ext uri="{FF2B5EF4-FFF2-40B4-BE49-F238E27FC236}">
                <a16:creationId xmlns:a16="http://schemas.microsoft.com/office/drawing/2014/main" id="{845B53A8-060E-4240-918C-0372B8623BF4}"/>
              </a:ext>
            </a:extLst>
          </p:cNvPr>
          <p:cNvSpPr txBox="1"/>
          <p:nvPr/>
        </p:nvSpPr>
        <p:spPr>
          <a:xfrm>
            <a:off x="3657600" y="459639"/>
            <a:ext cx="36576000" cy="2678909"/>
          </a:xfrm>
          <a:prstGeom prst="rect">
            <a:avLst/>
          </a:prstGeom>
        </p:spPr>
        <p:txBody>
          <a:bodyPr lIns="128016" tIns="64008" rIns="128016" bIns="64008"/>
          <a:lstStyle>
            <a:defPPr>
              <a:defRPr kern="1200" smtId="4294967295"/>
            </a:defPPr>
            <a:lvl1pPr algn="ctr" defTabSz="4389028" rtl="0" eaLnBrk="1" latinLnBrk="0" hangingPunct="1">
              <a:spcBef>
                <a:spcPct val="0"/>
              </a:spcBef>
              <a:buNone/>
              <a:defRPr sz="13400" kern="1200">
                <a:solidFill>
                  <a:schemeClr val="tx1"/>
                </a:solidFill>
                <a:latin typeface="+mj-lt"/>
                <a:ea typeface="+mj-ea"/>
                <a:cs typeface="+mj-cs"/>
              </a:defRPr>
            </a:lvl1pPr>
          </a:lstStyle>
          <a:p>
            <a:r>
              <a:rPr lang="en-US" sz="9600" b="1" dirty="0">
                <a:solidFill>
                  <a:srgbClr val="73000A"/>
                </a:solidFill>
                <a:latin typeface="Times New Roman" panose="02020603050405020304" pitchFamily="18" charset="0"/>
                <a:cs typeface="Times New Roman" panose="02020603050405020304" pitchFamily="18" charset="0"/>
              </a:rPr>
              <a:t>Exploring Substance Use Disorder (SUD) Patterns on Twitter </a:t>
            </a:r>
          </a:p>
          <a:p>
            <a:r>
              <a:rPr lang="en-US" sz="9600" b="1" dirty="0">
                <a:solidFill>
                  <a:srgbClr val="73000A"/>
                </a:solidFill>
                <a:latin typeface="Times New Roman" panose="02020603050405020304" pitchFamily="18" charset="0"/>
                <a:cs typeface="Times New Roman" panose="02020603050405020304" pitchFamily="18" charset="0"/>
              </a:rPr>
              <a:t>Before and During COVID-19 Pandemic</a:t>
            </a:r>
          </a:p>
        </p:txBody>
      </p:sp>
      <p:sp>
        <p:nvSpPr>
          <p:cNvPr id="5" name="Text Placeholder 16">
            <a:extLst>
              <a:ext uri="{FF2B5EF4-FFF2-40B4-BE49-F238E27FC236}">
                <a16:creationId xmlns:a16="http://schemas.microsoft.com/office/drawing/2014/main" id="{C259F2BE-9068-5C4E-81BD-C5243997BFEF}"/>
              </a:ext>
            </a:extLst>
          </p:cNvPr>
          <p:cNvSpPr txBox="1"/>
          <p:nvPr/>
        </p:nvSpPr>
        <p:spPr>
          <a:xfrm>
            <a:off x="4414393" y="3669443"/>
            <a:ext cx="33223200" cy="4581767"/>
          </a:xfrm>
          <a:prstGeom prst="rect">
            <a:avLst/>
          </a:prstGeom>
        </p:spPr>
        <p:txBody>
          <a:bodyPr wrap="square" lIns="128016" tIns="64008" rIns="128016" bIns="64008">
            <a:spAutoFit/>
          </a:bodyPr>
          <a:lstStyle>
            <a:defPPr>
              <a:defRPr kern="1200" smtId="4294967295"/>
            </a:defPPr>
            <a:lvl1pPr marL="0" indent="0" algn="l" defTabSz="4389028" rtl="0" eaLnBrk="1" latinLnBrk="0" hangingPunct="1">
              <a:spcBef>
                <a:spcPct val="20000"/>
              </a:spcBef>
              <a:buFont typeface="Arial" pitchFamily="34" charset="0"/>
              <a:buNone/>
              <a:defRPr sz="13400" kern="1200" baseline="0">
                <a:solidFill>
                  <a:schemeClr val="tx1"/>
                </a:solidFill>
                <a:latin typeface="+mn-lt"/>
                <a:ea typeface="+mn-ea"/>
                <a:cs typeface="+mn-cs"/>
              </a:defRPr>
            </a:lvl1pPr>
            <a:lvl2pPr marL="3566086" indent="-1371572" algn="l" defTabSz="438902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286" indent="-1097257" algn="l" defTabSz="438902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800"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5314"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9828"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4342"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8857"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3371"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9pPr>
          </a:lstStyle>
          <a:p>
            <a:r>
              <a:rPr lang="en-US" sz="7200" dirty="0"/>
              <a:t>                                                 Avineet Kumar Sigh and Dezhi Wu</a:t>
            </a:r>
            <a:r>
              <a:rPr lang="en-US" sz="8000" baseline="30000" dirty="0"/>
              <a:t>*</a:t>
            </a:r>
            <a:r>
              <a:rPr lang="en-US" sz="7200" dirty="0"/>
              <a:t>, PhD</a:t>
            </a:r>
          </a:p>
          <a:p>
            <a:pPr>
              <a:spcBef>
                <a:spcPts val="600"/>
              </a:spcBef>
            </a:pPr>
            <a:r>
              <a:rPr lang="en-US" sz="4800" dirty="0"/>
              <a:t>                                                                                             College of Engineering and Computing</a:t>
            </a:r>
          </a:p>
          <a:p>
            <a:pPr>
              <a:spcBef>
                <a:spcPts val="600"/>
              </a:spcBef>
            </a:pPr>
            <a:r>
              <a:rPr lang="en-US" sz="4800" dirty="0"/>
              <a:t>                                                                                                      University of South Carolina</a:t>
            </a:r>
          </a:p>
          <a:p>
            <a:pPr>
              <a:spcBef>
                <a:spcPts val="600"/>
              </a:spcBef>
            </a:pPr>
            <a:r>
              <a:rPr lang="en-US" sz="4800" dirty="0"/>
              <a:t>                                                                                                            Columbia, SC 29309</a:t>
            </a:r>
          </a:p>
          <a:p>
            <a:pPr algn="ctr">
              <a:spcBef>
                <a:spcPts val="600"/>
              </a:spcBef>
            </a:pPr>
            <a:r>
              <a:rPr lang="en-US" sz="4800" baseline="30000" dirty="0"/>
              <a:t>*</a:t>
            </a:r>
            <a:r>
              <a:rPr lang="en-US" sz="4800" dirty="0"/>
              <a:t>Corresponding Author: </a:t>
            </a:r>
            <a:r>
              <a:rPr lang="en-US" sz="4800" dirty="0">
                <a:hlinkClick r:id="rId2"/>
              </a:rPr>
              <a:t>dezhiwu@cec.sc.edu</a:t>
            </a:r>
            <a:r>
              <a:rPr lang="en-US" sz="4800" dirty="0"/>
              <a:t> </a:t>
            </a:r>
          </a:p>
        </p:txBody>
      </p:sp>
      <p:sp>
        <p:nvSpPr>
          <p:cNvPr id="6" name="Rectangle 5">
            <a:extLst>
              <a:ext uri="{FF2B5EF4-FFF2-40B4-BE49-F238E27FC236}">
                <a16:creationId xmlns:a16="http://schemas.microsoft.com/office/drawing/2014/main" id="{7C745D4C-7D06-1043-9387-14C2E9948F5B}"/>
              </a:ext>
            </a:extLst>
          </p:cNvPr>
          <p:cNvSpPr/>
          <p:nvPr/>
        </p:nvSpPr>
        <p:spPr>
          <a:xfrm>
            <a:off x="367145" y="8466055"/>
            <a:ext cx="8430492" cy="92899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1F9D760B-8DC7-0844-B1BC-B118154C4A25}"/>
              </a:ext>
            </a:extLst>
          </p:cNvPr>
          <p:cNvSpPr/>
          <p:nvPr/>
        </p:nvSpPr>
        <p:spPr>
          <a:xfrm>
            <a:off x="20722377" y="8526962"/>
            <a:ext cx="11703469" cy="228935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664C1079-21F8-1949-853D-C3A6A2AD98E5}"/>
              </a:ext>
            </a:extLst>
          </p:cNvPr>
          <p:cNvSpPr/>
          <p:nvPr/>
        </p:nvSpPr>
        <p:spPr>
          <a:xfrm>
            <a:off x="32765998" y="8466055"/>
            <a:ext cx="10799621" cy="22844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B047F829-F0CA-6442-8FE5-D0B1A4736FB7}"/>
              </a:ext>
            </a:extLst>
          </p:cNvPr>
          <p:cNvSpPr/>
          <p:nvPr/>
        </p:nvSpPr>
        <p:spPr>
          <a:xfrm>
            <a:off x="325581" y="16653787"/>
            <a:ext cx="8513620" cy="71361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F8E49876-D813-0946-9F2A-81BFFF0E84C1}"/>
              </a:ext>
            </a:extLst>
          </p:cNvPr>
          <p:cNvSpPr/>
          <p:nvPr/>
        </p:nvSpPr>
        <p:spPr>
          <a:xfrm>
            <a:off x="9202976" y="8361013"/>
            <a:ext cx="11155626" cy="22991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43E2D0DB-A68B-8D42-B2FF-0E3BA2C2E834}"/>
              </a:ext>
            </a:extLst>
          </p:cNvPr>
          <p:cNvSpPr/>
          <p:nvPr/>
        </p:nvSpPr>
        <p:spPr>
          <a:xfrm>
            <a:off x="325580" y="23630261"/>
            <a:ext cx="8455644" cy="77902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D8FA9ADB-103B-7848-A3E7-7597C2487D86}"/>
              </a:ext>
            </a:extLst>
          </p:cNvPr>
          <p:cNvSpPr txBox="1"/>
          <p:nvPr/>
        </p:nvSpPr>
        <p:spPr>
          <a:xfrm>
            <a:off x="902406" y="9855907"/>
            <a:ext cx="7588825" cy="12157174"/>
          </a:xfrm>
          <a:prstGeom prst="rect">
            <a:avLst/>
          </a:prstGeom>
          <a:noFill/>
        </p:spPr>
        <p:txBody>
          <a:bodyPr wrap="square" rtlCol="0">
            <a:spAutoFit/>
          </a:bodyPr>
          <a:lstStyle>
            <a:defPPr>
              <a:defRPr kern="1200" smtId="4294967295"/>
            </a:defPPr>
          </a:lstStyle>
          <a:p>
            <a:r>
              <a:rPr lang="en-US" sz="2800" dirty="0"/>
              <a:t>The ongoing COVID-19 pandemic has significantly changed healthcare systems globally with currently over 104 million of cases and 2.26 million death as of Jan. 2021. Substance use disorder (SUD) users are regarded as vulnerable population for contamination due to their clinical, psychological, and psychosocial conditions. During the pandemic, social, financial, and psychological risks can favor and intensify SUD in a drastic way, worse, the SUD users’ risks associated with COVID-19 infection are also high. It is likely that the pandemic can trigger more substance consumption and negative mental health outcomes. Social media platforms such as Twitter are where many users post and share their opinions, and they become increasingly important to serve as public health surveillance tools due to their real-time ways of disseminating information in the public. In this study, we intended to explore the SUD posting patterns on Twitter before and during the COVID-19 pandemic. Our preliminary results show that there was a striking increase on the number of SUD-related tweets and unique Twitter users expressing both positive and negative emotions during the pandemic compared to pre-COVID-19 period. Future research is needed to uncover the underlying mechanisms for such trends. </a:t>
            </a:r>
            <a:endParaRPr lang="en-US" sz="2800" dirty="0">
              <a:latin typeface="Times New Roman" panose="02020603050405020304" pitchFamily="18" charset="0"/>
              <a:ea typeface="Open Sans" panose="020B0606030504020204" pitchFamily="34" charset="0"/>
              <a:cs typeface="Times New Roman" panose="02020603050405020304" pitchFamily="18" charset="0"/>
            </a:endParaRPr>
          </a:p>
        </p:txBody>
      </p:sp>
      <p:sp>
        <p:nvSpPr>
          <p:cNvPr id="13" name="TextBox 12">
            <a:extLst>
              <a:ext uri="{FF2B5EF4-FFF2-40B4-BE49-F238E27FC236}">
                <a16:creationId xmlns:a16="http://schemas.microsoft.com/office/drawing/2014/main" id="{0194AA5A-590A-9743-BA72-21109CD929A2}"/>
              </a:ext>
            </a:extLst>
          </p:cNvPr>
          <p:cNvSpPr txBox="1"/>
          <p:nvPr/>
        </p:nvSpPr>
        <p:spPr>
          <a:xfrm>
            <a:off x="902406" y="9027135"/>
            <a:ext cx="9601200" cy="707886"/>
          </a:xfrm>
          <a:prstGeom prst="rect">
            <a:avLst/>
          </a:prstGeom>
          <a:noFill/>
        </p:spPr>
        <p:txBody>
          <a:bodyPr wrap="square" rtlCol="0">
            <a:spAutoFit/>
          </a:bodyPr>
          <a:lstStyle>
            <a:defPPr>
              <a:defRPr kern="1200" smtId="4294967295"/>
            </a:defPPr>
          </a:lstStyle>
          <a:p>
            <a:r>
              <a:rPr lang="en-US" sz="4000" dirty="0">
                <a:solidFill>
                  <a:srgbClr val="73000A"/>
                </a:solidFill>
                <a:latin typeface="Times New Roman" panose="02020603050405020304" pitchFamily="18" charset="0"/>
                <a:cs typeface="Times New Roman" panose="02020603050405020304" pitchFamily="18" charset="0"/>
              </a:rPr>
              <a:t>Abstract</a:t>
            </a:r>
          </a:p>
        </p:txBody>
      </p:sp>
      <p:sp>
        <p:nvSpPr>
          <p:cNvPr id="14" name="Rectangle 13">
            <a:extLst>
              <a:ext uri="{FF2B5EF4-FFF2-40B4-BE49-F238E27FC236}">
                <a16:creationId xmlns:a16="http://schemas.microsoft.com/office/drawing/2014/main" id="{5AA81393-CA19-4A4C-B6F4-0A422EB45FD1}"/>
              </a:ext>
            </a:extLst>
          </p:cNvPr>
          <p:cNvSpPr/>
          <p:nvPr/>
        </p:nvSpPr>
        <p:spPr>
          <a:xfrm>
            <a:off x="32875560" y="24300371"/>
            <a:ext cx="10799621" cy="46943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041DAEC5-B52B-214D-9450-989D8771CE83}"/>
              </a:ext>
            </a:extLst>
          </p:cNvPr>
          <p:cNvSpPr txBox="1"/>
          <p:nvPr/>
        </p:nvSpPr>
        <p:spPr>
          <a:xfrm>
            <a:off x="33488938" y="26376883"/>
            <a:ext cx="9566250" cy="2677656"/>
          </a:xfrm>
          <a:prstGeom prst="rect">
            <a:avLst/>
          </a:prstGeom>
          <a:noFill/>
        </p:spPr>
        <p:txBody>
          <a:bodyPr wrap="square" rtlCol="0">
            <a:spAutoFit/>
          </a:bodyPr>
          <a:lstStyle>
            <a:defPPr>
              <a:defRPr kern="1200" smtId="4294967295"/>
            </a:defPPr>
          </a:lstStyle>
          <a:p>
            <a:r>
              <a:rPr lang="en-US" sz="2800" dirty="0"/>
              <a:t>The authors would like to acknowledge the funding support provided by the University of South Carolina [Grant No: 80002838 (Wu)], and to thank Dr. Phyllis Raynor for her clinical advice on keyword selections. Any opinions, recommendations, and conclusions expressed in this project do not necessarily reflect the view of the funding agent.  </a:t>
            </a:r>
          </a:p>
        </p:txBody>
      </p:sp>
      <p:sp>
        <p:nvSpPr>
          <p:cNvPr id="16" name="TextBox 15">
            <a:extLst>
              <a:ext uri="{FF2B5EF4-FFF2-40B4-BE49-F238E27FC236}">
                <a16:creationId xmlns:a16="http://schemas.microsoft.com/office/drawing/2014/main" id="{93120318-C5FF-F44D-A822-B3E954A0A373}"/>
              </a:ext>
            </a:extLst>
          </p:cNvPr>
          <p:cNvSpPr txBox="1"/>
          <p:nvPr/>
        </p:nvSpPr>
        <p:spPr>
          <a:xfrm>
            <a:off x="33344426" y="25488466"/>
            <a:ext cx="9601200" cy="707886"/>
          </a:xfrm>
          <a:prstGeom prst="rect">
            <a:avLst/>
          </a:prstGeom>
          <a:noFill/>
        </p:spPr>
        <p:txBody>
          <a:bodyPr wrap="square" rtlCol="0">
            <a:spAutoFit/>
          </a:bodyPr>
          <a:lstStyle>
            <a:defPPr>
              <a:defRPr kern="1200" smtId="4294967295"/>
            </a:defPPr>
          </a:lstStyle>
          <a:p>
            <a:r>
              <a:rPr lang="en-US" sz="4000" dirty="0">
                <a:solidFill>
                  <a:srgbClr val="73000A"/>
                </a:solidFill>
                <a:latin typeface="Times New Roman" panose="02020603050405020304" pitchFamily="18" charset="0"/>
                <a:cs typeface="Times New Roman" panose="02020603050405020304" pitchFamily="18" charset="0"/>
              </a:rPr>
              <a:t>Acknowledgements</a:t>
            </a:r>
          </a:p>
        </p:txBody>
      </p:sp>
      <p:sp>
        <p:nvSpPr>
          <p:cNvPr id="17" name="TextBox 16">
            <a:extLst>
              <a:ext uri="{FF2B5EF4-FFF2-40B4-BE49-F238E27FC236}">
                <a16:creationId xmlns:a16="http://schemas.microsoft.com/office/drawing/2014/main" id="{8DFD2265-9EFF-E847-A69F-E99CD2933FDF}"/>
              </a:ext>
            </a:extLst>
          </p:cNvPr>
          <p:cNvSpPr txBox="1"/>
          <p:nvPr/>
        </p:nvSpPr>
        <p:spPr>
          <a:xfrm>
            <a:off x="33344426" y="15695043"/>
            <a:ext cx="9412568" cy="6555641"/>
          </a:xfrm>
          <a:prstGeom prst="rect">
            <a:avLst/>
          </a:prstGeom>
          <a:noFill/>
        </p:spPr>
        <p:txBody>
          <a:bodyPr wrap="square" rtlCol="0">
            <a:spAutoFit/>
          </a:bodyPr>
          <a:lstStyle>
            <a:defPPr>
              <a:defRPr kern="1200" smtId="4294967295"/>
            </a:defPPr>
          </a:lstStyle>
          <a:p>
            <a:r>
              <a:rPr lang="en-US" sz="2800" dirty="0"/>
              <a:t>Based on our analyses on the extracted SUD related tweets, we found the following preliminary patterns: </a:t>
            </a:r>
          </a:p>
          <a:p>
            <a:endParaRPr lang="en-US" sz="2800" dirty="0"/>
          </a:p>
          <a:p>
            <a:pPr marL="457200" indent="-457200">
              <a:buFont typeface="Arial" panose="020B0604020202020204" pitchFamily="34" charset="0"/>
              <a:buChar char="•"/>
            </a:pPr>
            <a:r>
              <a:rPr lang="en-US" sz="2800" dirty="0"/>
              <a:t>SUD tweets increased by 68% during COVID.</a:t>
            </a:r>
          </a:p>
          <a:p>
            <a:pPr marL="457200" indent="-457200">
              <a:buFont typeface="Arial" panose="020B0604020202020204" pitchFamily="34" charset="0"/>
              <a:buChar char="•"/>
            </a:pPr>
            <a:r>
              <a:rPr lang="en-US" sz="2800" dirty="0"/>
              <a:t>Number of users tweeting increased by 110% in March 2020.</a:t>
            </a:r>
          </a:p>
          <a:p>
            <a:pPr marL="457200" indent="-457200">
              <a:buFont typeface="Arial" panose="020B0604020202020204" pitchFamily="34" charset="0"/>
              <a:buChar char="•"/>
            </a:pPr>
            <a:r>
              <a:rPr lang="en-US" sz="2800" dirty="0"/>
              <a:t>Use of drug words like alcohol and weed doubled whereas cocaine, meth and LSD increased by 50%.</a:t>
            </a:r>
          </a:p>
          <a:p>
            <a:pPr marL="457200" indent="-457200">
              <a:buFont typeface="Arial" panose="020B0604020202020204" pitchFamily="34" charset="0"/>
              <a:buChar char="•"/>
            </a:pPr>
            <a:r>
              <a:rPr lang="en-US" sz="2800" dirty="0"/>
              <a:t>Negative sentiment of SUD related tweets increased compared to positive sentiment tweets during the pandemic, signifying the adverse effects caused when the lockdown period </a:t>
            </a:r>
          </a:p>
          <a:p>
            <a:pPr marL="457200" indent="-457200">
              <a:buFont typeface="Arial" panose="020B0604020202020204" pitchFamily="34" charset="0"/>
              <a:buChar char="•"/>
            </a:pPr>
            <a:r>
              <a:rPr lang="en-US" sz="2800" dirty="0"/>
              <a:t>People strongly opposed ban of Alcohol during month of April 2020, as they considered consuming alcohol to reduce depression. </a:t>
            </a:r>
          </a:p>
        </p:txBody>
      </p:sp>
      <p:sp>
        <p:nvSpPr>
          <p:cNvPr id="18" name="TextBox 17">
            <a:extLst>
              <a:ext uri="{FF2B5EF4-FFF2-40B4-BE49-F238E27FC236}">
                <a16:creationId xmlns:a16="http://schemas.microsoft.com/office/drawing/2014/main" id="{B0DD8458-7418-A94C-BE3C-A6A49E4AD4FA}"/>
              </a:ext>
            </a:extLst>
          </p:cNvPr>
          <p:cNvSpPr txBox="1"/>
          <p:nvPr/>
        </p:nvSpPr>
        <p:spPr>
          <a:xfrm>
            <a:off x="33283944" y="14780678"/>
            <a:ext cx="9601200" cy="707886"/>
          </a:xfrm>
          <a:prstGeom prst="rect">
            <a:avLst/>
          </a:prstGeom>
          <a:noFill/>
        </p:spPr>
        <p:txBody>
          <a:bodyPr wrap="square" rtlCol="0">
            <a:spAutoFit/>
          </a:bodyPr>
          <a:lstStyle>
            <a:defPPr>
              <a:defRPr kern="1200" smtId="4294967295"/>
            </a:defPPr>
          </a:lstStyle>
          <a:p>
            <a:r>
              <a:rPr lang="en-US" sz="4000" dirty="0">
                <a:solidFill>
                  <a:srgbClr val="73000A"/>
                </a:solidFill>
                <a:latin typeface="Times New Roman" panose="02020603050405020304" pitchFamily="18" charset="0"/>
                <a:cs typeface="Times New Roman" panose="02020603050405020304" pitchFamily="18" charset="0"/>
              </a:rPr>
              <a:t>Preliminary Findings</a:t>
            </a:r>
          </a:p>
        </p:txBody>
      </p:sp>
      <p:sp>
        <p:nvSpPr>
          <p:cNvPr id="19" name="TextBox 18">
            <a:extLst>
              <a:ext uri="{FF2B5EF4-FFF2-40B4-BE49-F238E27FC236}">
                <a16:creationId xmlns:a16="http://schemas.microsoft.com/office/drawing/2014/main" id="{482179C6-9A73-0048-BB62-A59BDB408BCC}"/>
              </a:ext>
            </a:extLst>
          </p:cNvPr>
          <p:cNvSpPr txBox="1"/>
          <p:nvPr/>
        </p:nvSpPr>
        <p:spPr>
          <a:xfrm>
            <a:off x="734038" y="22956556"/>
            <a:ext cx="7526967" cy="7848302"/>
          </a:xfrm>
          <a:prstGeom prst="rect">
            <a:avLst/>
          </a:prstGeom>
          <a:noFill/>
        </p:spPr>
        <p:txBody>
          <a:bodyPr wrap="square" rtlCol="0">
            <a:spAutoFit/>
          </a:bodyPr>
          <a:lstStyle>
            <a:defPPr>
              <a:defRPr kern="1200" smtId="4294967295"/>
            </a:defPPr>
          </a:lstStyle>
          <a:p>
            <a:r>
              <a:rPr lang="en-US" sz="2800" dirty="0"/>
              <a:t>The study conducted by NIH indicated that the strongest adverse COVID-19 effects were seen in those with opioid or tobacco use disorders. It was found that while patients with a SUD make up 10.3% of the U.S. population, SUD patients represented 15.6% of the nation’s COVID-19 cases. Population with SUDs are at a higher risk of getting affected by the virus not only because of their health issues but also because they are mostly homeless as compared to the general population and are exposed to the environment even during the lockdown. They have limited access to the healthcare systems and during this time the hospitals and clinics are also pushed to their capacity, which worsens their chance of getting treated. States in US were also urged to ban alcohol sales during the COVID-19 crisis to reduce the damage to public health. </a:t>
            </a:r>
          </a:p>
        </p:txBody>
      </p:sp>
      <p:sp>
        <p:nvSpPr>
          <p:cNvPr id="20" name="TextBox 19">
            <a:extLst>
              <a:ext uri="{FF2B5EF4-FFF2-40B4-BE49-F238E27FC236}">
                <a16:creationId xmlns:a16="http://schemas.microsoft.com/office/drawing/2014/main" id="{B5B4F3D4-F122-E345-BEA3-15A74B1CF2F1}"/>
              </a:ext>
            </a:extLst>
          </p:cNvPr>
          <p:cNvSpPr txBox="1"/>
          <p:nvPr/>
        </p:nvSpPr>
        <p:spPr>
          <a:xfrm>
            <a:off x="785164" y="21748724"/>
            <a:ext cx="7424713" cy="707886"/>
          </a:xfrm>
          <a:prstGeom prst="rect">
            <a:avLst/>
          </a:prstGeom>
          <a:noFill/>
        </p:spPr>
        <p:txBody>
          <a:bodyPr wrap="square" rtlCol="0">
            <a:spAutoFit/>
          </a:bodyPr>
          <a:lstStyle>
            <a:defPPr>
              <a:defRPr kern="1200" smtId="4294967295"/>
            </a:defPPr>
          </a:lstStyle>
          <a:p>
            <a:r>
              <a:rPr lang="en-US" sz="4000" dirty="0">
                <a:solidFill>
                  <a:srgbClr val="73000A"/>
                </a:solidFill>
                <a:latin typeface="Times New Roman" panose="02020603050405020304" pitchFamily="18" charset="0"/>
                <a:cs typeface="Times New Roman" panose="02020603050405020304" pitchFamily="18" charset="0"/>
              </a:rPr>
              <a:t>Introduction</a:t>
            </a:r>
          </a:p>
        </p:txBody>
      </p:sp>
      <p:sp>
        <p:nvSpPr>
          <p:cNvPr id="21" name="TextBox 20">
            <a:extLst>
              <a:ext uri="{FF2B5EF4-FFF2-40B4-BE49-F238E27FC236}">
                <a16:creationId xmlns:a16="http://schemas.microsoft.com/office/drawing/2014/main" id="{204C29CE-E865-8F43-AF70-490ECCD453B6}"/>
              </a:ext>
            </a:extLst>
          </p:cNvPr>
          <p:cNvSpPr txBox="1"/>
          <p:nvPr/>
        </p:nvSpPr>
        <p:spPr>
          <a:xfrm>
            <a:off x="9731351" y="9984223"/>
            <a:ext cx="9706201" cy="5262979"/>
          </a:xfrm>
          <a:prstGeom prst="rect">
            <a:avLst/>
          </a:prstGeom>
          <a:noFill/>
        </p:spPr>
        <p:txBody>
          <a:bodyPr wrap="square" rtlCol="0">
            <a:spAutoFit/>
          </a:bodyPr>
          <a:lstStyle>
            <a:defPPr>
              <a:defRPr kern="1200" smtId="4294967295"/>
            </a:defPPr>
          </a:lstStyle>
          <a:p>
            <a:r>
              <a:rPr lang="en-US" sz="2800" dirty="0"/>
              <a:t>Studies have shown that consumption of tobacco, alcohol, sedatives, and illicit drugs is highly prevalent among homeless women in comparison to general population [1]. These studies were usually done using surveys on certain group of population which is time consuming and expensive. Monitoring social media not only helps to understand the trend but also respond to the rapidly evolving effects of health policies. Previously social media study [2] discovered shifts to suicidal ideation from mental health content on twitter. Twitter has also been used to draw insights into US Mental Health during the COVID-19 pandemic [3]. In this study, we aim to understand the trend of SUD-related tweets and their sentiment before and during COVID-19 pandemic. </a:t>
            </a:r>
          </a:p>
        </p:txBody>
      </p:sp>
      <p:sp>
        <p:nvSpPr>
          <p:cNvPr id="22" name="TextBox 21">
            <a:extLst>
              <a:ext uri="{FF2B5EF4-FFF2-40B4-BE49-F238E27FC236}">
                <a16:creationId xmlns:a16="http://schemas.microsoft.com/office/drawing/2014/main" id="{047007D3-A441-D948-AE6C-B1D7BCB17300}"/>
              </a:ext>
            </a:extLst>
          </p:cNvPr>
          <p:cNvSpPr txBox="1"/>
          <p:nvPr/>
        </p:nvSpPr>
        <p:spPr>
          <a:xfrm>
            <a:off x="9920440" y="8898695"/>
            <a:ext cx="9601200" cy="707886"/>
          </a:xfrm>
          <a:prstGeom prst="rect">
            <a:avLst/>
          </a:prstGeom>
          <a:noFill/>
        </p:spPr>
        <p:txBody>
          <a:bodyPr wrap="square" rtlCol="0">
            <a:spAutoFit/>
          </a:bodyPr>
          <a:lstStyle>
            <a:defPPr>
              <a:defRPr kern="1200" smtId="4294967295"/>
            </a:defPPr>
          </a:lstStyle>
          <a:p>
            <a:r>
              <a:rPr lang="en-US" sz="4000" dirty="0">
                <a:solidFill>
                  <a:srgbClr val="73000A"/>
                </a:solidFill>
                <a:latin typeface="Times New Roman" panose="02020603050405020304" pitchFamily="18" charset="0"/>
                <a:cs typeface="Times New Roman" panose="02020603050405020304" pitchFamily="18" charset="0"/>
              </a:rPr>
              <a:t>Previous Work</a:t>
            </a:r>
          </a:p>
        </p:txBody>
      </p:sp>
      <p:sp>
        <p:nvSpPr>
          <p:cNvPr id="23" name="TextBox 22">
            <a:extLst>
              <a:ext uri="{FF2B5EF4-FFF2-40B4-BE49-F238E27FC236}">
                <a16:creationId xmlns:a16="http://schemas.microsoft.com/office/drawing/2014/main" id="{60243091-83E2-0949-ABC0-8547729DD761}"/>
              </a:ext>
            </a:extLst>
          </p:cNvPr>
          <p:cNvSpPr txBox="1"/>
          <p:nvPr/>
        </p:nvSpPr>
        <p:spPr>
          <a:xfrm>
            <a:off x="9653439" y="16194591"/>
            <a:ext cx="10400874" cy="11172289"/>
          </a:xfrm>
          <a:prstGeom prst="rect">
            <a:avLst/>
          </a:prstGeom>
          <a:noFill/>
        </p:spPr>
        <p:txBody>
          <a:bodyPr wrap="square" rtlCol="0">
            <a:spAutoFit/>
          </a:bodyPr>
          <a:lstStyle>
            <a:defPPr>
              <a:defRPr kern="1200" smtId="4294967295"/>
            </a:defPPr>
          </a:lstStyle>
          <a:p>
            <a:r>
              <a:rPr lang="en-US" sz="2800" b="1" u="sng" dirty="0"/>
              <a:t>Data Collection Phase</a:t>
            </a:r>
            <a:endParaRPr lang="en-US" sz="2800" dirty="0"/>
          </a:p>
          <a:p>
            <a:r>
              <a:rPr lang="en-US" sz="2800" dirty="0"/>
              <a:t>Social Media Platform: Twitter</a:t>
            </a:r>
          </a:p>
          <a:p>
            <a:r>
              <a:rPr lang="en-US" sz="2800" dirty="0"/>
              <a:t>Time Period: Before COVID:  Dec. 2019 to February 2020</a:t>
            </a:r>
          </a:p>
          <a:p>
            <a:r>
              <a:rPr lang="en-US" sz="2800" dirty="0"/>
              <a:t>                        During COVID: March 2020 to May 2020</a:t>
            </a:r>
          </a:p>
          <a:p>
            <a:r>
              <a:rPr lang="en-US" sz="2800" dirty="0"/>
              <a:t>Keywords Used: 1,860</a:t>
            </a:r>
          </a:p>
          <a:p>
            <a:r>
              <a:rPr lang="en-US" sz="2800" dirty="0"/>
              <a:t>Python library: Twint </a:t>
            </a:r>
          </a:p>
          <a:p>
            <a:r>
              <a:rPr lang="en-US" sz="2800" dirty="0"/>
              <a:t>Tweets extracted: 466,188</a:t>
            </a:r>
          </a:p>
          <a:p>
            <a:endParaRPr lang="en-US" sz="2800" dirty="0"/>
          </a:p>
          <a:p>
            <a:r>
              <a:rPr lang="en-US" sz="2800" dirty="0"/>
              <a:t>Advantages: 1) Using keywords helps to identify specific tweets from a large set of tweets making the analysis part easier and more accurate. </a:t>
            </a:r>
          </a:p>
          <a:p>
            <a:r>
              <a:rPr lang="en-US" sz="2800" dirty="0"/>
              <a:t>2) ‘</a:t>
            </a:r>
            <a:r>
              <a:rPr lang="en-US" sz="2800" dirty="0" err="1"/>
              <a:t>Twint</a:t>
            </a:r>
            <a:r>
              <a:rPr lang="en-US" sz="2800" dirty="0"/>
              <a:t>’ library gives the option to access the tweets of any date and any topic. There were no restrictions for scraping a large number of tweets or accessing older tweets.</a:t>
            </a:r>
          </a:p>
          <a:p>
            <a:endParaRPr lang="en-US" sz="2800" dirty="0"/>
          </a:p>
          <a:p>
            <a:r>
              <a:rPr lang="en-US" sz="2800" b="1" u="sng" dirty="0"/>
              <a:t>Data Analysis Phase</a:t>
            </a:r>
            <a:endParaRPr lang="en-US" sz="2800" dirty="0"/>
          </a:p>
          <a:p>
            <a:r>
              <a:rPr lang="en-US" sz="2800" dirty="0"/>
              <a:t>Word Analysis: </a:t>
            </a:r>
          </a:p>
          <a:p>
            <a:r>
              <a:rPr lang="en-US" sz="2800" dirty="0"/>
              <a:t>1) irrelevant words and special characters were removed.</a:t>
            </a:r>
          </a:p>
          <a:p>
            <a:r>
              <a:rPr lang="en-US" sz="2800" dirty="0"/>
              <a:t>2) tokenized each tweet into words and calculated the frequency of each word and its monthly trend.</a:t>
            </a:r>
          </a:p>
          <a:p>
            <a:endParaRPr lang="en-US" sz="2800" dirty="0"/>
          </a:p>
          <a:p>
            <a:r>
              <a:rPr lang="en-US" sz="2800" dirty="0"/>
              <a:t>Sentiment Analysis:  </a:t>
            </a:r>
          </a:p>
          <a:p>
            <a:r>
              <a:rPr lang="en-US" sz="2800" dirty="0"/>
              <a:t>We have used TextBlob Python library for processing textual data. It provides access to common text-processing operations through an API. </a:t>
            </a:r>
          </a:p>
          <a:p>
            <a:endParaRPr lang="en-US" sz="2800" dirty="0"/>
          </a:p>
          <a:p>
            <a:endParaRPr lang="en-US" sz="2400" dirty="0"/>
          </a:p>
        </p:txBody>
      </p:sp>
      <p:sp>
        <p:nvSpPr>
          <p:cNvPr id="24" name="TextBox 23">
            <a:extLst>
              <a:ext uri="{FF2B5EF4-FFF2-40B4-BE49-F238E27FC236}">
                <a16:creationId xmlns:a16="http://schemas.microsoft.com/office/drawing/2014/main" id="{84C22455-4D33-B542-9360-72307404B648}"/>
              </a:ext>
            </a:extLst>
          </p:cNvPr>
          <p:cNvSpPr txBox="1"/>
          <p:nvPr/>
        </p:nvSpPr>
        <p:spPr>
          <a:xfrm>
            <a:off x="9718079" y="15314999"/>
            <a:ext cx="9601200" cy="707886"/>
          </a:xfrm>
          <a:prstGeom prst="rect">
            <a:avLst/>
          </a:prstGeom>
          <a:noFill/>
        </p:spPr>
        <p:txBody>
          <a:bodyPr wrap="square" rtlCol="0">
            <a:spAutoFit/>
          </a:bodyPr>
          <a:lstStyle>
            <a:defPPr>
              <a:defRPr kern="1200" smtId="4294967295"/>
            </a:defPPr>
          </a:lstStyle>
          <a:p>
            <a:r>
              <a:rPr lang="en-US" sz="4000" dirty="0">
                <a:solidFill>
                  <a:srgbClr val="73000A"/>
                </a:solidFill>
                <a:latin typeface="Times New Roman" panose="02020603050405020304" pitchFamily="18" charset="0"/>
                <a:cs typeface="Times New Roman" panose="02020603050405020304" pitchFamily="18" charset="0"/>
              </a:rPr>
              <a:t>Methods</a:t>
            </a:r>
          </a:p>
        </p:txBody>
      </p:sp>
      <p:sp>
        <p:nvSpPr>
          <p:cNvPr id="26" name="TextBox 25">
            <a:extLst>
              <a:ext uri="{FF2B5EF4-FFF2-40B4-BE49-F238E27FC236}">
                <a16:creationId xmlns:a16="http://schemas.microsoft.com/office/drawing/2014/main" id="{30FCABA0-F823-364B-9170-32AE9D4C8203}"/>
              </a:ext>
            </a:extLst>
          </p:cNvPr>
          <p:cNvSpPr txBox="1"/>
          <p:nvPr/>
        </p:nvSpPr>
        <p:spPr>
          <a:xfrm>
            <a:off x="21753002" y="8688552"/>
            <a:ext cx="9601200" cy="707886"/>
          </a:xfrm>
          <a:prstGeom prst="rect">
            <a:avLst/>
          </a:prstGeom>
          <a:noFill/>
        </p:spPr>
        <p:txBody>
          <a:bodyPr wrap="square" rtlCol="0">
            <a:spAutoFit/>
          </a:bodyPr>
          <a:lstStyle>
            <a:defPPr>
              <a:defRPr kern="1200" smtId="4294967295"/>
            </a:defPPr>
          </a:lstStyle>
          <a:p>
            <a:r>
              <a:rPr lang="en-US" sz="4000" dirty="0">
                <a:solidFill>
                  <a:srgbClr val="73000A"/>
                </a:solidFill>
                <a:latin typeface="Times New Roman" panose="02020603050405020304" pitchFamily="18" charset="0"/>
                <a:cs typeface="Times New Roman" panose="02020603050405020304" pitchFamily="18" charset="0"/>
              </a:rPr>
              <a:t>Results</a:t>
            </a:r>
          </a:p>
        </p:txBody>
      </p:sp>
      <p:sp>
        <p:nvSpPr>
          <p:cNvPr id="27" name="Rectangle 26">
            <a:extLst>
              <a:ext uri="{FF2B5EF4-FFF2-40B4-BE49-F238E27FC236}">
                <a16:creationId xmlns:a16="http://schemas.microsoft.com/office/drawing/2014/main" id="{9FDB5366-2507-C04D-B703-379867D5CC9C}"/>
              </a:ext>
            </a:extLst>
          </p:cNvPr>
          <p:cNvSpPr/>
          <p:nvPr/>
        </p:nvSpPr>
        <p:spPr bwMode="auto">
          <a:xfrm rot="5400000">
            <a:off x="21158578" y="10261981"/>
            <a:ext cx="1574043" cy="43891200"/>
          </a:xfrm>
          <a:prstGeom prst="rect">
            <a:avLst/>
          </a:prstGeom>
          <a:solidFill>
            <a:srgbClr val="730E2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pic>
        <p:nvPicPr>
          <p:cNvPr id="28" name="Picture 27">
            <a:extLst>
              <a:ext uri="{FF2B5EF4-FFF2-40B4-BE49-F238E27FC236}">
                <a16:creationId xmlns:a16="http://schemas.microsoft.com/office/drawing/2014/main" id="{4409AB4B-AA74-3245-B962-3550C748F75E}"/>
              </a:ext>
            </a:extLst>
          </p:cNvPr>
          <p:cNvPicPr/>
          <p:nvPr/>
        </p:nvPicPr>
        <p:blipFill rotWithShape="1">
          <a:blip r:embed="rId3">
            <a:extLst>
              <a:ext uri="{28A0092B-C50C-407E-A947-70E740481C1C}">
                <a14:useLocalDpi xmlns:a14="http://schemas.microsoft.com/office/drawing/2010/main" val="0"/>
              </a:ext>
            </a:extLst>
          </a:blip>
          <a:srcRect l="15487" t="11951" r="21328" b="19315"/>
          <a:stretch/>
        </p:blipFill>
        <p:spPr bwMode="auto">
          <a:xfrm>
            <a:off x="13792200" y="31532882"/>
            <a:ext cx="4208011" cy="1281601"/>
          </a:xfrm>
          <a:prstGeom prst="rect">
            <a:avLst/>
          </a:prstGeom>
          <a:solidFill>
            <a:srgbClr val="730029"/>
          </a:solidFill>
          <a:ln>
            <a:noFill/>
          </a:ln>
          <a:extLst>
            <a:ext uri="{53640926-AAD7-44D8-BBD7-CCE9431645EC}">
              <a14:shadowObscured xmlns:a14="http://schemas.microsoft.com/office/drawing/2010/main"/>
            </a:ext>
          </a:extLst>
        </p:spPr>
      </p:pic>
      <p:sp>
        <p:nvSpPr>
          <p:cNvPr id="29" name="TextBox 28">
            <a:extLst>
              <a:ext uri="{FF2B5EF4-FFF2-40B4-BE49-F238E27FC236}">
                <a16:creationId xmlns:a16="http://schemas.microsoft.com/office/drawing/2014/main" id="{E3AC00AC-E382-8C4B-AE73-7D7E0FA77440}"/>
              </a:ext>
            </a:extLst>
          </p:cNvPr>
          <p:cNvSpPr txBox="1"/>
          <p:nvPr/>
        </p:nvSpPr>
        <p:spPr>
          <a:xfrm>
            <a:off x="17878060" y="31767959"/>
            <a:ext cx="10591800" cy="769441"/>
          </a:xfrm>
          <a:prstGeom prst="rect">
            <a:avLst/>
          </a:prstGeom>
          <a:noFill/>
        </p:spPr>
        <p:txBody>
          <a:bodyPr wrap="square" rtlCol="0">
            <a:spAutoFit/>
          </a:bodyPr>
          <a:lstStyle/>
          <a:p>
            <a:r>
              <a:rPr lang="en-US" sz="4400" dirty="0">
                <a:solidFill>
                  <a:schemeClr val="bg1"/>
                </a:solidFill>
                <a:latin typeface="Times New Roman" panose="02020603050405020304" pitchFamily="18" charset="0"/>
                <a:cs typeface="Times New Roman" panose="02020603050405020304" pitchFamily="18" charset="0"/>
              </a:rPr>
              <a:t>National Big Data Health Science Conference </a:t>
            </a:r>
          </a:p>
        </p:txBody>
      </p:sp>
      <p:pic>
        <p:nvPicPr>
          <p:cNvPr id="30" name="Picture 29">
            <a:extLst>
              <a:ext uri="{FF2B5EF4-FFF2-40B4-BE49-F238E27FC236}">
                <a16:creationId xmlns:a16="http://schemas.microsoft.com/office/drawing/2014/main" id="{8FA9DA00-E7F2-F745-9B79-90C115A5888A}"/>
              </a:ext>
            </a:extLst>
          </p:cNvPr>
          <p:cNvPicPr>
            <a:picLocks noChangeAspect="1"/>
          </p:cNvPicPr>
          <p:nvPr/>
        </p:nvPicPr>
        <p:blipFill>
          <a:blip r:embed="rId4"/>
          <a:stretch>
            <a:fillRect/>
          </a:stretch>
        </p:blipFill>
        <p:spPr>
          <a:xfrm>
            <a:off x="28363411" y="31767959"/>
            <a:ext cx="2643172" cy="769441"/>
          </a:xfrm>
          <a:prstGeom prst="rect">
            <a:avLst/>
          </a:prstGeom>
        </p:spPr>
      </p:pic>
      <p:pic>
        <p:nvPicPr>
          <p:cNvPr id="31" name="Picture 30" descr="Text&#10;&#10;Description automatically generated">
            <a:extLst>
              <a:ext uri="{FF2B5EF4-FFF2-40B4-BE49-F238E27FC236}">
                <a16:creationId xmlns:a16="http://schemas.microsoft.com/office/drawing/2014/main" id="{C6CCB278-152B-314A-A636-48D368D09A9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755749" y="28994745"/>
            <a:ext cx="5260633" cy="2425814"/>
          </a:xfrm>
          <a:prstGeom prst="rect">
            <a:avLst/>
          </a:prstGeom>
        </p:spPr>
      </p:pic>
      <p:sp>
        <p:nvSpPr>
          <p:cNvPr id="32" name="TextBox 31">
            <a:extLst>
              <a:ext uri="{FF2B5EF4-FFF2-40B4-BE49-F238E27FC236}">
                <a16:creationId xmlns:a16="http://schemas.microsoft.com/office/drawing/2014/main" id="{035C97EC-5BD4-4247-ABB0-99DA59DE8DEB}"/>
              </a:ext>
            </a:extLst>
          </p:cNvPr>
          <p:cNvSpPr txBox="1"/>
          <p:nvPr/>
        </p:nvSpPr>
        <p:spPr>
          <a:xfrm>
            <a:off x="21204349" y="26957910"/>
            <a:ext cx="11083701" cy="4755148"/>
          </a:xfrm>
          <a:prstGeom prst="rect">
            <a:avLst/>
          </a:prstGeom>
          <a:noFill/>
        </p:spPr>
        <p:txBody>
          <a:bodyPr wrap="square" rtlCol="0">
            <a:spAutoFit/>
          </a:bodyPr>
          <a:lstStyle>
            <a:defPPr>
              <a:defRPr kern="1200" smtId="4294967295"/>
            </a:defPPr>
          </a:lstStyle>
          <a:p>
            <a:r>
              <a:rPr lang="en-US" sz="2500" b="1" u="sng" dirty="0"/>
              <a:t>Sample Tweets: </a:t>
            </a:r>
            <a:endParaRPr lang="en-US" sz="2500" dirty="0"/>
          </a:p>
          <a:p>
            <a:r>
              <a:rPr lang="en-US" sz="2500" b="1" dirty="0"/>
              <a:t>(Feb 2020)</a:t>
            </a:r>
            <a:r>
              <a:rPr lang="en-US" sz="2500" dirty="0"/>
              <a:t> </a:t>
            </a:r>
            <a:r>
              <a:rPr lang="en-US" sz="2500" i="1" dirty="0"/>
              <a:t>Beware of posting opinionated, self-absorbed, or drug- or alcohol-based content on social media--it could cost you your next job.   </a:t>
            </a:r>
            <a:r>
              <a:rPr lang="en-US" sz="2500" i="1" u="sng" dirty="0">
                <a:hlinkClick r:id="rId6"/>
              </a:rPr>
              <a:t>https://t.co/ylOwjXw5sg</a:t>
            </a:r>
            <a:endParaRPr lang="en-US" sz="2500" i="1" dirty="0"/>
          </a:p>
          <a:p>
            <a:r>
              <a:rPr lang="en-US" sz="2500" b="1" dirty="0"/>
              <a:t>(Mar 2020)</a:t>
            </a:r>
            <a:r>
              <a:rPr lang="en-US" sz="2500" dirty="0"/>
              <a:t> </a:t>
            </a:r>
            <a:r>
              <a:rPr lang="en-US" sz="2500" i="1" dirty="0"/>
              <a:t>I heard cocaine, weed, alcohol beverages etc., may help reduce the risk of corona virus infection. All I understand from this is just We all should GET HIGH always  #CoronaOutbreak #coronavirusnigeria #CoronavirusPandemic #CoronavirusOutbreak #coronavirus  </a:t>
            </a:r>
            <a:r>
              <a:rPr lang="en-US" sz="2500" i="1" u="sng" dirty="0">
                <a:hlinkClick r:id="rId7"/>
              </a:rPr>
              <a:t>https://t.co/vXVxqzDg6Y</a:t>
            </a:r>
            <a:endParaRPr lang="en-US" sz="2500" i="1" dirty="0"/>
          </a:p>
          <a:p>
            <a:r>
              <a:rPr lang="en-US" sz="2500" b="1" dirty="0"/>
              <a:t>(Apr 2020)</a:t>
            </a:r>
            <a:r>
              <a:rPr lang="en-US" sz="2500" dirty="0"/>
              <a:t> </a:t>
            </a:r>
            <a:r>
              <a:rPr lang="en-US" sz="2500" i="1" dirty="0"/>
              <a:t>@VijayShadean @MYANC The dangers of banning  1. Affect the Psychological &amp;amp; physical well being , 2. Riots 3. Revenue lost 4. Illegal trade  5. Job losses. Can follow.  What is really going in here SA is a developing country , they know nothing , its not their field of expertise, alcohol PPL Suffer DT</a:t>
            </a:r>
          </a:p>
          <a:p>
            <a:endParaRPr lang="en-US" sz="2800" dirty="0">
              <a:latin typeface="Times New Roman" panose="02020603050405020304" pitchFamily="18" charset="0"/>
              <a:ea typeface="Open Sans" panose="020B0606030504020204" pitchFamily="34" charset="0"/>
              <a:cs typeface="Times New Roman" panose="02020603050405020304" pitchFamily="18" charset="0"/>
            </a:endParaRPr>
          </a:p>
        </p:txBody>
      </p:sp>
      <p:pic>
        <p:nvPicPr>
          <p:cNvPr id="36" name="Picture 35">
            <a:extLst>
              <a:ext uri="{FF2B5EF4-FFF2-40B4-BE49-F238E27FC236}">
                <a16:creationId xmlns:a16="http://schemas.microsoft.com/office/drawing/2014/main" id="{EFE388CB-5CC5-4AAC-B386-53BB58F8A731}"/>
              </a:ext>
            </a:extLst>
          </p:cNvPr>
          <p:cNvPicPr/>
          <p:nvPr/>
        </p:nvPicPr>
        <p:blipFill>
          <a:blip r:embed="rId8"/>
          <a:stretch>
            <a:fillRect/>
          </a:stretch>
        </p:blipFill>
        <p:spPr>
          <a:xfrm>
            <a:off x="33908415" y="9039330"/>
            <a:ext cx="7958439" cy="4699401"/>
          </a:xfrm>
          <a:prstGeom prst="rect">
            <a:avLst/>
          </a:prstGeom>
        </p:spPr>
      </p:pic>
      <p:pic>
        <p:nvPicPr>
          <p:cNvPr id="3" name="Picture 2">
            <a:extLst>
              <a:ext uri="{FF2B5EF4-FFF2-40B4-BE49-F238E27FC236}">
                <a16:creationId xmlns:a16="http://schemas.microsoft.com/office/drawing/2014/main" id="{C551C6F6-4D14-43CA-BDB0-90D1AA89B2EC}"/>
              </a:ext>
            </a:extLst>
          </p:cNvPr>
          <p:cNvPicPr>
            <a:picLocks noChangeAspect="1"/>
          </p:cNvPicPr>
          <p:nvPr/>
        </p:nvPicPr>
        <p:blipFill>
          <a:blip r:embed="rId9"/>
          <a:stretch>
            <a:fillRect/>
          </a:stretch>
        </p:blipFill>
        <p:spPr>
          <a:xfrm>
            <a:off x="21654451" y="15227313"/>
            <a:ext cx="8974777" cy="5030247"/>
          </a:xfrm>
          <a:prstGeom prst="rect">
            <a:avLst/>
          </a:prstGeom>
        </p:spPr>
      </p:pic>
      <p:sp>
        <p:nvSpPr>
          <p:cNvPr id="43" name="TextBox 42">
            <a:extLst>
              <a:ext uri="{FF2B5EF4-FFF2-40B4-BE49-F238E27FC236}">
                <a16:creationId xmlns:a16="http://schemas.microsoft.com/office/drawing/2014/main" id="{A46C4FFB-118F-4EF0-BAE8-B38BF24AE3E4}"/>
              </a:ext>
            </a:extLst>
          </p:cNvPr>
          <p:cNvSpPr txBox="1"/>
          <p:nvPr/>
        </p:nvSpPr>
        <p:spPr>
          <a:xfrm>
            <a:off x="33379376" y="22255781"/>
            <a:ext cx="9601200" cy="4431983"/>
          </a:xfrm>
          <a:prstGeom prst="rect">
            <a:avLst/>
          </a:prstGeom>
          <a:noFill/>
        </p:spPr>
        <p:txBody>
          <a:bodyPr wrap="square" rtlCol="0">
            <a:spAutoFit/>
          </a:bodyPr>
          <a:lstStyle>
            <a:defPPr>
              <a:defRPr kern="1200" smtId="4294967295"/>
            </a:defPPr>
          </a:lstStyle>
          <a:p>
            <a:r>
              <a:rPr lang="en-US" sz="4000" dirty="0">
                <a:solidFill>
                  <a:srgbClr val="73000A"/>
                </a:solidFill>
                <a:latin typeface="Times New Roman" panose="02020603050405020304" pitchFamily="18" charset="0"/>
                <a:cs typeface="Times New Roman" panose="02020603050405020304" pitchFamily="18" charset="0"/>
              </a:rPr>
              <a:t>References</a:t>
            </a:r>
          </a:p>
          <a:p>
            <a:r>
              <a:rPr lang="en-US" dirty="0">
                <a:latin typeface="Times New Roman" panose="02020603050405020304" pitchFamily="18" charset="0"/>
                <a:ea typeface="Tahoma" panose="020B0604030504040204" pitchFamily="34" charset="0"/>
                <a:cs typeface="Times New Roman" panose="02020603050405020304" pitchFamily="18" charset="0"/>
              </a:rPr>
              <a:t>[1] Guillen, A. I., Marin, C., Panadero, S., and Vazquez, J. J. (2020), “Substance use, stressful life events and mental health: A longitudinal study among homeless women in </a:t>
            </a:r>
            <a:r>
              <a:rPr lang="en-US" dirty="0" err="1">
                <a:latin typeface="Times New Roman" panose="02020603050405020304" pitchFamily="18" charset="0"/>
                <a:ea typeface="Tahoma" panose="020B0604030504040204" pitchFamily="34" charset="0"/>
                <a:cs typeface="Times New Roman" panose="02020603050405020304" pitchFamily="18" charset="0"/>
              </a:rPr>
              <a:t>Madriod</a:t>
            </a:r>
            <a:r>
              <a:rPr lang="en-US" dirty="0">
                <a:latin typeface="Times New Roman" panose="02020603050405020304" pitchFamily="18" charset="0"/>
                <a:ea typeface="Tahoma" panose="020B0604030504040204" pitchFamily="34" charset="0"/>
                <a:cs typeface="Times New Roman" panose="02020603050405020304" pitchFamily="18" charset="0"/>
              </a:rPr>
              <a:t> (Spain),” </a:t>
            </a:r>
            <a:r>
              <a:rPr lang="en-US" i="1" dirty="0" err="1">
                <a:latin typeface="Times New Roman" panose="02020603050405020304" pitchFamily="18" charset="0"/>
                <a:ea typeface="Tahoma" panose="020B0604030504040204" pitchFamily="34" charset="0"/>
                <a:cs typeface="Times New Roman" panose="02020603050405020304" pitchFamily="18" charset="0"/>
              </a:rPr>
              <a:t>Addicitive</a:t>
            </a:r>
            <a:r>
              <a:rPr lang="en-US" i="1" dirty="0">
                <a:latin typeface="Times New Roman" panose="02020603050405020304" pitchFamily="18" charset="0"/>
                <a:ea typeface="Tahoma" panose="020B0604030504040204" pitchFamily="34" charset="0"/>
                <a:cs typeface="Times New Roman" panose="02020603050405020304" pitchFamily="18" charset="0"/>
              </a:rPr>
              <a:t> Behaviors</a:t>
            </a:r>
            <a:r>
              <a:rPr lang="en-US" dirty="0">
                <a:latin typeface="Times New Roman" panose="02020603050405020304" pitchFamily="18" charset="0"/>
                <a:ea typeface="Tahoma" panose="020B0604030504040204" pitchFamily="34" charset="0"/>
                <a:cs typeface="Times New Roman" panose="02020603050405020304" pitchFamily="18" charset="0"/>
              </a:rPr>
              <a:t>, 103, 103246, 7 pages. </a:t>
            </a:r>
          </a:p>
          <a:p>
            <a:r>
              <a:rPr lang="en-US" dirty="0">
                <a:latin typeface="Times New Roman" panose="02020603050405020304" pitchFamily="18" charset="0"/>
                <a:ea typeface="Tahoma" panose="020B0604030504040204" pitchFamily="34" charset="0"/>
                <a:cs typeface="Times New Roman" panose="02020603050405020304" pitchFamily="18" charset="0"/>
              </a:rPr>
              <a:t>[2] Choudhury, M. D., </a:t>
            </a:r>
            <a:r>
              <a:rPr lang="en-US" dirty="0" err="1">
                <a:latin typeface="Times New Roman" panose="02020603050405020304" pitchFamily="18" charset="0"/>
                <a:ea typeface="Tahoma" panose="020B0604030504040204" pitchFamily="34" charset="0"/>
                <a:cs typeface="Times New Roman" panose="02020603050405020304" pitchFamily="18" charset="0"/>
              </a:rPr>
              <a:t>Kiciman</a:t>
            </a:r>
            <a:r>
              <a:rPr lang="en-US" dirty="0">
                <a:latin typeface="Times New Roman" panose="02020603050405020304" pitchFamily="18" charset="0"/>
                <a:ea typeface="Tahoma" panose="020B0604030504040204" pitchFamily="34" charset="0"/>
                <a:cs typeface="Times New Roman" panose="02020603050405020304" pitchFamily="18" charset="0"/>
              </a:rPr>
              <a:t>, E., </a:t>
            </a:r>
            <a:r>
              <a:rPr lang="en-US" dirty="0" err="1">
                <a:latin typeface="Times New Roman" panose="02020603050405020304" pitchFamily="18" charset="0"/>
                <a:ea typeface="Tahoma" panose="020B0604030504040204" pitchFamily="34" charset="0"/>
                <a:cs typeface="Times New Roman" panose="02020603050405020304" pitchFamily="18" charset="0"/>
              </a:rPr>
              <a:t>Dredze</a:t>
            </a:r>
            <a:r>
              <a:rPr lang="en-US" dirty="0">
                <a:latin typeface="Times New Roman" panose="02020603050405020304" pitchFamily="18" charset="0"/>
                <a:ea typeface="Tahoma" panose="020B0604030504040204" pitchFamily="34" charset="0"/>
                <a:cs typeface="Times New Roman" panose="02020603050405020304" pitchFamily="18" charset="0"/>
              </a:rPr>
              <a:t>, M., Coppersmith, G., and Kuman, M. (2016) “Discovering shifts to suicidal ideation from mental health content in social media,” </a:t>
            </a:r>
            <a:r>
              <a:rPr lang="en-US" i="1" dirty="0">
                <a:latin typeface="Times New Roman" panose="02020603050405020304" pitchFamily="18" charset="0"/>
                <a:ea typeface="Tahoma" panose="020B0604030504040204" pitchFamily="34" charset="0"/>
                <a:cs typeface="Times New Roman" panose="02020603050405020304" pitchFamily="18" charset="0"/>
              </a:rPr>
              <a:t>Proceedings of ACM CHI 2016 Conference, </a:t>
            </a:r>
            <a:r>
              <a:rPr lang="en-US" dirty="0">
                <a:latin typeface="Times New Roman" panose="02020603050405020304" pitchFamily="18" charset="0"/>
                <a:ea typeface="Tahoma" panose="020B0604030504040204" pitchFamily="34" charset="0"/>
                <a:cs typeface="Times New Roman" panose="02020603050405020304" pitchFamily="18" charset="0"/>
              </a:rPr>
              <a:t>San Jose, CA.</a:t>
            </a:r>
          </a:p>
          <a:p>
            <a:r>
              <a:rPr lang="en-US" dirty="0">
                <a:latin typeface="Times New Roman" panose="02020603050405020304" pitchFamily="18" charset="0"/>
                <a:ea typeface="Tahoma" panose="020B0604030504040204" pitchFamily="34" charset="0"/>
                <a:cs typeface="Times New Roman" panose="02020603050405020304" pitchFamily="18" charset="0"/>
              </a:rPr>
              <a:t>[3] Valdez, D., </a:t>
            </a:r>
            <a:r>
              <a:rPr lang="en-US" dirty="0" err="1">
                <a:latin typeface="Times New Roman" panose="02020603050405020304" pitchFamily="18" charset="0"/>
                <a:ea typeface="Tahoma" panose="020B0604030504040204" pitchFamily="34" charset="0"/>
                <a:cs typeface="Times New Roman" panose="02020603050405020304" pitchFamily="18" charset="0"/>
              </a:rPr>
              <a:t>Thij</a:t>
            </a:r>
            <a:r>
              <a:rPr lang="en-US" dirty="0">
                <a:latin typeface="Times New Roman" panose="02020603050405020304" pitchFamily="18" charset="0"/>
                <a:ea typeface="Tahoma" panose="020B0604030504040204" pitchFamily="34" charset="0"/>
                <a:cs typeface="Times New Roman" panose="02020603050405020304" pitchFamily="18" charset="0"/>
              </a:rPr>
              <a:t>, M. T., </a:t>
            </a:r>
            <a:r>
              <a:rPr lang="en-US" dirty="0" err="1">
                <a:latin typeface="Times New Roman" panose="02020603050405020304" pitchFamily="18" charset="0"/>
                <a:ea typeface="Tahoma" panose="020B0604030504040204" pitchFamily="34" charset="0"/>
                <a:cs typeface="Times New Roman" panose="02020603050405020304" pitchFamily="18" charset="0"/>
              </a:rPr>
              <a:t>Bathina</a:t>
            </a:r>
            <a:r>
              <a:rPr lang="en-US" dirty="0">
                <a:latin typeface="Times New Roman" panose="02020603050405020304" pitchFamily="18" charset="0"/>
                <a:ea typeface="Tahoma" panose="020B0604030504040204" pitchFamily="34" charset="0"/>
                <a:cs typeface="Times New Roman" panose="02020603050405020304" pitchFamily="18" charset="0"/>
              </a:rPr>
              <a:t>, K., Rutter, L. A., and </a:t>
            </a:r>
            <a:r>
              <a:rPr lang="en-US" dirty="0" err="1">
                <a:latin typeface="Times New Roman" panose="02020603050405020304" pitchFamily="18" charset="0"/>
                <a:ea typeface="Tahoma" panose="020B0604030504040204" pitchFamily="34" charset="0"/>
                <a:cs typeface="Times New Roman" panose="02020603050405020304" pitchFamily="18" charset="0"/>
              </a:rPr>
              <a:t>Bollen</a:t>
            </a:r>
            <a:r>
              <a:rPr lang="en-US" dirty="0">
                <a:latin typeface="Times New Roman" panose="02020603050405020304" pitchFamily="18" charset="0"/>
                <a:ea typeface="Tahoma" panose="020B0604030504040204" pitchFamily="34" charset="0"/>
                <a:cs typeface="Times New Roman" panose="02020603050405020304" pitchFamily="18" charset="0"/>
              </a:rPr>
              <a:t>, J. (2020). “Social media insights into US mental health during the COVID-19 pandemic: Longitudinal analysis of Twitter data,” </a:t>
            </a:r>
            <a:r>
              <a:rPr lang="en-US" i="1" dirty="0">
                <a:latin typeface="Times New Roman" panose="02020603050405020304" pitchFamily="18" charset="0"/>
                <a:ea typeface="Tahoma" panose="020B0604030504040204" pitchFamily="34" charset="0"/>
                <a:cs typeface="Times New Roman" panose="02020603050405020304" pitchFamily="18" charset="0"/>
              </a:rPr>
              <a:t>Journal of Medical Internet Research</a:t>
            </a:r>
            <a:r>
              <a:rPr lang="en-US" dirty="0">
                <a:latin typeface="Times New Roman" panose="02020603050405020304" pitchFamily="18" charset="0"/>
                <a:ea typeface="Tahoma" panose="020B0604030504040204" pitchFamily="34" charset="0"/>
                <a:cs typeface="Times New Roman" panose="02020603050405020304" pitchFamily="18" charset="0"/>
              </a:rPr>
              <a:t>, 22(12), pp. 1-11. </a:t>
            </a:r>
          </a:p>
          <a:p>
            <a:endParaRPr lang="en-US" sz="4000" dirty="0">
              <a:solidFill>
                <a:srgbClr val="73000A"/>
              </a:solidFill>
              <a:latin typeface="Times New Roman" panose="02020603050405020304" pitchFamily="18" charset="0"/>
              <a:cs typeface="Times New Roman" panose="02020603050405020304" pitchFamily="18" charset="0"/>
            </a:endParaRPr>
          </a:p>
          <a:p>
            <a:endParaRPr lang="en-US" sz="4000" dirty="0">
              <a:solidFill>
                <a:srgbClr val="73000A"/>
              </a:solidFill>
              <a:latin typeface="Times New Roman" panose="02020603050405020304" pitchFamily="18" charset="0"/>
              <a:cs typeface="Times New Roman" panose="02020603050405020304" pitchFamily="18" charset="0"/>
            </a:endParaRPr>
          </a:p>
        </p:txBody>
      </p:sp>
      <p:pic>
        <p:nvPicPr>
          <p:cNvPr id="25" name="Picture 24">
            <a:extLst>
              <a:ext uri="{FF2B5EF4-FFF2-40B4-BE49-F238E27FC236}">
                <a16:creationId xmlns:a16="http://schemas.microsoft.com/office/drawing/2014/main" id="{0471B43E-93E2-4DEC-95F1-8E96EE08C7E3}"/>
              </a:ext>
            </a:extLst>
          </p:cNvPr>
          <p:cNvPicPr>
            <a:picLocks noChangeAspect="1"/>
          </p:cNvPicPr>
          <p:nvPr/>
        </p:nvPicPr>
        <p:blipFill>
          <a:blip r:embed="rId10"/>
          <a:stretch>
            <a:fillRect/>
          </a:stretch>
        </p:blipFill>
        <p:spPr>
          <a:xfrm>
            <a:off x="11176290" y="27107987"/>
            <a:ext cx="6444393" cy="3609581"/>
          </a:xfrm>
          <a:prstGeom prst="ellipse">
            <a:avLst/>
          </a:prstGeom>
          <a:ln>
            <a:noFill/>
          </a:ln>
          <a:effectLst>
            <a:softEdge rad="112500"/>
          </a:effectLst>
        </p:spPr>
      </p:pic>
      <p:pic>
        <p:nvPicPr>
          <p:cNvPr id="45" name="Picture 44">
            <a:extLst>
              <a:ext uri="{FF2B5EF4-FFF2-40B4-BE49-F238E27FC236}">
                <a16:creationId xmlns:a16="http://schemas.microsoft.com/office/drawing/2014/main" id="{39B4B634-C796-44D0-AE87-DD1EDA393A3B}"/>
              </a:ext>
            </a:extLst>
          </p:cNvPr>
          <p:cNvPicPr>
            <a:picLocks noChangeAspect="1"/>
          </p:cNvPicPr>
          <p:nvPr/>
        </p:nvPicPr>
        <p:blipFill>
          <a:blip r:embed="rId11"/>
          <a:stretch>
            <a:fillRect/>
          </a:stretch>
        </p:blipFill>
        <p:spPr>
          <a:xfrm>
            <a:off x="21753002" y="9631515"/>
            <a:ext cx="8876226" cy="4917927"/>
          </a:xfrm>
          <a:prstGeom prst="rect">
            <a:avLst/>
          </a:prstGeom>
        </p:spPr>
      </p:pic>
      <p:pic>
        <p:nvPicPr>
          <p:cNvPr id="46" name="Picture 45">
            <a:extLst>
              <a:ext uri="{FF2B5EF4-FFF2-40B4-BE49-F238E27FC236}">
                <a16:creationId xmlns:a16="http://schemas.microsoft.com/office/drawing/2014/main" id="{593B0F36-1629-4AF9-B984-8CE31EA9D53D}"/>
              </a:ext>
            </a:extLst>
          </p:cNvPr>
          <p:cNvPicPr>
            <a:picLocks noChangeAspect="1"/>
          </p:cNvPicPr>
          <p:nvPr/>
        </p:nvPicPr>
        <p:blipFill>
          <a:blip r:embed="rId12"/>
          <a:stretch>
            <a:fillRect/>
          </a:stretch>
        </p:blipFill>
        <p:spPr>
          <a:xfrm>
            <a:off x="21654451" y="20868641"/>
            <a:ext cx="8974777" cy="5153953"/>
          </a:xfrm>
          <a:prstGeom prst="rect">
            <a:avLst/>
          </a:prstGeom>
        </p:spPr>
      </p:pic>
      <p:pic>
        <p:nvPicPr>
          <p:cNvPr id="1026" name="Picture 2" descr="University of South Carolina Logo [sc.edu] Download Vector">
            <a:extLst>
              <a:ext uri="{FF2B5EF4-FFF2-40B4-BE49-F238E27FC236}">
                <a16:creationId xmlns:a16="http://schemas.microsoft.com/office/drawing/2014/main" id="{8D891520-24E6-41AE-81C4-04B2241B520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4304786" y="2472157"/>
            <a:ext cx="6775176" cy="6151958"/>
          </a:xfrm>
          <a:prstGeom prst="rect">
            <a:avLst/>
          </a:prstGeom>
          <a:noFill/>
          <a:extLst>
            <a:ext uri="{909E8E84-426E-40DD-AFC4-6F175D3DCCD1}">
              <a14:hiddenFill xmlns:a14="http://schemas.microsoft.com/office/drawing/2010/main">
                <a:solidFill>
                  <a:srgbClr val="FFFFFF"/>
                </a:solidFill>
              </a14:hiddenFill>
            </a:ext>
          </a:extLst>
        </p:spPr>
      </p:pic>
      <p:sp>
        <p:nvSpPr>
          <p:cNvPr id="48" name="Rectangle 47">
            <a:extLst>
              <a:ext uri="{FF2B5EF4-FFF2-40B4-BE49-F238E27FC236}">
                <a16:creationId xmlns:a16="http://schemas.microsoft.com/office/drawing/2014/main" id="{9AE3BEEE-DB68-4CD3-9FD1-7A1D243CEBEA}"/>
              </a:ext>
            </a:extLst>
          </p:cNvPr>
          <p:cNvSpPr/>
          <p:nvPr/>
        </p:nvSpPr>
        <p:spPr>
          <a:xfrm>
            <a:off x="35755749" y="14016096"/>
            <a:ext cx="3578608" cy="369332"/>
          </a:xfrm>
          <a:prstGeom prst="rect">
            <a:avLst/>
          </a:prstGeom>
        </p:spPr>
        <p:txBody>
          <a:bodyPr wrap="none">
            <a:spAutoFit/>
          </a:bodyPr>
          <a:lstStyle/>
          <a:p>
            <a:pPr algn="just"/>
            <a:r>
              <a:rPr lang="en-US" dirty="0">
                <a:latin typeface="Times New Roman" panose="02020603050405020304" pitchFamily="18" charset="0"/>
                <a:ea typeface="Open Sans" panose="020B0606030504020204" pitchFamily="34" charset="0"/>
                <a:cs typeface="Times New Roman" panose="02020603050405020304" pitchFamily="18" charset="0"/>
              </a:rPr>
              <a:t>Fig. 4: Word Clouds in SUD Tweets</a:t>
            </a:r>
          </a:p>
        </p:txBody>
      </p:sp>
      <p:sp>
        <p:nvSpPr>
          <p:cNvPr id="49" name="Rectangle 48">
            <a:extLst>
              <a:ext uri="{FF2B5EF4-FFF2-40B4-BE49-F238E27FC236}">
                <a16:creationId xmlns:a16="http://schemas.microsoft.com/office/drawing/2014/main" id="{B7BFFF97-A457-4655-9324-863D3F5E0489}"/>
              </a:ext>
            </a:extLst>
          </p:cNvPr>
          <p:cNvSpPr/>
          <p:nvPr/>
        </p:nvSpPr>
        <p:spPr>
          <a:xfrm>
            <a:off x="23173960" y="14731200"/>
            <a:ext cx="5562292" cy="369332"/>
          </a:xfrm>
          <a:prstGeom prst="rect">
            <a:avLst/>
          </a:prstGeom>
        </p:spPr>
        <p:txBody>
          <a:bodyPr wrap="none">
            <a:spAutoFit/>
          </a:bodyPr>
          <a:lstStyle/>
          <a:p>
            <a:pPr algn="just"/>
            <a:r>
              <a:rPr lang="en-US" dirty="0">
                <a:latin typeface="Times New Roman" panose="02020603050405020304" pitchFamily="18" charset="0"/>
                <a:ea typeface="Open Sans" panose="020B0606030504020204" pitchFamily="34" charset="0"/>
                <a:cs typeface="Times New Roman" panose="02020603050405020304" pitchFamily="18" charset="0"/>
              </a:rPr>
              <a:t>Fig. 1: Number of Unique Twitter Users and SUD Tweets</a:t>
            </a:r>
          </a:p>
        </p:txBody>
      </p:sp>
      <p:sp>
        <p:nvSpPr>
          <p:cNvPr id="50" name="Rectangle 49">
            <a:extLst>
              <a:ext uri="{FF2B5EF4-FFF2-40B4-BE49-F238E27FC236}">
                <a16:creationId xmlns:a16="http://schemas.microsoft.com/office/drawing/2014/main" id="{B4FFE274-B9E3-49CA-B77E-8915E5D55296}"/>
              </a:ext>
            </a:extLst>
          </p:cNvPr>
          <p:cNvSpPr/>
          <p:nvPr/>
        </p:nvSpPr>
        <p:spPr>
          <a:xfrm>
            <a:off x="24247409" y="20503474"/>
            <a:ext cx="3211200" cy="369332"/>
          </a:xfrm>
          <a:prstGeom prst="rect">
            <a:avLst/>
          </a:prstGeom>
        </p:spPr>
        <p:txBody>
          <a:bodyPr wrap="none">
            <a:spAutoFit/>
          </a:bodyPr>
          <a:lstStyle/>
          <a:p>
            <a:pPr algn="just"/>
            <a:r>
              <a:rPr lang="en-US" dirty="0">
                <a:latin typeface="Times New Roman" panose="02020603050405020304" pitchFamily="18" charset="0"/>
                <a:ea typeface="Open Sans" panose="020B0606030504020204" pitchFamily="34" charset="0"/>
                <a:cs typeface="Times New Roman" panose="02020603050405020304" pitchFamily="18" charset="0"/>
              </a:rPr>
              <a:t>Fig. 2: SUD Sentiment Analysis </a:t>
            </a:r>
          </a:p>
        </p:txBody>
      </p:sp>
      <p:sp>
        <p:nvSpPr>
          <p:cNvPr id="52" name="Rectangle 51">
            <a:extLst>
              <a:ext uri="{FF2B5EF4-FFF2-40B4-BE49-F238E27FC236}">
                <a16:creationId xmlns:a16="http://schemas.microsoft.com/office/drawing/2014/main" id="{95C6ADA8-FABC-410B-B483-5F3FC2B38704}"/>
              </a:ext>
            </a:extLst>
          </p:cNvPr>
          <p:cNvSpPr/>
          <p:nvPr/>
        </p:nvSpPr>
        <p:spPr>
          <a:xfrm>
            <a:off x="23962124" y="26288693"/>
            <a:ext cx="3985963" cy="369332"/>
          </a:xfrm>
          <a:prstGeom prst="rect">
            <a:avLst/>
          </a:prstGeom>
        </p:spPr>
        <p:txBody>
          <a:bodyPr wrap="none">
            <a:spAutoFit/>
          </a:bodyPr>
          <a:lstStyle/>
          <a:p>
            <a:pPr algn="just"/>
            <a:r>
              <a:rPr lang="en-US" dirty="0">
                <a:latin typeface="Times New Roman" panose="02020603050405020304" pitchFamily="18" charset="0"/>
                <a:ea typeface="Open Sans" panose="020B0606030504020204" pitchFamily="34" charset="0"/>
                <a:cs typeface="Times New Roman" panose="02020603050405020304" pitchFamily="18" charset="0"/>
              </a:rPr>
              <a:t>Fig. 3: Mentioned Drugs in SUD Tweets </a:t>
            </a:r>
          </a:p>
        </p:txBody>
      </p:sp>
      <p:pic>
        <p:nvPicPr>
          <p:cNvPr id="1028" name="Picture 4" descr="See the source image">
            <a:extLst>
              <a:ext uri="{FF2B5EF4-FFF2-40B4-BE49-F238E27FC236}">
                <a16:creationId xmlns:a16="http://schemas.microsoft.com/office/drawing/2014/main" id="{7023BAFE-F70F-471C-A6A9-F68CCF0B247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63603" y="3321833"/>
            <a:ext cx="4190004" cy="4232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000396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1656</TotalTime>
  <Words>1266</Words>
  <Application>Microsoft Office PowerPoint</Application>
  <PresentationFormat>Custom</PresentationFormat>
  <Paragraphs>56</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Cheuk Tam</dc:creator>
  <cp:lastModifiedBy>WU, DEZHI</cp:lastModifiedBy>
  <cp:revision>154</cp:revision>
  <dcterms:created xsi:type="dcterms:W3CDTF">2021-01-05T21:52:37Z</dcterms:created>
  <dcterms:modified xsi:type="dcterms:W3CDTF">2021-02-03T16:32:12Z</dcterms:modified>
</cp:coreProperties>
</file>