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73" r:id="rId7"/>
    <p:sldId id="269" r:id="rId8"/>
    <p:sldId id="274" r:id="rId9"/>
    <p:sldId id="272" r:id="rId10"/>
    <p:sldId id="275" r:id="rId11"/>
    <p:sldId id="278" r:id="rId12"/>
    <p:sldId id="282" r:id="rId13"/>
    <p:sldId id="279" r:id="rId14"/>
    <p:sldId id="280" r:id="rId15"/>
    <p:sldId id="28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8038B-3E1A-4FB4-93FF-22BB0996CD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EE3C-2956-4857-A080-916C7A9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7EDD-39FD-4843-A5F0-C000E4631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6EBC-86EE-4A3A-96FE-CE6C5F09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708F-1293-4BD4-8BE2-87B37E1B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A8D2-BF2A-4DFD-9ED9-4295ADA4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7778-B6E7-47A7-859A-09021A88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41DB-286D-421D-A9BA-67DA798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01AD6-5B81-4973-95BC-FA480A43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15A0-F8F5-463D-A55C-D8ECAACB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6E44-1246-43FC-AA5F-44C7767E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0114-D04F-49FC-9527-3395C408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839DA-CC1D-4F96-BF38-80AA8C8FE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AC8DE-B056-4D10-8921-556990382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86A8-E177-4CAD-A5CC-81806B7D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3A01-2740-4CD4-AA71-A0FDEDB8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9295-36D0-41DB-AB88-D5342BCB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18D0-533C-44C2-84EF-B0026B4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19E-60D1-4D0D-8120-A9C07996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B81C-5451-4DCC-9F4A-19949954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FBEB-F97E-4115-8877-7158630E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080E-64F1-4477-B4A8-E320E597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E036-DE39-48AF-AF14-53CDA5B4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7BC6-31CF-4BA1-A29E-25B9E021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A29B-21C9-4CA5-8AFD-3269AE2E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D090-7305-4D2A-B1B2-219BCAE7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BE2B0-463D-4121-B53E-B355A5B9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87B2-A7C0-49B1-A14B-9176F07A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7589-CF37-4681-8FB9-19399A8B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7213-0927-41C1-AEAF-206044EF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03E02-067A-4768-B59C-8FC9E3B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7AA2-37A4-4C53-B7C2-BC947A37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226C-3844-4A47-BBCB-8A0C6102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C051-4998-44D8-BCE5-5C6C4147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BEBE0-46A7-41EB-86F5-8003D0BC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8DA1E-C410-435C-AED6-DBF253538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9997C-426F-45B2-8833-888914FA3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101B6-9A03-4B1C-A1B9-78B30F7AE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41590-8D52-4029-B104-8E7DEBBB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E70A6-5F1C-4DC4-8782-6E97E2AA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D1AFB-E112-4CBA-BAE6-722A6B3F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03E6-EED4-441D-91C6-D7775720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D52F2-BB8C-4F88-A3CE-901A969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576F0-8F32-4A63-A3F0-5F93A1EE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47215-9D78-4BE8-9D28-A98BA31F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2DBBA-2DFA-4D35-9C8A-0F0C529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DE5A8-D475-4D41-98CE-EC3B34F7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A11B-BDE5-48E2-9B00-33047441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EC6E-6412-4704-96E6-CC0BBBF0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2018-2A32-4945-A8C9-B61ADCD8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10FD0-3D64-410D-BA3D-6123EC43B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8A83B-2479-4661-911A-E3ADE83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33338-B60F-43B3-BD34-BF8A734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F4993-BF00-4624-8B79-4CC05AEE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4DB3-866A-4085-A2D2-46844892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17F1F-75C7-495E-8E34-A55C6682D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F973F-B983-45F0-BAB2-EC4E4A2C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1435-B5F7-498A-BF15-6200BAE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D342-EA1D-4049-BB4F-6C6B85C7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55E38-0C54-4E1A-A8A9-648E257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6CB9A-C0F6-4989-9C2A-90FBDE7D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87D2D-5874-4620-A9FB-47EF0B6C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321E-DF7B-474D-A231-E11CBFFD9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B099-AC7E-4771-A7D2-38B9BDE79CC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0DD0-638D-440B-B0A4-6CB38F7F8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D898-ECDA-4E82-A45E-0E69AAF0B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A270-4B6E-41BD-B801-2379FE16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late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5AE4B-CBD7-48A6-BB13-D33C4EF3F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41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73D9A-46E2-4489-875B-D89E5C119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dirty="0"/>
              <a:t>Improving Movie Recommendation System by grouping users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00850-F92C-4029-A1A5-7872351E4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3593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 dirty="0"/>
              <a:t>Presented By: </a:t>
            </a:r>
            <a:r>
              <a:rPr lang="en-US" sz="2000" dirty="0"/>
              <a:t>Rohit Sharma and  Avineet Kumar Singh</a:t>
            </a:r>
          </a:p>
          <a:p>
            <a:pPr algn="l"/>
            <a:r>
              <a:rPr lang="en-US" sz="2000" dirty="0"/>
              <a:t>University of South Carolina</a:t>
            </a:r>
          </a:p>
          <a:p>
            <a:pPr algn="l"/>
            <a:r>
              <a:rPr lang="en-US" sz="2000" dirty="0"/>
              <a:t>CSCE-883</a:t>
            </a:r>
          </a:p>
          <a:p>
            <a:pPr algn="l"/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90" y="83667"/>
            <a:ext cx="4953934" cy="139890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Approach: 2(Improved)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lvl="0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2511C5B-E767-46B1-A41E-09BBB856239A}"/>
              </a:ext>
            </a:extLst>
          </p:cNvPr>
          <p:cNvSpPr/>
          <p:nvPr/>
        </p:nvSpPr>
        <p:spPr>
          <a:xfrm>
            <a:off x="8996225" y="2143627"/>
            <a:ext cx="978408" cy="26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28BAD8C-F18D-4645-9673-3206F6213DBE}"/>
              </a:ext>
            </a:extLst>
          </p:cNvPr>
          <p:cNvSpPr/>
          <p:nvPr/>
        </p:nvSpPr>
        <p:spPr>
          <a:xfrm>
            <a:off x="10218656" y="3419095"/>
            <a:ext cx="343230" cy="1101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9369DC9-CF27-4426-861F-C9B4F0F42A20}"/>
              </a:ext>
            </a:extLst>
          </p:cNvPr>
          <p:cNvSpPr/>
          <p:nvPr/>
        </p:nvSpPr>
        <p:spPr>
          <a:xfrm>
            <a:off x="8553136" y="5268560"/>
            <a:ext cx="978408" cy="252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7EFA9-32F9-44EF-B01E-20A6D870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7" y="1714120"/>
            <a:ext cx="5381625" cy="34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D152C-FCBE-4D5F-B4D2-B6EF352A5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41" y="1430520"/>
            <a:ext cx="2264348" cy="1750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1754C-88B0-4D39-B067-6044A7264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56" y="1430520"/>
            <a:ext cx="1419225" cy="1343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41A4E1-9FEC-450C-A50B-57ADD3149CA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968812" y="4683154"/>
            <a:ext cx="1793875" cy="1615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768E3C-C420-4D2E-B230-420A46CBB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295" y="4765492"/>
            <a:ext cx="1510201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4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494451"/>
            <a:ext cx="7775439" cy="245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Approach 1: </a:t>
            </a:r>
          </a:p>
          <a:p>
            <a:pPr marL="0" indent="0">
              <a:buNone/>
            </a:pPr>
            <a:r>
              <a:rPr lang="en-US" sz="1400" b="1" u="sng" dirty="0"/>
              <a:t>For </a:t>
            </a:r>
            <a:r>
              <a:rPr lang="en-US" sz="1400" b="1" u="sng" dirty="0" err="1"/>
              <a:t>UserId</a:t>
            </a:r>
            <a:r>
              <a:rPr lang="en-US" sz="1400" b="1" u="sng" dirty="0"/>
              <a:t>: </a:t>
            </a:r>
            <a:r>
              <a:rPr lang="en-US" sz="1400" dirty="0"/>
              <a:t>943</a:t>
            </a:r>
          </a:p>
          <a:p>
            <a:pPr marL="0" indent="0">
              <a:buNone/>
            </a:pPr>
            <a:r>
              <a:rPr lang="en-US" sz="1400" dirty="0"/>
              <a:t>Users who rated more than 50 movies.</a:t>
            </a:r>
            <a:endParaRPr lang="en-US" sz="2400" dirty="0"/>
          </a:p>
          <a:p>
            <a:pPr marL="0" indent="0">
              <a:buNone/>
            </a:pPr>
            <a:r>
              <a:rPr lang="en-US" sz="1800" b="1" dirty="0"/>
              <a:t>Recommended Movies                                  Total Score        Predicted Rating </a:t>
            </a:r>
          </a:p>
          <a:p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EBBED-8F4C-4AF9-B2BC-6E69CC21C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4433" y="2421850"/>
            <a:ext cx="5307290" cy="1126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EF9035-B6B0-4BCA-90A2-96F72E303E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2189" y="4066162"/>
            <a:ext cx="5206160" cy="2791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D3382-608C-4638-8F65-9691C8C666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88349" y="4066162"/>
            <a:ext cx="2094335" cy="27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2164601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Approach 2: </a:t>
            </a:r>
          </a:p>
          <a:p>
            <a:pPr marL="0" indent="0">
              <a:buNone/>
            </a:pPr>
            <a:r>
              <a:rPr lang="en-US" sz="2000" b="1" u="sng" dirty="0"/>
              <a:t>For </a:t>
            </a:r>
            <a:r>
              <a:rPr lang="en-US" sz="2000" b="1" u="sng" dirty="0" err="1"/>
              <a:t>UserId</a:t>
            </a:r>
            <a:r>
              <a:rPr lang="en-US" sz="2000" b="1" u="sng" dirty="0"/>
              <a:t>: </a:t>
            </a:r>
            <a:r>
              <a:rPr lang="en-US" sz="2000" dirty="0"/>
              <a:t>943</a:t>
            </a:r>
          </a:p>
          <a:p>
            <a:r>
              <a:rPr lang="en-US" sz="2400" dirty="0"/>
              <a:t>User Cluster using Unconnected Graph with size greater than 5.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D2E324-4908-4B98-8A1D-B5220BF80E90}"/>
              </a:ext>
            </a:extLst>
          </p:cNvPr>
          <p:cNvPicPr/>
          <p:nvPr/>
        </p:nvPicPr>
        <p:blipFill rotWithShape="1">
          <a:blip r:embed="rId2"/>
          <a:srcRect l="7008" r="2" b="2"/>
          <a:stretch/>
        </p:blipFill>
        <p:spPr>
          <a:xfrm>
            <a:off x="4163438" y="2378076"/>
            <a:ext cx="7190361" cy="43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0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494451"/>
            <a:ext cx="7775439" cy="245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Approach 2: </a:t>
            </a:r>
          </a:p>
          <a:p>
            <a:pPr marL="0" indent="0">
              <a:buNone/>
            </a:pPr>
            <a:r>
              <a:rPr lang="en-US" sz="1400" b="1" u="sng" dirty="0"/>
              <a:t>For </a:t>
            </a:r>
            <a:r>
              <a:rPr lang="en-US" sz="1400" b="1" u="sng" dirty="0" err="1"/>
              <a:t>UserId</a:t>
            </a:r>
            <a:r>
              <a:rPr lang="en-US" sz="1400" b="1" u="sng" dirty="0"/>
              <a:t>: </a:t>
            </a:r>
            <a:r>
              <a:rPr lang="en-US" sz="1400" dirty="0"/>
              <a:t>943</a:t>
            </a:r>
          </a:p>
          <a:p>
            <a:pPr marL="0" indent="0">
              <a:buNone/>
            </a:pPr>
            <a:r>
              <a:rPr lang="en-US" sz="1400" dirty="0"/>
              <a:t>Users who rated more than 50 movies.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Recommended Movies                                    Total Score        Predicted Rating </a:t>
            </a:r>
          </a:p>
          <a:p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A7C6F7-1DA5-4501-ADF1-86180264A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2644" y="3939701"/>
            <a:ext cx="5329548" cy="27723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9E64D-BFCD-4FE0-9D75-48A8329AD9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2192" y="3939701"/>
            <a:ext cx="2196655" cy="2772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E52C2-4AD7-43FB-801A-F3546F17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57" y="2918299"/>
            <a:ext cx="3997292" cy="551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9054D-1B83-424B-9E95-263CC1032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897" y="4479924"/>
            <a:ext cx="2830749" cy="15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984356D-06C1-499D-956B-BA9DBAA99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946" y="1122363"/>
            <a:ext cx="5490014" cy="5109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1. Add demographics information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2. Include personality data by collecting user information.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3. Based on user login time.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98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References</a:t>
            </a:r>
            <a:br>
              <a:rPr lang="en-US" sz="4000" dirty="0"/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F6B4C-5614-4D40-82B5-F2E92B6B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u="sng" dirty="0"/>
              <a:t>Dataset: </a:t>
            </a:r>
            <a:r>
              <a:rPr lang="en-US" sz="2400" dirty="0">
                <a:hlinkClick r:id="rId2"/>
              </a:rPr>
              <a:t>https://grouplens.org/datasets/movielens/latest/</a:t>
            </a:r>
            <a:endParaRPr lang="en-US" sz="2400" dirty="0"/>
          </a:p>
          <a:p>
            <a:r>
              <a:rPr lang="en-US" sz="2400" dirty="0"/>
              <a:t>An Exploratory Study of Collaborative Filtering Vs. Content Based Movie Recommendation by Dr. </a:t>
            </a:r>
            <a:r>
              <a:rPr lang="en-US" sz="2400" dirty="0" err="1"/>
              <a:t>Kumud</a:t>
            </a:r>
            <a:r>
              <a:rPr lang="en-US" sz="2400" dirty="0"/>
              <a:t> Kundu, Rahul Pandey , Pankaj Bhatt, Rahul, Riya </a:t>
            </a:r>
            <a:r>
              <a:rPr lang="en-US" sz="2400" dirty="0" err="1"/>
              <a:t>kakar</a:t>
            </a:r>
            <a:r>
              <a:rPr lang="en-US" sz="2400" dirty="0"/>
              <a:t>.</a:t>
            </a:r>
          </a:p>
          <a:p>
            <a:r>
              <a:rPr lang="en-US" sz="2400" dirty="0"/>
              <a:t>Item Based Collaborative Filtering Approach in Movie Recommendation System Using Different Similarity Measures by </a:t>
            </a:r>
            <a:r>
              <a:rPr lang="en-US" sz="2400" dirty="0" err="1"/>
              <a:t>Jamilu</a:t>
            </a:r>
            <a:r>
              <a:rPr lang="en-US" sz="2400" dirty="0"/>
              <a:t> </a:t>
            </a:r>
            <a:r>
              <a:rPr lang="en-US" sz="2400" dirty="0" err="1"/>
              <a:t>Maaruf</a:t>
            </a:r>
            <a:r>
              <a:rPr lang="en-US" sz="2400" dirty="0"/>
              <a:t> Musa and XU </a:t>
            </a:r>
            <a:r>
              <a:rPr lang="en-US" sz="2400" dirty="0" err="1"/>
              <a:t>Zhihong</a:t>
            </a:r>
            <a:r>
              <a:rPr lang="en-US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7029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467D0E-59C1-4F38-B9FE-AB6F9A48E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12" b="21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600" dirty="0"/>
            </a:br>
            <a:endParaRPr lang="en-US" sz="6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Existing Movie Recommendation System use:</a:t>
            </a:r>
          </a:p>
          <a:p>
            <a:r>
              <a:rPr lang="en-US" sz="2400" dirty="0"/>
              <a:t>Content Based methods</a:t>
            </a:r>
          </a:p>
          <a:p>
            <a:r>
              <a:rPr lang="en-US" sz="2400" dirty="0"/>
              <a:t>Collaborative filtering methods</a:t>
            </a:r>
          </a:p>
          <a:p>
            <a:r>
              <a:rPr lang="en-US" sz="2400" dirty="0"/>
              <a:t>Hybrid model </a:t>
            </a:r>
          </a:p>
          <a:p>
            <a:pPr marL="0" indent="0">
              <a:buNone/>
            </a:pPr>
            <a:r>
              <a:rPr lang="en-US" sz="2400" b="1" dirty="0"/>
              <a:t>Grouping Users</a:t>
            </a:r>
          </a:p>
          <a:p>
            <a:r>
              <a:rPr lang="en-US" sz="2400" dirty="0"/>
              <a:t>Cosine Similarity</a:t>
            </a:r>
          </a:p>
          <a:p>
            <a:r>
              <a:rPr lang="en-US" sz="2400" dirty="0"/>
              <a:t>Undirected connected graph (network analysis)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64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Existing methods compared similar users and recommended movies.</a:t>
            </a:r>
          </a:p>
          <a:p>
            <a:r>
              <a:rPr lang="en-US" sz="2400" dirty="0"/>
              <a:t>Or used similar movies to recommend new movies.</a:t>
            </a:r>
          </a:p>
          <a:p>
            <a:r>
              <a:rPr lang="en-US" sz="2400" dirty="0"/>
              <a:t>This created a less accurate recommender system.</a:t>
            </a:r>
          </a:p>
          <a:p>
            <a:r>
              <a:rPr lang="en-US" sz="2400" dirty="0"/>
              <a:t>Had a cold-start problem.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0893A-8547-48DD-9F61-B83E723FA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" b="1121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u="sng" dirty="0"/>
              <a:t>Dataset: </a:t>
            </a:r>
            <a:r>
              <a:rPr lang="en-US" sz="2400" dirty="0"/>
              <a:t>Movie Lens</a:t>
            </a:r>
          </a:p>
          <a:p>
            <a:r>
              <a:rPr lang="en-US" sz="2400" dirty="0"/>
              <a:t>Ratings for 1682 movies given by 943 users</a:t>
            </a:r>
          </a:p>
          <a:p>
            <a:r>
              <a:rPr lang="en-US" sz="2400" dirty="0"/>
              <a:t>Most of the movies have received less than 50 ratings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77BF46-C631-48A3-9A1E-5BCA0DE028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39328" y="611531"/>
            <a:ext cx="3449477" cy="2506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7BEA76-5A0A-4C56-A7B3-8AEFE14344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39328" y="3740151"/>
            <a:ext cx="3521412" cy="25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Dataset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D6C25-218C-4885-B1DE-F727318DCC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11495" y="1044692"/>
            <a:ext cx="3742241" cy="2095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478" y="3336285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Dataset: </a:t>
            </a:r>
            <a:r>
              <a:rPr lang="en-US" sz="2400" dirty="0"/>
              <a:t>Movie Lens</a:t>
            </a:r>
          </a:p>
          <a:p>
            <a:r>
              <a:rPr lang="en-US" sz="2400" dirty="0"/>
              <a:t>Each user provided ratings to at least 20 movies. </a:t>
            </a:r>
          </a:p>
          <a:p>
            <a:endParaRPr lang="en-US" sz="2400" dirty="0"/>
          </a:p>
          <a:p>
            <a:pPr lvl="0"/>
            <a:endParaRPr lang="en-US" sz="2400" dirty="0"/>
          </a:p>
          <a:p>
            <a:pPr marL="0" indent="0">
              <a:buNone/>
            </a:pPr>
            <a:r>
              <a:rPr lang="en-US" sz="1900" b="1" u="sng" dirty="0"/>
              <a:t>Fig:</a:t>
            </a:r>
            <a:r>
              <a:rPr lang="en-US" sz="1900" b="1" dirty="0"/>
              <a:t> </a:t>
            </a:r>
            <a:r>
              <a:rPr lang="en-US" sz="1900" dirty="0"/>
              <a:t>Average ratings against number of ratings.</a:t>
            </a:r>
          </a:p>
          <a:p>
            <a:pPr lvl="0"/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1ECC54C5-FC3D-4DE5-BADB-1CC4D67AE6D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87" y="2345785"/>
            <a:ext cx="4808579" cy="44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54D28-2AC5-44AF-8476-D59C7E083FB3}"/>
              </a:ext>
            </a:extLst>
          </p:cNvPr>
          <p:cNvPicPr/>
          <p:nvPr/>
        </p:nvPicPr>
        <p:blipFill rotWithShape="1">
          <a:blip r:embed="rId2"/>
          <a:srcRect l="4916" r="276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6B3C00-34D8-41CB-AE8C-38E64A5B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882331"/>
            <a:ext cx="4271481" cy="33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90" y="83667"/>
            <a:ext cx="4953934" cy="139890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Approach: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F4EAE-2648-4AC7-844F-315BD9837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" r="-1" b="3352"/>
          <a:stretch/>
        </p:blipFill>
        <p:spPr>
          <a:xfrm>
            <a:off x="656844" y="722376"/>
            <a:ext cx="4782312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lvl="0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B9BCF35-20E5-438A-8E96-46E521651B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1394" y="1482572"/>
            <a:ext cx="1138555" cy="13989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77F153-786B-4F57-9729-86A4767743D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54522" y="1336676"/>
            <a:ext cx="1877060" cy="22034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38836DD-DE8B-401D-89CD-9BBF0322AF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580626" y="4777359"/>
            <a:ext cx="1954530" cy="11010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8E865B-5BC7-445C-9723-D19D5CB6240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31394" y="4100660"/>
            <a:ext cx="2033876" cy="219793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2511C5B-E767-46B1-A41E-09BBB856239A}"/>
              </a:ext>
            </a:extLst>
          </p:cNvPr>
          <p:cNvSpPr/>
          <p:nvPr/>
        </p:nvSpPr>
        <p:spPr>
          <a:xfrm>
            <a:off x="7920673" y="2111604"/>
            <a:ext cx="978408" cy="26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28BAD8C-F18D-4645-9673-3206F6213DBE}"/>
              </a:ext>
            </a:extLst>
          </p:cNvPr>
          <p:cNvSpPr/>
          <p:nvPr/>
        </p:nvSpPr>
        <p:spPr>
          <a:xfrm>
            <a:off x="10218656" y="3419095"/>
            <a:ext cx="343230" cy="1101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9369DC9-CF27-4426-861F-C9B4F0F42A20}"/>
              </a:ext>
            </a:extLst>
          </p:cNvPr>
          <p:cNvSpPr/>
          <p:nvPr/>
        </p:nvSpPr>
        <p:spPr>
          <a:xfrm>
            <a:off x="8553136" y="5268560"/>
            <a:ext cx="978408" cy="252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Undirected connected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083861-8E17-4E0C-98D0-C2F88BFFB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3242" y="2929810"/>
            <a:ext cx="6691207" cy="2217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8D5B03-928F-4660-95F1-FE1FB1A0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9" y="2929810"/>
            <a:ext cx="3949429" cy="35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182-9C20-4CBA-ACB4-9C473A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90" y="83667"/>
            <a:ext cx="4953934" cy="139890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Approach: 2 (Improved)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D6CB-C534-4CD8-AAC7-37CD29DF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lvl="0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2511C5B-E767-46B1-A41E-09BBB856239A}"/>
              </a:ext>
            </a:extLst>
          </p:cNvPr>
          <p:cNvSpPr/>
          <p:nvPr/>
        </p:nvSpPr>
        <p:spPr>
          <a:xfrm>
            <a:off x="8099339" y="2111604"/>
            <a:ext cx="978408" cy="26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28BAD8C-F18D-4645-9673-3206F6213DBE}"/>
              </a:ext>
            </a:extLst>
          </p:cNvPr>
          <p:cNvSpPr/>
          <p:nvPr/>
        </p:nvSpPr>
        <p:spPr>
          <a:xfrm>
            <a:off x="10284443" y="3234469"/>
            <a:ext cx="211656" cy="977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E7C05-CA8D-4446-896E-2C08D615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1" y="1624822"/>
            <a:ext cx="5524500" cy="2771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8B695-CA9A-4252-BFF6-8E96CB76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97" y="1424240"/>
            <a:ext cx="1510201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204DBD-8E36-44C0-8DA0-A2A92835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421" y="1598155"/>
            <a:ext cx="1409700" cy="1343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EDF4D3-B889-4495-9ED5-F94080F09DF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86299" y="4373980"/>
            <a:ext cx="2209800" cy="160020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EC7BBD8-61A9-4D1F-B6D0-0F2AA4FD0C7D}"/>
              </a:ext>
            </a:extLst>
          </p:cNvPr>
          <p:cNvSpPr/>
          <p:nvPr/>
        </p:nvSpPr>
        <p:spPr>
          <a:xfrm>
            <a:off x="9200789" y="6079759"/>
            <a:ext cx="348564" cy="694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313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Improving Movie Recommendation System by grouping users</vt:lpstr>
      <vt:lpstr>Background</vt:lpstr>
      <vt:lpstr>Problem</vt:lpstr>
      <vt:lpstr>Dataset</vt:lpstr>
      <vt:lpstr>Dataset</vt:lpstr>
      <vt:lpstr>Cosine Similarity</vt:lpstr>
      <vt:lpstr>Approach: 1</vt:lpstr>
      <vt:lpstr>Undirected connected graph </vt:lpstr>
      <vt:lpstr>Approach: 2 (Improved)</vt:lpstr>
      <vt:lpstr>Approach: 2(Improved)</vt:lpstr>
      <vt:lpstr>Results</vt:lpstr>
      <vt:lpstr>Results</vt:lpstr>
      <vt:lpstr>Results</vt:lpstr>
      <vt:lpstr>Future Work  1. Add demographics information 2. Include personality data by collecting user information. 3. Based on user login time.  </vt:lpstr>
      <vt:lpstr> References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Movie Recommendation System by grouping users</dc:title>
  <dc:creator>Avineet Singh</dc:creator>
  <cp:lastModifiedBy>Avineet Singh</cp:lastModifiedBy>
  <cp:revision>8</cp:revision>
  <dcterms:created xsi:type="dcterms:W3CDTF">2020-12-10T16:29:43Z</dcterms:created>
  <dcterms:modified xsi:type="dcterms:W3CDTF">2020-12-11T04:16:07Z</dcterms:modified>
</cp:coreProperties>
</file>