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5" r:id="rId16"/>
    <p:sldId id="273" r:id="rId17"/>
    <p:sldId id="274" r:id="rId18"/>
    <p:sldId id="271"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RAL" initials="A" lastIdx="1" clrIdx="0">
    <p:extLst>
      <p:ext uri="{19B8F6BF-5375-455C-9EA6-DF929625EA0E}">
        <p15:presenceInfo xmlns:p15="http://schemas.microsoft.com/office/powerpoint/2012/main" userId="c10b07ac1286ad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CF37-EA31-2ADF-5ACB-42F76CBDA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F9A153-CAF5-0A6E-3448-7B65A1173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61ED96-B727-C8F1-30E5-C5DCFAB321FC}"/>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DA061E8A-D5C4-B543-7C62-58FC2F487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964F6-973D-995E-BADE-8992E42CE9F2}"/>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270384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B25-687D-BE25-705B-7DA118B40B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130EB-C052-18D5-90D0-2AE200150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42412-CBFA-25EB-4188-D2B90B917FE7}"/>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3F3F233D-C1CC-6BFD-9114-A83BFD16B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F7D91-648B-3694-0E82-7AB49A993501}"/>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271056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81F8D-D790-7C9C-3279-72A925347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CB05F5-B57C-326B-857A-141C01DFA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1019C-677A-F14F-CED5-004374A7EF40}"/>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66066159-1031-9DAA-AB56-F7E4FB0E9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A4CE2-BD1E-409A-408E-A1F50FC8FBB7}"/>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137436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4DAB-314B-1970-C028-52813576B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CA96E-646C-4B15-5AE8-54861497B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4CCE2-2768-EACF-0C28-9AF9372ED89D}"/>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8BE2D131-4E7D-81D9-6767-97B998C6F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18385-CAED-0AF4-AB4D-083F460E74C2}"/>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24867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2D31-9D1A-9DBA-8D1F-06037F172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2C3329-2225-5FC0-95D4-A9AEE924A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96948-482C-CA05-FEC9-FF3B67778C59}"/>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4446B73E-E3B5-5FB5-D898-6CE75E0EF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01983-E7E0-7170-16A8-E924373D8DBF}"/>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406681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F991-149D-C0FD-D73B-93D93F0570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EEEA7-F0F9-349E-18A9-E9A196021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115137-A2AD-B9C4-9236-55A0A97A7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383E7E-2D99-FEC3-892B-A08E311F2417}"/>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6" name="Footer Placeholder 5">
            <a:extLst>
              <a:ext uri="{FF2B5EF4-FFF2-40B4-BE49-F238E27FC236}">
                <a16:creationId xmlns:a16="http://schemas.microsoft.com/office/drawing/2014/main" id="{B1B1A3FD-819F-D2AA-1C62-B31C32C51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90334-E9D9-04B8-8005-E83153D7A63F}"/>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305611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DFA6-39DD-45F3-5500-CD6674B132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3FE28F-1B77-CCAE-93CE-F920BC612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7F6EB-4224-0855-352D-519F1CD49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885A9-F010-5DB2-89DA-4DF39FEA7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79A3E-721D-7B31-3C5C-31711B5FF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DBA02B-BFBA-BE30-8EE1-08AE7987DA6A}"/>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8" name="Footer Placeholder 7">
            <a:extLst>
              <a:ext uri="{FF2B5EF4-FFF2-40B4-BE49-F238E27FC236}">
                <a16:creationId xmlns:a16="http://schemas.microsoft.com/office/drawing/2014/main" id="{609D12E7-229D-0337-F61D-5E8B57354C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4EBCE9-10FC-1C66-AE36-1E92B1AA6B4D}"/>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6077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E695-F462-11A9-1CBD-7480A5D4C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CFCA9-EBE6-A582-2BFD-AEC112A057FF}"/>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4" name="Footer Placeholder 3">
            <a:extLst>
              <a:ext uri="{FF2B5EF4-FFF2-40B4-BE49-F238E27FC236}">
                <a16:creationId xmlns:a16="http://schemas.microsoft.com/office/drawing/2014/main" id="{88B184E5-099D-F3E9-7B12-3A6F330BA4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6F55AC-3918-7D00-463A-97A187FD3203}"/>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15907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6A9CD-7AE2-E675-1236-56C68E3220B0}"/>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3" name="Footer Placeholder 2">
            <a:extLst>
              <a:ext uri="{FF2B5EF4-FFF2-40B4-BE49-F238E27FC236}">
                <a16:creationId xmlns:a16="http://schemas.microsoft.com/office/drawing/2014/main" id="{8064ECDF-183B-9FDF-0BA1-EA0B8850D8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C8009-B142-2EA1-ADF9-7EAD505AFD9C}"/>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285903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318B-8FCF-C8EB-ABB1-A16A884D3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828DB5-3051-6870-4BB5-E8FA75271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5A7A28-56A0-08B7-6176-9140661C6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B3C86-3599-7A03-1415-B3DF16114F1E}"/>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6" name="Footer Placeholder 5">
            <a:extLst>
              <a:ext uri="{FF2B5EF4-FFF2-40B4-BE49-F238E27FC236}">
                <a16:creationId xmlns:a16="http://schemas.microsoft.com/office/drawing/2014/main" id="{AB85FA25-51A6-324C-C4D4-9C3BE6D2A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C9AC9A-4A7A-425A-A756-4021F2BADD78}"/>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150380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E514-DC34-CAF5-9D03-6FA956CA8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FE4BAD-62EB-3E7A-9966-A4B2BFC75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D5761-EBA6-2D26-937D-B27A88335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51D8D-A74C-7345-DDA1-A09FA098DD6A}"/>
              </a:ext>
            </a:extLst>
          </p:cNvPr>
          <p:cNvSpPr>
            <a:spLocks noGrp="1"/>
          </p:cNvSpPr>
          <p:nvPr>
            <p:ph type="dt" sz="half" idx="10"/>
          </p:nvPr>
        </p:nvSpPr>
        <p:spPr/>
        <p:txBody>
          <a:bodyPr/>
          <a:lstStyle/>
          <a:p>
            <a:fld id="{FBCB2F74-A2B4-4389-BB62-D0991C2A634D}" type="datetimeFigureOut">
              <a:rPr lang="en-IN" smtClean="0"/>
              <a:t>20-02-2023</a:t>
            </a:fld>
            <a:endParaRPr lang="en-IN"/>
          </a:p>
        </p:txBody>
      </p:sp>
      <p:sp>
        <p:nvSpPr>
          <p:cNvPr id="6" name="Footer Placeholder 5">
            <a:extLst>
              <a:ext uri="{FF2B5EF4-FFF2-40B4-BE49-F238E27FC236}">
                <a16:creationId xmlns:a16="http://schemas.microsoft.com/office/drawing/2014/main" id="{F0596500-14DB-151B-70A5-4D3253DE0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8E7985-409F-CF12-1ED5-C958E75BA854}"/>
              </a:ext>
            </a:extLst>
          </p:cNvPr>
          <p:cNvSpPr>
            <a:spLocks noGrp="1"/>
          </p:cNvSpPr>
          <p:nvPr>
            <p:ph type="sldNum" sz="quarter" idx="12"/>
          </p:nvPr>
        </p:nvSpPr>
        <p:spPr/>
        <p:txBody>
          <a:bodyPr/>
          <a:lstStyle/>
          <a:p>
            <a:fld id="{23E65D9F-D79C-40E8-BFC6-7526C1D84289}" type="slidenum">
              <a:rPr lang="en-IN" smtClean="0"/>
              <a:t>‹#›</a:t>
            </a:fld>
            <a:endParaRPr lang="en-IN"/>
          </a:p>
        </p:txBody>
      </p:sp>
    </p:spTree>
    <p:extLst>
      <p:ext uri="{BB962C8B-B14F-4D97-AF65-F5344CB8AC3E}">
        <p14:creationId xmlns:p14="http://schemas.microsoft.com/office/powerpoint/2010/main" val="281709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2550E-9887-92E6-46B5-22E2FB872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F75778-B500-3091-2A72-362F72DB2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215C4-29D2-3178-BE5B-25F212A4E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B2F74-A2B4-4389-BB62-D0991C2A634D}" type="datetimeFigureOut">
              <a:rPr lang="en-IN" smtClean="0"/>
              <a:t>20-02-2023</a:t>
            </a:fld>
            <a:endParaRPr lang="en-IN"/>
          </a:p>
        </p:txBody>
      </p:sp>
      <p:sp>
        <p:nvSpPr>
          <p:cNvPr id="5" name="Footer Placeholder 4">
            <a:extLst>
              <a:ext uri="{FF2B5EF4-FFF2-40B4-BE49-F238E27FC236}">
                <a16:creationId xmlns:a16="http://schemas.microsoft.com/office/drawing/2014/main" id="{92311D03-097D-04D3-CED8-A71159167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1C5575-6900-E5EB-5C35-3D703EA6F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65D9F-D79C-40E8-BFC6-7526C1D84289}" type="slidenum">
              <a:rPr lang="en-IN" smtClean="0"/>
              <a:t>‹#›</a:t>
            </a:fld>
            <a:endParaRPr lang="en-IN"/>
          </a:p>
        </p:txBody>
      </p:sp>
    </p:spTree>
    <p:extLst>
      <p:ext uri="{BB962C8B-B14F-4D97-AF65-F5344CB8AC3E}">
        <p14:creationId xmlns:p14="http://schemas.microsoft.com/office/powerpoint/2010/main" val="228783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CCD8-98DE-A51A-7CAB-65E8183A4074}"/>
              </a:ext>
            </a:extLst>
          </p:cNvPr>
          <p:cNvSpPr>
            <a:spLocks noGrp="1"/>
          </p:cNvSpPr>
          <p:nvPr>
            <p:ph type="ctrTitle"/>
          </p:nvPr>
        </p:nvSpPr>
        <p:spPr>
          <a:xfrm>
            <a:off x="1524000" y="421341"/>
            <a:ext cx="9144000" cy="4836459"/>
          </a:xfrm>
        </p:spPr>
        <p:txBody>
          <a:bodyPr>
            <a:normAutofit/>
          </a:bodyPr>
          <a:lstStyle/>
          <a:p>
            <a:pPr>
              <a:lnSpc>
                <a:spcPct val="107000"/>
              </a:lnSpc>
              <a:spcBef>
                <a:spcPts val="600"/>
              </a:spcBef>
              <a:spcAft>
                <a:spcPts val="600"/>
              </a:spcAft>
            </a:pPr>
            <a:r>
              <a:rPr lang="en-IN" sz="2800" b="1" kern="1800" dirty="0">
                <a:solidFill>
                  <a:srgbClr val="212121"/>
                </a:solidFill>
                <a:effectLst/>
                <a:latin typeface="+mn-lt"/>
                <a:ea typeface="Times New Roman" panose="02020603050405020304" pitchFamily="18" charset="0"/>
                <a:cs typeface="Times New Roman" panose="02020603050405020304" pitchFamily="18" charset="0"/>
              </a:rPr>
              <a:t>Airbnb Bookings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0" dirty="0">
                <a:solidFill>
                  <a:srgbClr val="212121"/>
                </a:solidFill>
                <a:effectLst/>
                <a:ea typeface="Times New Roman" panose="02020603050405020304" pitchFamily="18" charset="0"/>
              </a:rPr>
              <a:t>Since 2008, guests and hosts have used Airbnb to expand on traveling possibilities and present a more unique, personalized way of experiencing the world. Today, Airbnb became one-of-a-kind service that is used and recognized by the whole world. Data analysis on millions of listings provided through Airbnb is a crucial factor for the company. These millions of listings generate a lot of data - data that can be analysed and used for security, business decisions, understanding of customers' and providers' (hosts) behaviour and performance on the platform, guiding marketing initiatives, implementation of innovative additional services and much more. This dataset has around 49,000 observations in it with 16 columns and it is a mix between categorical and numeric values.</a:t>
            </a:r>
            <a:br>
              <a:rPr lang="en-IN" sz="1800" b="1" dirty="0">
                <a:effectLst/>
                <a:ea typeface="Times New Roman" panose="02020603050405020304" pitchFamily="18" charset="0"/>
              </a:rPr>
            </a:br>
            <a:endParaRPr lang="en-IN" sz="1400" dirty="0"/>
          </a:p>
        </p:txBody>
      </p:sp>
    </p:spTree>
    <p:extLst>
      <p:ext uri="{BB962C8B-B14F-4D97-AF65-F5344CB8AC3E}">
        <p14:creationId xmlns:p14="http://schemas.microsoft.com/office/powerpoint/2010/main" val="143098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C5CD-B8B9-BFF2-C98E-8FA4B6929EC5}"/>
              </a:ext>
            </a:extLst>
          </p:cNvPr>
          <p:cNvSpPr>
            <a:spLocks noGrp="1"/>
          </p:cNvSpPr>
          <p:nvPr>
            <p:ph type="title"/>
          </p:nvPr>
        </p:nvSpPr>
        <p:spPr/>
        <p:txBody>
          <a:bodyPr>
            <a:normAutofit/>
          </a:bodyPr>
          <a:lstStyle/>
          <a:p>
            <a:pPr algn="ctr"/>
            <a:r>
              <a:rPr lang="en-US" sz="2800" b="1" i="0" dirty="0">
                <a:solidFill>
                  <a:srgbClr val="212121"/>
                </a:solidFill>
                <a:effectLst/>
              </a:rPr>
              <a:t>Total count of room types available in NYC</a:t>
            </a:r>
            <a:br>
              <a:rPr lang="en-US" sz="2800" b="1" i="0" dirty="0">
                <a:solidFill>
                  <a:srgbClr val="212121"/>
                </a:solidFill>
                <a:effectLst/>
              </a:rPr>
            </a:br>
            <a:endParaRPr lang="en-IN" sz="2800" b="1" dirty="0"/>
          </a:p>
        </p:txBody>
      </p:sp>
      <p:pic>
        <p:nvPicPr>
          <p:cNvPr id="5" name="Content Placeholder 4">
            <a:extLst>
              <a:ext uri="{FF2B5EF4-FFF2-40B4-BE49-F238E27FC236}">
                <a16:creationId xmlns:a16="http://schemas.microsoft.com/office/drawing/2014/main" id="{7F5FE457-14AA-0CC4-A6C7-6C1347978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040" y="5167310"/>
            <a:ext cx="2956816" cy="989649"/>
          </a:xfrm>
        </p:spPr>
      </p:pic>
      <p:pic>
        <p:nvPicPr>
          <p:cNvPr id="7" name="Picture 6">
            <a:extLst>
              <a:ext uri="{FF2B5EF4-FFF2-40B4-BE49-F238E27FC236}">
                <a16:creationId xmlns:a16="http://schemas.microsoft.com/office/drawing/2014/main" id="{8FC4F3FC-824B-4B0B-A30B-8DAC69775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445" y="1843902"/>
            <a:ext cx="5555506" cy="3170195"/>
          </a:xfrm>
          <a:prstGeom prst="rect">
            <a:avLst/>
          </a:prstGeom>
        </p:spPr>
      </p:pic>
    </p:spTree>
    <p:extLst>
      <p:ext uri="{BB962C8B-B14F-4D97-AF65-F5344CB8AC3E}">
        <p14:creationId xmlns:p14="http://schemas.microsoft.com/office/powerpoint/2010/main" val="167177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1E53-8AF6-B3D8-AC0C-2D49F52279E9}"/>
              </a:ext>
            </a:extLst>
          </p:cNvPr>
          <p:cNvSpPr>
            <a:spLocks noGrp="1"/>
          </p:cNvSpPr>
          <p:nvPr>
            <p:ph type="title"/>
          </p:nvPr>
        </p:nvSpPr>
        <p:spPr/>
        <p:txBody>
          <a:bodyPr>
            <a:normAutofit/>
          </a:bodyPr>
          <a:lstStyle/>
          <a:p>
            <a:pPr algn="ctr"/>
            <a:r>
              <a:rPr lang="en-US" sz="3100" b="1" i="0" dirty="0">
                <a:solidFill>
                  <a:srgbClr val="212121"/>
                </a:solidFill>
                <a:effectLst/>
              </a:rPr>
              <a:t>Availability_365 and the </a:t>
            </a:r>
            <a:r>
              <a:rPr lang="en-US" sz="3100" b="1" i="0" dirty="0" err="1">
                <a:solidFill>
                  <a:srgbClr val="212121"/>
                </a:solidFill>
                <a:effectLst/>
              </a:rPr>
              <a:t>neighborhood_group</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AE9B4EDE-21E2-2129-26C8-418BC6D09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3590" y="5167312"/>
            <a:ext cx="5082980" cy="281964"/>
          </a:xfrm>
        </p:spPr>
      </p:pic>
      <p:pic>
        <p:nvPicPr>
          <p:cNvPr id="7" name="Picture 6">
            <a:extLst>
              <a:ext uri="{FF2B5EF4-FFF2-40B4-BE49-F238E27FC236}">
                <a16:creationId xmlns:a16="http://schemas.microsoft.com/office/drawing/2014/main" id="{DCC9C95A-24EA-55F7-D1BF-972DC6A41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250" y="1690688"/>
            <a:ext cx="5227320" cy="3063350"/>
          </a:xfrm>
          <a:prstGeom prst="rect">
            <a:avLst/>
          </a:prstGeom>
        </p:spPr>
      </p:pic>
    </p:spTree>
    <p:extLst>
      <p:ext uri="{BB962C8B-B14F-4D97-AF65-F5344CB8AC3E}">
        <p14:creationId xmlns:p14="http://schemas.microsoft.com/office/powerpoint/2010/main" val="82995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6689-8A7C-95A2-4817-633E3FE776AA}"/>
              </a:ext>
            </a:extLst>
          </p:cNvPr>
          <p:cNvSpPr>
            <a:spLocks noGrp="1"/>
          </p:cNvSpPr>
          <p:nvPr>
            <p:ph type="title"/>
          </p:nvPr>
        </p:nvSpPr>
        <p:spPr/>
        <p:txBody>
          <a:bodyPr>
            <a:normAutofit/>
          </a:bodyPr>
          <a:lstStyle/>
          <a:p>
            <a:pPr algn="ctr"/>
            <a:r>
              <a:rPr lang="en-US" sz="2800" b="1" i="0" dirty="0">
                <a:solidFill>
                  <a:srgbClr val="212121"/>
                </a:solidFill>
                <a:effectLst/>
              </a:rPr>
              <a:t>Overall contributions of each neighborhood in                                            the count of listings throughout NYC</a:t>
            </a:r>
            <a:br>
              <a:rPr lang="en-US" sz="2800" b="1" i="0" dirty="0">
                <a:solidFill>
                  <a:srgbClr val="212121"/>
                </a:solidFill>
                <a:effectLst/>
              </a:rPr>
            </a:br>
            <a:endParaRPr lang="en-IN" sz="2800" b="1" dirty="0"/>
          </a:p>
        </p:txBody>
      </p:sp>
      <p:pic>
        <p:nvPicPr>
          <p:cNvPr id="5" name="Content Placeholder 4">
            <a:extLst>
              <a:ext uri="{FF2B5EF4-FFF2-40B4-BE49-F238E27FC236}">
                <a16:creationId xmlns:a16="http://schemas.microsoft.com/office/drawing/2014/main" id="{E01DBC0E-4F26-8CD9-42F5-22B0F12F6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897" y="5715000"/>
            <a:ext cx="9754445" cy="777875"/>
          </a:xfrm>
        </p:spPr>
      </p:pic>
      <p:pic>
        <p:nvPicPr>
          <p:cNvPr id="7" name="Picture 6">
            <a:extLst>
              <a:ext uri="{FF2B5EF4-FFF2-40B4-BE49-F238E27FC236}">
                <a16:creationId xmlns:a16="http://schemas.microsoft.com/office/drawing/2014/main" id="{CECEE6AF-D259-9811-A55C-32674015A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491" y="1516214"/>
            <a:ext cx="4359018" cy="3825572"/>
          </a:xfrm>
          <a:prstGeom prst="rect">
            <a:avLst/>
          </a:prstGeom>
        </p:spPr>
      </p:pic>
    </p:spTree>
    <p:extLst>
      <p:ext uri="{BB962C8B-B14F-4D97-AF65-F5344CB8AC3E}">
        <p14:creationId xmlns:p14="http://schemas.microsoft.com/office/powerpoint/2010/main" val="301205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DCDF-36B0-8121-F78D-5B116FC381CF}"/>
              </a:ext>
            </a:extLst>
          </p:cNvPr>
          <p:cNvSpPr>
            <a:spLocks noGrp="1"/>
          </p:cNvSpPr>
          <p:nvPr>
            <p:ph type="title"/>
          </p:nvPr>
        </p:nvSpPr>
        <p:spPr/>
        <p:txBody>
          <a:bodyPr/>
          <a:lstStyle/>
          <a:p>
            <a:r>
              <a:rPr lang="en-US" sz="2800" b="1" i="0" dirty="0">
                <a:solidFill>
                  <a:srgbClr val="212121"/>
                </a:solidFill>
                <a:effectLst/>
              </a:rPr>
              <a:t>Finding the top best review of all time</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3DA665FF-2EDC-94BF-51B3-DC331063A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6816"/>
            <a:ext cx="5357324" cy="510584"/>
          </a:xfrm>
        </p:spPr>
      </p:pic>
      <p:pic>
        <p:nvPicPr>
          <p:cNvPr id="4" name="Picture 3">
            <a:extLst>
              <a:ext uri="{FF2B5EF4-FFF2-40B4-BE49-F238E27FC236}">
                <a16:creationId xmlns:a16="http://schemas.microsoft.com/office/drawing/2014/main" id="{1C95B9C3-6A31-DD12-DADA-269D14AE8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69689"/>
            <a:ext cx="4038950" cy="441998"/>
          </a:xfrm>
          <a:prstGeom prst="rect">
            <a:avLst/>
          </a:prstGeom>
        </p:spPr>
      </p:pic>
      <p:pic>
        <p:nvPicPr>
          <p:cNvPr id="7" name="Picture 6">
            <a:extLst>
              <a:ext uri="{FF2B5EF4-FFF2-40B4-BE49-F238E27FC236}">
                <a16:creationId xmlns:a16="http://schemas.microsoft.com/office/drawing/2014/main" id="{E490B929-6448-0BE4-3561-44686698B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86" y="2607400"/>
            <a:ext cx="6215174" cy="4061812"/>
          </a:xfrm>
          <a:prstGeom prst="rect">
            <a:avLst/>
          </a:prstGeom>
        </p:spPr>
      </p:pic>
    </p:spTree>
    <p:extLst>
      <p:ext uri="{BB962C8B-B14F-4D97-AF65-F5344CB8AC3E}">
        <p14:creationId xmlns:p14="http://schemas.microsoft.com/office/powerpoint/2010/main" val="405442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3550B7-E654-A9D2-026C-B234F3E8C519}"/>
              </a:ext>
            </a:extLst>
          </p:cNvPr>
          <p:cNvSpPr>
            <a:spLocks noGrp="1"/>
          </p:cNvSpPr>
          <p:nvPr>
            <p:ph type="title"/>
          </p:nvPr>
        </p:nvSpPr>
        <p:spPr>
          <a:xfrm>
            <a:off x="0" y="18255"/>
            <a:ext cx="10515600" cy="1325563"/>
          </a:xfrm>
        </p:spPr>
        <p:txBody>
          <a:bodyPr>
            <a:normAutofit/>
          </a:bodyPr>
          <a:lstStyle/>
          <a:p>
            <a:r>
              <a:rPr lang="en-US" sz="3100" b="1" dirty="0">
                <a:solidFill>
                  <a:srgbClr val="212121"/>
                </a:solidFill>
                <a:effectLst/>
              </a:rPr>
              <a:t>Number of reviews for each </a:t>
            </a:r>
            <a:r>
              <a:rPr lang="en-US" sz="3100" b="1" dirty="0" err="1">
                <a:solidFill>
                  <a:srgbClr val="212121"/>
                </a:solidFill>
                <a:effectLst/>
              </a:rPr>
              <a:t>neighbourhood_group</a:t>
            </a:r>
            <a:br>
              <a:rPr lang="en-US" b="0" i="0" dirty="0">
                <a:solidFill>
                  <a:srgbClr val="212121"/>
                </a:solidFill>
                <a:effectLst/>
                <a:latin typeface="Roboto" panose="02000000000000000000" pitchFamily="2" charset="0"/>
              </a:rPr>
            </a:br>
            <a:endParaRPr lang="en-IN" dirty="0"/>
          </a:p>
        </p:txBody>
      </p:sp>
      <p:pic>
        <p:nvPicPr>
          <p:cNvPr id="12" name="Content Placeholder 11">
            <a:extLst>
              <a:ext uri="{FF2B5EF4-FFF2-40B4-BE49-F238E27FC236}">
                <a16:creationId xmlns:a16="http://schemas.microsoft.com/office/drawing/2014/main" id="{D6ED6889-8EB9-34E0-E1AC-9DD267CD71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 y="681036"/>
            <a:ext cx="5181600" cy="429307"/>
          </a:xfrm>
        </p:spPr>
      </p:pic>
      <p:pic>
        <p:nvPicPr>
          <p:cNvPr id="14" name="Content Placeholder 13">
            <a:extLst>
              <a:ext uri="{FF2B5EF4-FFF2-40B4-BE49-F238E27FC236}">
                <a16:creationId xmlns:a16="http://schemas.microsoft.com/office/drawing/2014/main" id="{DC5D19A4-8550-9C77-B6C8-062D78AF810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6384" y="1534886"/>
            <a:ext cx="4261232" cy="4495120"/>
          </a:xfrm>
        </p:spPr>
      </p:pic>
      <p:pic>
        <p:nvPicPr>
          <p:cNvPr id="16" name="Picture 15">
            <a:extLst>
              <a:ext uri="{FF2B5EF4-FFF2-40B4-BE49-F238E27FC236}">
                <a16:creationId xmlns:a16="http://schemas.microsoft.com/office/drawing/2014/main" id="{1819EB92-16E2-880F-6539-11346B4B0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739281"/>
            <a:ext cx="6683440" cy="312816"/>
          </a:xfrm>
          <a:prstGeom prst="rect">
            <a:avLst/>
          </a:prstGeom>
        </p:spPr>
      </p:pic>
      <p:pic>
        <p:nvPicPr>
          <p:cNvPr id="18" name="Picture 17">
            <a:extLst>
              <a:ext uri="{FF2B5EF4-FFF2-40B4-BE49-F238E27FC236}">
                <a16:creationId xmlns:a16="http://schemas.microsoft.com/office/drawing/2014/main" id="{2004BBB1-E989-5902-0D9D-6AF5356A04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1679143"/>
            <a:ext cx="6569009" cy="4206605"/>
          </a:xfrm>
          <a:prstGeom prst="rect">
            <a:avLst/>
          </a:prstGeom>
        </p:spPr>
      </p:pic>
    </p:spTree>
    <p:extLst>
      <p:ext uri="{BB962C8B-B14F-4D97-AF65-F5344CB8AC3E}">
        <p14:creationId xmlns:p14="http://schemas.microsoft.com/office/powerpoint/2010/main" val="106345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EB4F0E-0F3B-91FD-DB44-AFD533607D53}"/>
              </a:ext>
            </a:extLst>
          </p:cNvPr>
          <p:cNvSpPr>
            <a:spLocks noGrp="1"/>
          </p:cNvSpPr>
          <p:nvPr>
            <p:ph type="title"/>
          </p:nvPr>
        </p:nvSpPr>
        <p:spPr/>
        <p:txBody>
          <a:bodyPr/>
          <a:lstStyle/>
          <a:p>
            <a:pPr algn="ctr"/>
            <a:r>
              <a:rPr lang="en-US" sz="2800" b="1" i="0" dirty="0">
                <a:solidFill>
                  <a:srgbClr val="212121"/>
                </a:solidFill>
                <a:effectLst/>
              </a:rPr>
              <a:t>Most available room of all time</a:t>
            </a:r>
            <a:br>
              <a:rPr lang="en-US" b="0" i="0" dirty="0">
                <a:solidFill>
                  <a:srgbClr val="212121"/>
                </a:solidFill>
                <a:effectLst/>
                <a:latin typeface="Roboto" panose="02000000000000000000" pitchFamily="2" charset="0"/>
              </a:rPr>
            </a:br>
            <a:endParaRPr lang="en-IN" dirty="0"/>
          </a:p>
        </p:txBody>
      </p:sp>
      <p:pic>
        <p:nvPicPr>
          <p:cNvPr id="8" name="Content Placeholder 7">
            <a:extLst>
              <a:ext uri="{FF2B5EF4-FFF2-40B4-BE49-F238E27FC236}">
                <a16:creationId xmlns:a16="http://schemas.microsoft.com/office/drawing/2014/main" id="{B9C5ABAF-A2AF-8F9E-ACE9-B73D03618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59297"/>
            <a:ext cx="6627820" cy="662782"/>
          </a:xfrm>
        </p:spPr>
      </p:pic>
      <p:pic>
        <p:nvPicPr>
          <p:cNvPr id="12" name="Picture 11">
            <a:extLst>
              <a:ext uri="{FF2B5EF4-FFF2-40B4-BE49-F238E27FC236}">
                <a16:creationId xmlns:a16="http://schemas.microsoft.com/office/drawing/2014/main" id="{B55806C6-113F-F9F3-B6A6-833D310C1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577621"/>
            <a:ext cx="7391401" cy="1495758"/>
          </a:xfrm>
          <a:prstGeom prst="rect">
            <a:avLst/>
          </a:prstGeom>
        </p:spPr>
      </p:pic>
    </p:spTree>
    <p:extLst>
      <p:ext uri="{BB962C8B-B14F-4D97-AF65-F5344CB8AC3E}">
        <p14:creationId xmlns:p14="http://schemas.microsoft.com/office/powerpoint/2010/main" val="327869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C46C-ABFA-EDFC-E362-15AF7553A3A4}"/>
              </a:ext>
            </a:extLst>
          </p:cNvPr>
          <p:cNvSpPr>
            <a:spLocks noGrp="1"/>
          </p:cNvSpPr>
          <p:nvPr>
            <p:ph type="title"/>
          </p:nvPr>
        </p:nvSpPr>
        <p:spPr/>
        <p:txBody>
          <a:bodyPr>
            <a:normAutofit fontScale="90000"/>
          </a:bodyPr>
          <a:lstStyle/>
          <a:p>
            <a:r>
              <a:rPr lang="en-US" sz="3100" b="1" i="0" dirty="0">
                <a:solidFill>
                  <a:srgbClr val="212121"/>
                </a:solidFill>
                <a:effectLst/>
              </a:rPr>
              <a:t>Average price based on </a:t>
            </a:r>
            <a:r>
              <a:rPr lang="en-US" sz="3100" b="1" i="0" dirty="0" err="1">
                <a:solidFill>
                  <a:srgbClr val="212121"/>
                </a:solidFill>
                <a:effectLst/>
              </a:rPr>
              <a:t>minimum_nights</a:t>
            </a:r>
            <a:r>
              <a:rPr lang="en-US" sz="3100" b="1" i="0" dirty="0">
                <a:solidFill>
                  <a:srgbClr val="212121"/>
                </a:solidFill>
                <a:effectLst/>
              </a:rPr>
              <a:t> of stay in descending order</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a16="http://schemas.microsoft.com/office/drawing/2014/main" id="{A1BA74E2-3A5A-B2DB-AE2D-52C0629E07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058" y="1027906"/>
            <a:ext cx="6183086" cy="926076"/>
          </a:xfrm>
        </p:spPr>
      </p:pic>
      <p:pic>
        <p:nvPicPr>
          <p:cNvPr id="12" name="Content Placeholder 11">
            <a:extLst>
              <a:ext uri="{FF2B5EF4-FFF2-40B4-BE49-F238E27FC236}">
                <a16:creationId xmlns:a16="http://schemas.microsoft.com/office/drawing/2014/main" id="{3BD69D61-9B00-A6C0-838E-49CE179136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2514" y="2124094"/>
            <a:ext cx="5181600" cy="3706000"/>
          </a:xfrm>
        </p:spPr>
      </p:pic>
      <p:pic>
        <p:nvPicPr>
          <p:cNvPr id="16" name="Picture 15">
            <a:extLst>
              <a:ext uri="{FF2B5EF4-FFF2-40B4-BE49-F238E27FC236}">
                <a16:creationId xmlns:a16="http://schemas.microsoft.com/office/drawing/2014/main" id="{839CEA33-A6C9-600B-0656-612F88CC1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4977" y="1493892"/>
            <a:ext cx="5634509" cy="4630470"/>
          </a:xfrm>
          <a:prstGeom prst="rect">
            <a:avLst/>
          </a:prstGeom>
        </p:spPr>
      </p:pic>
    </p:spTree>
    <p:extLst>
      <p:ext uri="{BB962C8B-B14F-4D97-AF65-F5344CB8AC3E}">
        <p14:creationId xmlns:p14="http://schemas.microsoft.com/office/powerpoint/2010/main" val="392663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C174-BF3E-045C-DE0C-5121481C924F}"/>
              </a:ext>
            </a:extLst>
          </p:cNvPr>
          <p:cNvSpPr>
            <a:spLocks noGrp="1"/>
          </p:cNvSpPr>
          <p:nvPr>
            <p:ph type="title"/>
          </p:nvPr>
        </p:nvSpPr>
        <p:spPr/>
        <p:txBody>
          <a:bodyPr>
            <a:normAutofit fontScale="90000"/>
          </a:bodyPr>
          <a:lstStyle/>
          <a:p>
            <a:r>
              <a:rPr lang="en-US" sz="3100" b="1" dirty="0">
                <a:solidFill>
                  <a:srgbClr val="212121"/>
                </a:solidFill>
              </a:rPr>
              <a:t>Average price per night for each </a:t>
            </a:r>
            <a:r>
              <a:rPr lang="en-US" sz="3100" b="1" dirty="0" err="1">
                <a:solidFill>
                  <a:srgbClr val="212121"/>
                </a:solidFill>
              </a:rPr>
              <a:t>neighbourhood</a:t>
            </a:r>
            <a:r>
              <a:rPr lang="en-US" sz="3100" b="1" dirty="0">
                <a:solidFill>
                  <a:srgbClr val="212121"/>
                </a:solidFill>
              </a:rPr>
              <a:t> along with </a:t>
            </a:r>
            <a:r>
              <a:rPr lang="en-US" sz="3100" b="1" dirty="0" err="1">
                <a:solidFill>
                  <a:srgbClr val="212121"/>
                </a:solidFill>
              </a:rPr>
              <a:t>room_type</a:t>
            </a:r>
            <a:br>
              <a:rPr lang="en-US" b="1" dirty="0">
                <a:solidFill>
                  <a:srgbClr val="212121"/>
                </a:solidFill>
              </a:rPr>
            </a:br>
            <a:endParaRPr lang="en-IN" dirty="0"/>
          </a:p>
        </p:txBody>
      </p:sp>
      <p:pic>
        <p:nvPicPr>
          <p:cNvPr id="10" name="Content Placeholder 9">
            <a:extLst>
              <a:ext uri="{FF2B5EF4-FFF2-40B4-BE49-F238E27FC236}">
                <a16:creationId xmlns:a16="http://schemas.microsoft.com/office/drawing/2014/main" id="{A99F0BFC-F470-BC5C-B1E6-301B48F55D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199" y="1195802"/>
            <a:ext cx="8907951" cy="494885"/>
          </a:xfrm>
        </p:spPr>
      </p:pic>
      <p:pic>
        <p:nvPicPr>
          <p:cNvPr id="12" name="Picture 11">
            <a:extLst>
              <a:ext uri="{FF2B5EF4-FFF2-40B4-BE49-F238E27FC236}">
                <a16:creationId xmlns:a16="http://schemas.microsoft.com/office/drawing/2014/main" id="{BF776609-69FC-AE36-85DE-FEE453F44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049" y="1690688"/>
            <a:ext cx="4153260" cy="4839119"/>
          </a:xfrm>
          <a:prstGeom prst="rect">
            <a:avLst/>
          </a:prstGeom>
        </p:spPr>
      </p:pic>
      <p:sp>
        <p:nvSpPr>
          <p:cNvPr id="18" name="Content Placeholder 17">
            <a:extLst>
              <a:ext uri="{FF2B5EF4-FFF2-40B4-BE49-F238E27FC236}">
                <a16:creationId xmlns:a16="http://schemas.microsoft.com/office/drawing/2014/main" id="{76E4F4C3-DBD8-9079-B828-0AB63A0E055F}"/>
              </a:ext>
            </a:extLst>
          </p:cNvPr>
          <p:cNvSpPr>
            <a:spLocks noGrp="1"/>
          </p:cNvSpPr>
          <p:nvPr>
            <p:ph sz="half" idx="1"/>
          </p:nvPr>
        </p:nvSpPr>
        <p:spPr>
          <a:xfrm>
            <a:off x="5553694" y="2029018"/>
            <a:ext cx="5595257" cy="4500789"/>
          </a:xfrm>
        </p:spPr>
        <p:txBody>
          <a:bodyPr/>
          <a:lstStyle/>
          <a:p>
            <a:endParaRPr lang="en-IN" dirty="0"/>
          </a:p>
        </p:txBody>
      </p:sp>
    </p:spTree>
    <p:extLst>
      <p:ext uri="{BB962C8B-B14F-4D97-AF65-F5344CB8AC3E}">
        <p14:creationId xmlns:p14="http://schemas.microsoft.com/office/powerpoint/2010/main" val="200394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184C-0C09-A548-139B-33FA9D9EE310}"/>
              </a:ext>
            </a:extLst>
          </p:cNvPr>
          <p:cNvSpPr>
            <a:spLocks noGrp="1"/>
          </p:cNvSpPr>
          <p:nvPr>
            <p:ph type="title"/>
          </p:nvPr>
        </p:nvSpPr>
        <p:spPr/>
        <p:txBody>
          <a:bodyPr>
            <a:normAutofit/>
          </a:bodyPr>
          <a:lstStyle/>
          <a:p>
            <a:pPr algn="ctr"/>
            <a:r>
              <a:rPr lang="en-IN" sz="2800" b="1" dirty="0" err="1"/>
              <a:t>Barplot</a:t>
            </a:r>
            <a:r>
              <a:rPr lang="en-IN" sz="2800" b="1" dirty="0"/>
              <a:t> of  average price</a:t>
            </a:r>
          </a:p>
        </p:txBody>
      </p:sp>
      <p:pic>
        <p:nvPicPr>
          <p:cNvPr id="4" name="Content Placeholder 15">
            <a:extLst>
              <a:ext uri="{FF2B5EF4-FFF2-40B4-BE49-F238E27FC236}">
                <a16:creationId xmlns:a16="http://schemas.microsoft.com/office/drawing/2014/main" id="{0216D9D9-63E1-6B10-FB27-480733B1E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243" y="1910129"/>
            <a:ext cx="10515600" cy="524730"/>
          </a:xfrm>
        </p:spPr>
      </p:pic>
      <p:pic>
        <p:nvPicPr>
          <p:cNvPr id="6" name="Picture 5">
            <a:extLst>
              <a:ext uri="{FF2B5EF4-FFF2-40B4-BE49-F238E27FC236}">
                <a16:creationId xmlns:a16="http://schemas.microsoft.com/office/drawing/2014/main" id="{F5BB02C8-97BC-D421-EBD0-EB4C33F86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43" y="2654300"/>
            <a:ext cx="5097971" cy="3131106"/>
          </a:xfrm>
          <a:prstGeom prst="rect">
            <a:avLst/>
          </a:prstGeom>
        </p:spPr>
      </p:pic>
    </p:spTree>
    <p:extLst>
      <p:ext uri="{BB962C8B-B14F-4D97-AF65-F5344CB8AC3E}">
        <p14:creationId xmlns:p14="http://schemas.microsoft.com/office/powerpoint/2010/main" val="384058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413C-7E26-5EC9-1FDD-BDB597257670}"/>
              </a:ext>
            </a:extLst>
          </p:cNvPr>
          <p:cNvSpPr>
            <a:spLocks noGrp="1"/>
          </p:cNvSpPr>
          <p:nvPr>
            <p:ph type="title"/>
          </p:nvPr>
        </p:nvSpPr>
        <p:spPr/>
        <p:txBody>
          <a:bodyPr>
            <a:normAutofit/>
          </a:bodyPr>
          <a:lstStyle/>
          <a:p>
            <a:pPr algn="ctr"/>
            <a:r>
              <a:rPr lang="en-IN" sz="2800" b="1" dirty="0"/>
              <a:t>Map based on properties of </a:t>
            </a:r>
            <a:r>
              <a:rPr lang="en-IN" sz="2800" b="1" dirty="0" err="1"/>
              <a:t>Neighbourhood_group</a:t>
            </a:r>
            <a:endParaRPr lang="en-IN" sz="2800" b="1" dirty="0"/>
          </a:p>
        </p:txBody>
      </p:sp>
      <p:pic>
        <p:nvPicPr>
          <p:cNvPr id="7" name="Content Placeholder 6">
            <a:extLst>
              <a:ext uri="{FF2B5EF4-FFF2-40B4-BE49-F238E27FC236}">
                <a16:creationId xmlns:a16="http://schemas.microsoft.com/office/drawing/2014/main" id="{57FC89C9-0CC4-0721-A4C5-EFBF89FC0B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90" y="1534885"/>
            <a:ext cx="5624047" cy="915223"/>
          </a:xfrm>
        </p:spPr>
      </p:pic>
      <p:pic>
        <p:nvPicPr>
          <p:cNvPr id="9" name="Picture 8">
            <a:extLst>
              <a:ext uri="{FF2B5EF4-FFF2-40B4-BE49-F238E27FC236}">
                <a16:creationId xmlns:a16="http://schemas.microsoft.com/office/drawing/2014/main" id="{C0A13040-E42E-3B5F-B09B-F371D6DE2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604" y="2450108"/>
            <a:ext cx="7049111" cy="4084674"/>
          </a:xfrm>
          <a:prstGeom prst="rect">
            <a:avLst/>
          </a:prstGeom>
        </p:spPr>
      </p:pic>
    </p:spTree>
    <p:extLst>
      <p:ext uri="{BB962C8B-B14F-4D97-AF65-F5344CB8AC3E}">
        <p14:creationId xmlns:p14="http://schemas.microsoft.com/office/powerpoint/2010/main" val="121353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FE13-59F4-C48A-2CBA-2E523C92816D}"/>
              </a:ext>
            </a:extLst>
          </p:cNvPr>
          <p:cNvSpPr>
            <a:spLocks noGrp="1"/>
          </p:cNvSpPr>
          <p:nvPr>
            <p:ph type="title"/>
          </p:nvPr>
        </p:nvSpPr>
        <p:spPr/>
        <p:txBody>
          <a:bodyPr>
            <a:normAutofit/>
          </a:bodyPr>
          <a:lstStyle/>
          <a:p>
            <a:r>
              <a:rPr lang="en-US" sz="2800" b="1" dirty="0"/>
              <a:t>What is Airbnb</a:t>
            </a:r>
            <a:endParaRPr lang="en-IN" sz="2800" b="1" dirty="0"/>
          </a:p>
        </p:txBody>
      </p:sp>
      <p:sp>
        <p:nvSpPr>
          <p:cNvPr id="3" name="Content Placeholder 2">
            <a:extLst>
              <a:ext uri="{FF2B5EF4-FFF2-40B4-BE49-F238E27FC236}">
                <a16:creationId xmlns:a16="http://schemas.microsoft.com/office/drawing/2014/main" id="{33732C61-C100-D2D1-27A2-F8DFF155D82B}"/>
              </a:ext>
            </a:extLst>
          </p:cNvPr>
          <p:cNvSpPr>
            <a:spLocks noGrp="1"/>
          </p:cNvSpPr>
          <p:nvPr>
            <p:ph idx="1"/>
          </p:nvPr>
        </p:nvSpPr>
        <p:spPr>
          <a:xfrm>
            <a:off x="838200" y="1310640"/>
            <a:ext cx="10515600" cy="4866323"/>
          </a:xfrm>
        </p:spPr>
        <p:txBody>
          <a:bodyPr>
            <a:normAutofit fontScale="85000" lnSpcReduction="20000"/>
          </a:bodyPr>
          <a:lstStyle/>
          <a:p>
            <a:pPr marL="0" indent="0">
              <a:buNone/>
            </a:pPr>
            <a:r>
              <a:rPr lang="en-US" sz="2100" b="0" i="0" dirty="0">
                <a:solidFill>
                  <a:srgbClr val="212121"/>
                </a:solidFill>
                <a:effectLst/>
                <a:latin typeface="+mj-lt"/>
              </a:rPr>
              <a:t>Airbnb is an online marketplace that connects people who want to rent out their homes with people who are looking for accommodations in specific locales and hospitality service for people to lease or rent short-term lodging including holiday cottages, apartments, homestays, hostel beds, or hotel rooms. Basically they provide the platform that is shared by hosts and visitors worldwide. Lets look at the dataset once.</a:t>
            </a:r>
          </a:p>
          <a:p>
            <a:endParaRPr lang="en-US" sz="1800" dirty="0">
              <a:solidFill>
                <a:srgbClr val="212121"/>
              </a:solidFill>
              <a:latin typeface="+mj-lt"/>
            </a:endParaRPr>
          </a:p>
          <a:p>
            <a:pPr marL="0" indent="0">
              <a:buNone/>
            </a:pPr>
            <a:r>
              <a:rPr lang="en-US" sz="3300" b="1" dirty="0">
                <a:solidFill>
                  <a:srgbClr val="212121"/>
                </a:solidFill>
                <a:latin typeface="+mj-lt"/>
              </a:rPr>
              <a:t>Objectives</a:t>
            </a:r>
          </a:p>
          <a:p>
            <a:endParaRPr lang="en-US" sz="1800" dirty="0">
              <a:solidFill>
                <a:srgbClr val="212121"/>
              </a:solidFill>
              <a:latin typeface="+mj-lt"/>
            </a:endParaRPr>
          </a:p>
          <a:p>
            <a:pPr marL="0" indent="0" algn="l">
              <a:buNone/>
            </a:pPr>
            <a:r>
              <a:rPr lang="en-US" sz="2100" b="0" i="0" dirty="0">
                <a:solidFill>
                  <a:srgbClr val="212121"/>
                </a:solidFill>
                <a:effectLst/>
                <a:latin typeface="+mj-lt"/>
              </a:rPr>
              <a:t>In this project, we will perform an exploratory data analysis(EDA) in order to investigate each of the variables and also come up with a conclusion for the relationship between variables. The main purpose is to identify which variables affect the price mostly. In addition to these, we will explore which neighborhood groups and room types are the most popular ones among the guests, and which hosts are the most preferred ones. The processes during the extraction can be listed as below:</a:t>
            </a:r>
          </a:p>
          <a:p>
            <a:pPr algn="l">
              <a:buFont typeface="+mj-lt"/>
              <a:buAutoNum type="arabicPeriod"/>
            </a:pPr>
            <a:r>
              <a:rPr lang="en-US" sz="2100" b="0" i="0" dirty="0">
                <a:solidFill>
                  <a:srgbClr val="212121"/>
                </a:solidFill>
                <a:effectLst/>
                <a:latin typeface="+mj-lt"/>
              </a:rPr>
              <a:t>Data Cleaning</a:t>
            </a:r>
          </a:p>
          <a:p>
            <a:pPr algn="l">
              <a:buFont typeface="+mj-lt"/>
              <a:buAutoNum type="arabicPeriod"/>
            </a:pPr>
            <a:r>
              <a:rPr lang="en-US" sz="2100" b="0" i="0" dirty="0">
                <a:solidFill>
                  <a:srgbClr val="212121"/>
                </a:solidFill>
                <a:effectLst/>
                <a:latin typeface="+mj-lt"/>
              </a:rPr>
              <a:t>Data Preprocessing</a:t>
            </a:r>
          </a:p>
          <a:p>
            <a:pPr algn="l">
              <a:buFont typeface="+mj-lt"/>
              <a:buAutoNum type="arabicPeriod"/>
            </a:pPr>
            <a:r>
              <a:rPr lang="en-US" sz="2100" b="0" i="0" dirty="0">
                <a:solidFill>
                  <a:srgbClr val="212121"/>
                </a:solidFill>
                <a:effectLst/>
                <a:latin typeface="+mj-lt"/>
              </a:rPr>
              <a:t>Data Manipulation</a:t>
            </a:r>
          </a:p>
          <a:p>
            <a:pPr algn="l">
              <a:buFont typeface="+mj-lt"/>
              <a:buAutoNum type="arabicPeriod"/>
            </a:pPr>
            <a:r>
              <a:rPr lang="en-US" sz="2100" b="0" i="0" dirty="0">
                <a:solidFill>
                  <a:srgbClr val="212121"/>
                </a:solidFill>
                <a:effectLst/>
                <a:latin typeface="+mj-lt"/>
              </a:rPr>
              <a:t>Data Visualization</a:t>
            </a:r>
          </a:p>
          <a:p>
            <a:pPr algn="l">
              <a:buFont typeface="+mj-lt"/>
              <a:buAutoNum type="arabicPeriod"/>
            </a:pPr>
            <a:r>
              <a:rPr lang="en-US" sz="2100" b="0" i="0" dirty="0">
                <a:solidFill>
                  <a:srgbClr val="212121"/>
                </a:solidFill>
                <a:effectLst/>
                <a:latin typeface="+mj-lt"/>
              </a:rPr>
              <a:t>Exploring the information</a:t>
            </a:r>
          </a:p>
          <a:p>
            <a:endParaRPr lang="en-IN" sz="1800" dirty="0">
              <a:latin typeface="+mj-lt"/>
            </a:endParaRPr>
          </a:p>
        </p:txBody>
      </p:sp>
    </p:spTree>
    <p:extLst>
      <p:ext uri="{BB962C8B-B14F-4D97-AF65-F5344CB8AC3E}">
        <p14:creationId xmlns:p14="http://schemas.microsoft.com/office/powerpoint/2010/main" val="372604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810B-6ED6-A24A-BF6E-CCB0675F10A7}"/>
              </a:ext>
            </a:extLst>
          </p:cNvPr>
          <p:cNvSpPr>
            <a:spLocks noGrp="1"/>
          </p:cNvSpPr>
          <p:nvPr>
            <p:ph type="title"/>
          </p:nvPr>
        </p:nvSpPr>
        <p:spPr/>
        <p:txBody>
          <a:bodyPr>
            <a:normAutofit/>
          </a:bodyPr>
          <a:lstStyle/>
          <a:p>
            <a:r>
              <a:rPr lang="en-US" sz="3100" b="1" i="0" dirty="0">
                <a:solidFill>
                  <a:srgbClr val="212121"/>
                </a:solidFill>
                <a:effectLst/>
              </a:rPr>
              <a:t>Maps with respect to </a:t>
            </a:r>
            <a:r>
              <a:rPr lang="en-US" sz="3100" b="1" i="0" dirty="0" err="1">
                <a:solidFill>
                  <a:srgbClr val="212121"/>
                </a:solidFill>
                <a:effectLst/>
              </a:rPr>
              <a:t>room_types</a:t>
            </a:r>
            <a:r>
              <a:rPr lang="en-US" sz="3100" b="1" i="0" dirty="0">
                <a:solidFill>
                  <a:srgbClr val="212121"/>
                </a:solidFill>
                <a:effectLst/>
              </a:rPr>
              <a:t> available throughout NY</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3852518B-31AE-C1F1-0498-545F0EDEC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27906"/>
            <a:ext cx="7994996" cy="5188909"/>
          </a:xfrm>
        </p:spPr>
      </p:pic>
    </p:spTree>
    <p:extLst>
      <p:ext uri="{BB962C8B-B14F-4D97-AF65-F5344CB8AC3E}">
        <p14:creationId xmlns:p14="http://schemas.microsoft.com/office/powerpoint/2010/main" val="391733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A846-D5B8-F9E2-0D23-F0AAE60A4B49}"/>
              </a:ext>
            </a:extLst>
          </p:cNvPr>
          <p:cNvSpPr>
            <a:spLocks noGrp="1"/>
          </p:cNvSpPr>
          <p:nvPr>
            <p:ph type="title"/>
          </p:nvPr>
        </p:nvSpPr>
        <p:spPr/>
        <p:txBody>
          <a:bodyPr>
            <a:normAutofit/>
          </a:bodyPr>
          <a:lstStyle/>
          <a:p>
            <a:r>
              <a:rPr lang="en-US" sz="2800" b="1" i="0" dirty="0">
                <a:solidFill>
                  <a:srgbClr val="212121"/>
                </a:solidFill>
                <a:effectLst/>
              </a:rPr>
              <a:t>Count the number of rooms in every </a:t>
            </a:r>
            <a:r>
              <a:rPr lang="en-US" sz="2800" b="1" i="0" dirty="0" err="1">
                <a:solidFill>
                  <a:srgbClr val="212121"/>
                </a:solidFill>
                <a:effectLst/>
              </a:rPr>
              <a:t>neighbourhood</a:t>
            </a:r>
            <a:r>
              <a:rPr lang="en-US" sz="2800" b="1" i="0" dirty="0">
                <a:solidFill>
                  <a:srgbClr val="212121"/>
                </a:solidFill>
                <a:effectLst/>
              </a:rPr>
              <a:t> group</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8C43AAD1-1015-4309-203A-1835F201A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021" y="1027905"/>
            <a:ext cx="11225957" cy="3336361"/>
          </a:xfrm>
        </p:spPr>
      </p:pic>
      <p:pic>
        <p:nvPicPr>
          <p:cNvPr id="7" name="Picture 6">
            <a:extLst>
              <a:ext uri="{FF2B5EF4-FFF2-40B4-BE49-F238E27FC236}">
                <a16:creationId xmlns:a16="http://schemas.microsoft.com/office/drawing/2014/main" id="{E5ECB5B7-32E3-4900-C770-992BAA9FE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82" y="4364267"/>
            <a:ext cx="10932435" cy="1649186"/>
          </a:xfrm>
          <a:prstGeom prst="rect">
            <a:avLst/>
          </a:prstGeom>
        </p:spPr>
      </p:pic>
    </p:spTree>
    <p:extLst>
      <p:ext uri="{BB962C8B-B14F-4D97-AF65-F5344CB8AC3E}">
        <p14:creationId xmlns:p14="http://schemas.microsoft.com/office/powerpoint/2010/main" val="2377816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4289-D46B-CCCF-C4FD-21F9ED10935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F6FA088-32D9-8776-9B93-AEE14C8BA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973" y="1224643"/>
            <a:ext cx="7922053" cy="4952320"/>
          </a:xfrm>
        </p:spPr>
      </p:pic>
    </p:spTree>
    <p:extLst>
      <p:ext uri="{BB962C8B-B14F-4D97-AF65-F5344CB8AC3E}">
        <p14:creationId xmlns:p14="http://schemas.microsoft.com/office/powerpoint/2010/main" val="55836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D38-4733-90E9-A1B0-D79801071340}"/>
              </a:ext>
            </a:extLst>
          </p:cNvPr>
          <p:cNvSpPr>
            <a:spLocks noGrp="1"/>
          </p:cNvSpPr>
          <p:nvPr>
            <p:ph type="title"/>
          </p:nvPr>
        </p:nvSpPr>
        <p:spPr/>
        <p:txBody>
          <a:bodyPr>
            <a:normAutofit fontScale="90000"/>
          </a:bodyPr>
          <a:lstStyle/>
          <a:p>
            <a:r>
              <a:rPr lang="en-US" sz="3100" b="1" i="0" dirty="0">
                <a:solidFill>
                  <a:srgbClr val="212121"/>
                </a:solidFill>
                <a:effectLst/>
              </a:rPr>
              <a:t>Now, let’s check for the distribution of room types across all </a:t>
            </a:r>
            <a:r>
              <a:rPr lang="en-US" sz="3100" b="1" i="0" dirty="0" err="1">
                <a:solidFill>
                  <a:srgbClr val="212121"/>
                </a:solidFill>
                <a:effectLst/>
              </a:rPr>
              <a:t>neighbourhood</a:t>
            </a:r>
            <a:r>
              <a:rPr lang="en-US" sz="3100" b="1" i="0" dirty="0">
                <a:solidFill>
                  <a:srgbClr val="212121"/>
                </a:solidFill>
                <a:effectLst/>
              </a:rPr>
              <a:t> groups of NYC!</a:t>
            </a:r>
            <a:br>
              <a:rPr lang="en-US" b="1" i="0" dirty="0">
                <a:solidFill>
                  <a:srgbClr val="212121"/>
                </a:solidFill>
                <a:effectLst/>
                <a:latin typeface="Roboto" panose="02000000000000000000" pitchFamily="2" charset="0"/>
              </a:rPr>
            </a:br>
            <a:endParaRPr lang="en-IN" b="1" dirty="0"/>
          </a:p>
        </p:txBody>
      </p:sp>
      <p:pic>
        <p:nvPicPr>
          <p:cNvPr id="5" name="Content Placeholder 4">
            <a:extLst>
              <a:ext uri="{FF2B5EF4-FFF2-40B4-BE49-F238E27FC236}">
                <a16:creationId xmlns:a16="http://schemas.microsoft.com/office/drawing/2014/main" id="{08014AB9-4125-EFAF-0AB1-D35173FF4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713" y="1346428"/>
            <a:ext cx="8649809" cy="4814207"/>
          </a:xfrm>
        </p:spPr>
      </p:pic>
    </p:spTree>
    <p:extLst>
      <p:ext uri="{BB962C8B-B14F-4D97-AF65-F5344CB8AC3E}">
        <p14:creationId xmlns:p14="http://schemas.microsoft.com/office/powerpoint/2010/main" val="283298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6C33-795A-A500-1A0D-0DBB0AD54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50FAF0-E9CD-8EBA-2A00-97F387C79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09" y="1343976"/>
            <a:ext cx="11288181" cy="4170047"/>
          </a:xfrm>
        </p:spPr>
      </p:pic>
    </p:spTree>
    <p:extLst>
      <p:ext uri="{BB962C8B-B14F-4D97-AF65-F5344CB8AC3E}">
        <p14:creationId xmlns:p14="http://schemas.microsoft.com/office/powerpoint/2010/main" val="63501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9145-4D3C-619E-3407-FF364E11DB43}"/>
              </a:ext>
            </a:extLst>
          </p:cNvPr>
          <p:cNvSpPr>
            <a:spLocks noGrp="1"/>
          </p:cNvSpPr>
          <p:nvPr>
            <p:ph type="title"/>
          </p:nvPr>
        </p:nvSpPr>
        <p:spPr/>
        <p:txBody>
          <a:bodyPr>
            <a:normAutofit/>
          </a:bodyPr>
          <a:lstStyle/>
          <a:p>
            <a:r>
              <a:rPr lang="en-US" sz="2800" b="1" i="0" dirty="0">
                <a:solidFill>
                  <a:srgbClr val="212121"/>
                </a:solidFill>
                <a:effectLst/>
              </a:rPr>
              <a:t>Questions that can be answered by this analysis</a:t>
            </a:r>
            <a:br>
              <a:rPr lang="en-US" sz="1100" b="0" i="0" dirty="0">
                <a:solidFill>
                  <a:srgbClr val="212121"/>
                </a:solidFill>
                <a:effectLst/>
                <a:latin typeface="Roboto" panose="02000000000000000000" pitchFamily="2" charset="0"/>
              </a:rPr>
            </a:br>
            <a:endParaRPr lang="en-IN" sz="2800" b="1" dirty="0"/>
          </a:p>
        </p:txBody>
      </p:sp>
      <p:sp>
        <p:nvSpPr>
          <p:cNvPr id="3" name="Content Placeholder 2">
            <a:extLst>
              <a:ext uri="{FF2B5EF4-FFF2-40B4-BE49-F238E27FC236}">
                <a16:creationId xmlns:a16="http://schemas.microsoft.com/office/drawing/2014/main" id="{78C353B5-A67B-5185-87A6-FA077418A929}"/>
              </a:ext>
            </a:extLst>
          </p:cNvPr>
          <p:cNvSpPr>
            <a:spLocks noGrp="1"/>
          </p:cNvSpPr>
          <p:nvPr>
            <p:ph idx="1"/>
          </p:nvPr>
        </p:nvSpPr>
        <p:spPr>
          <a:xfrm>
            <a:off x="838200" y="1219200"/>
            <a:ext cx="10515600" cy="5273675"/>
          </a:xfrm>
        </p:spPr>
        <p:txBody>
          <a:bodyPr>
            <a:normAutofit/>
          </a:bodyPr>
          <a:lstStyle/>
          <a:p>
            <a:pPr algn="l">
              <a:buFont typeface="+mj-lt"/>
              <a:buAutoNum type="arabicPeriod"/>
            </a:pPr>
            <a:r>
              <a:rPr lang="en-US" sz="1800" b="0" i="0" dirty="0">
                <a:solidFill>
                  <a:srgbClr val="212121"/>
                </a:solidFill>
                <a:effectLst/>
                <a:latin typeface="+mj-lt"/>
              </a:rPr>
              <a:t>- Number of Neighborhood in each Neighborhood Groups</a:t>
            </a:r>
          </a:p>
          <a:p>
            <a:pPr algn="l">
              <a:buFont typeface="+mj-lt"/>
              <a:buAutoNum type="arabicPeriod"/>
            </a:pPr>
            <a:r>
              <a:rPr lang="en-US" sz="1800" b="0" i="0" dirty="0">
                <a:solidFill>
                  <a:srgbClr val="212121"/>
                </a:solidFill>
                <a:effectLst/>
                <a:latin typeface="+mj-lt"/>
              </a:rPr>
              <a:t>- Distribution of rooms according to latitude and longitude and room density in their regions</a:t>
            </a:r>
          </a:p>
          <a:p>
            <a:pPr algn="l">
              <a:buFont typeface="+mj-lt"/>
              <a:buAutoNum type="arabicPeriod"/>
            </a:pPr>
            <a:r>
              <a:rPr lang="en-US" sz="1800" b="0" i="0" dirty="0">
                <a:solidFill>
                  <a:srgbClr val="212121"/>
                </a:solidFill>
                <a:effectLst/>
                <a:latin typeface="+mj-lt"/>
              </a:rPr>
              <a:t>- Room types and their count in each neighborhood groups</a:t>
            </a:r>
          </a:p>
          <a:p>
            <a:pPr algn="l">
              <a:buFont typeface="+mj-lt"/>
              <a:buAutoNum type="arabicPeriod"/>
            </a:pPr>
            <a:r>
              <a:rPr lang="en-US" sz="1800" b="0" i="0" dirty="0">
                <a:solidFill>
                  <a:srgbClr val="212121"/>
                </a:solidFill>
                <a:effectLst/>
                <a:latin typeface="+mj-lt"/>
              </a:rPr>
              <a:t>- Relationship between room type and Price</a:t>
            </a:r>
          </a:p>
          <a:p>
            <a:pPr algn="l">
              <a:buFont typeface="+mj-lt"/>
              <a:buAutoNum type="arabicPeriod"/>
            </a:pPr>
            <a:r>
              <a:rPr lang="en-US" sz="1800" b="0" i="0" dirty="0">
                <a:solidFill>
                  <a:srgbClr val="212121"/>
                </a:solidFill>
                <a:effectLst/>
                <a:latin typeface="+mj-lt"/>
              </a:rPr>
              <a:t>- Price and Review Relationship</a:t>
            </a:r>
          </a:p>
          <a:p>
            <a:pPr algn="l">
              <a:buFont typeface="+mj-lt"/>
              <a:buAutoNum type="arabicPeriod"/>
            </a:pPr>
            <a:r>
              <a:rPr lang="en-US" sz="1800" b="0" i="0" dirty="0">
                <a:solidFill>
                  <a:srgbClr val="212121"/>
                </a:solidFill>
                <a:effectLst/>
                <a:latin typeface="+mj-lt"/>
              </a:rPr>
              <a:t>- Minimum, Maximum and Average Price according to the </a:t>
            </a:r>
            <a:r>
              <a:rPr lang="en-US" sz="1800" b="0" i="0" dirty="0" err="1">
                <a:solidFill>
                  <a:srgbClr val="212121"/>
                </a:solidFill>
                <a:effectLst/>
                <a:latin typeface="+mj-lt"/>
              </a:rPr>
              <a:t>neighbourhood</a:t>
            </a:r>
            <a:r>
              <a:rPr lang="en-US" sz="1800" b="0" i="0" dirty="0">
                <a:solidFill>
                  <a:srgbClr val="212121"/>
                </a:solidFill>
                <a:effectLst/>
                <a:latin typeface="+mj-lt"/>
              </a:rPr>
              <a:t> group</a:t>
            </a:r>
          </a:p>
          <a:p>
            <a:pPr algn="l">
              <a:buFont typeface="+mj-lt"/>
              <a:buAutoNum type="arabicPeriod"/>
            </a:pPr>
            <a:r>
              <a:rPr lang="en-US" sz="1800" b="0" i="0" dirty="0">
                <a:solidFill>
                  <a:srgbClr val="212121"/>
                </a:solidFill>
                <a:effectLst/>
                <a:latin typeface="+mj-lt"/>
              </a:rPr>
              <a:t>- The Most and Least Expensive Neighborhoods</a:t>
            </a:r>
          </a:p>
          <a:p>
            <a:endParaRPr lang="en-IN" dirty="0"/>
          </a:p>
        </p:txBody>
      </p:sp>
    </p:spTree>
    <p:extLst>
      <p:ext uri="{BB962C8B-B14F-4D97-AF65-F5344CB8AC3E}">
        <p14:creationId xmlns:p14="http://schemas.microsoft.com/office/powerpoint/2010/main" val="379456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CF8C-24F2-5577-9F71-D03A6DEFC30D}"/>
              </a:ext>
            </a:extLst>
          </p:cNvPr>
          <p:cNvSpPr>
            <a:spLocks noGrp="1"/>
          </p:cNvSpPr>
          <p:nvPr>
            <p:ph type="title"/>
          </p:nvPr>
        </p:nvSpPr>
        <p:spPr/>
        <p:txBody>
          <a:bodyPr>
            <a:normAutofit/>
          </a:bodyPr>
          <a:lstStyle/>
          <a:p>
            <a:r>
              <a:rPr lang="en-US" sz="2800" b="1" dirty="0"/>
              <a:t>Used Libraries</a:t>
            </a:r>
            <a:endParaRPr lang="en-IN" sz="2800" b="1" dirty="0"/>
          </a:p>
        </p:txBody>
      </p:sp>
      <p:sp>
        <p:nvSpPr>
          <p:cNvPr id="3" name="Content Placeholder 2">
            <a:extLst>
              <a:ext uri="{FF2B5EF4-FFF2-40B4-BE49-F238E27FC236}">
                <a16:creationId xmlns:a16="http://schemas.microsoft.com/office/drawing/2014/main" id="{AC2676D6-AF58-1346-BBC4-24C586049CD3}"/>
              </a:ext>
            </a:extLst>
          </p:cNvPr>
          <p:cNvSpPr>
            <a:spLocks noGrp="1"/>
          </p:cNvSpPr>
          <p:nvPr>
            <p:ph idx="1"/>
          </p:nvPr>
        </p:nvSpPr>
        <p:spPr>
          <a:xfrm>
            <a:off x="838200" y="1825624"/>
            <a:ext cx="10515600" cy="4468495"/>
          </a:xfrm>
        </p:spPr>
        <p:txBody>
          <a:bodyPr>
            <a:normAutofit/>
          </a:bodyPr>
          <a:lstStyle/>
          <a:p>
            <a:pPr marL="0" indent="0" algn="l">
              <a:buNone/>
            </a:pPr>
            <a:r>
              <a:rPr lang="en-US" sz="1900" b="0" i="0" dirty="0">
                <a:solidFill>
                  <a:srgbClr val="212121"/>
                </a:solidFill>
                <a:effectLst/>
                <a:latin typeface="+mj-lt"/>
              </a:rPr>
              <a:t>I have used several packages during the analysis of the historical data of Airbnb in NYC in order to make data manipulation and visualization. The list of packages used in this EDA can be seen below:</a:t>
            </a:r>
          </a:p>
          <a:p>
            <a:pPr algn="l"/>
            <a:endParaRPr lang="en-US" sz="1900" b="0" i="0" dirty="0">
              <a:solidFill>
                <a:srgbClr val="212121"/>
              </a:solidFill>
              <a:effectLst/>
              <a:latin typeface="+mj-lt"/>
            </a:endParaRPr>
          </a:p>
          <a:p>
            <a:pPr algn="l">
              <a:buFont typeface="+mj-lt"/>
              <a:buAutoNum type="arabicPeriod"/>
            </a:pPr>
            <a:r>
              <a:rPr lang="en-US" sz="1900" b="0" i="0" dirty="0">
                <a:solidFill>
                  <a:srgbClr val="212121"/>
                </a:solidFill>
                <a:effectLst/>
                <a:latin typeface="+mj-lt"/>
              </a:rPr>
              <a:t>NumPy &gt; To perform mathematical operations</a:t>
            </a:r>
          </a:p>
          <a:p>
            <a:pPr algn="l">
              <a:buFont typeface="+mj-lt"/>
              <a:buAutoNum type="arabicPeriod"/>
            </a:pPr>
            <a:r>
              <a:rPr lang="en-US" sz="1900" b="0" i="0" dirty="0">
                <a:solidFill>
                  <a:srgbClr val="212121"/>
                </a:solidFill>
                <a:effectLst/>
                <a:latin typeface="+mj-lt"/>
              </a:rPr>
              <a:t>pandas &gt; For data frame</a:t>
            </a:r>
          </a:p>
          <a:p>
            <a:pPr algn="l">
              <a:buFont typeface="+mj-lt"/>
              <a:buAutoNum type="arabicPeriod"/>
            </a:pPr>
            <a:r>
              <a:rPr lang="en-US" sz="1900" b="0" i="0" dirty="0">
                <a:solidFill>
                  <a:srgbClr val="212121"/>
                </a:solidFill>
                <a:effectLst/>
                <a:latin typeface="+mj-lt"/>
              </a:rPr>
              <a:t>matplotlib &gt; For Visualization of Data</a:t>
            </a:r>
          </a:p>
          <a:p>
            <a:pPr algn="l">
              <a:buFont typeface="+mj-lt"/>
              <a:buAutoNum type="arabicPeriod"/>
            </a:pPr>
            <a:r>
              <a:rPr lang="en-US" sz="1900" b="0" i="0" dirty="0">
                <a:solidFill>
                  <a:srgbClr val="212121"/>
                </a:solidFill>
                <a:effectLst/>
                <a:latin typeface="+mj-lt"/>
              </a:rPr>
              <a:t>seaborn &gt; For Visualization of Data</a:t>
            </a:r>
          </a:p>
          <a:p>
            <a:pPr algn="l">
              <a:buFont typeface="+mj-lt"/>
              <a:buAutoNum type="arabicPeriod"/>
            </a:pPr>
            <a:r>
              <a:rPr lang="en-US" sz="1900" b="0" i="0" dirty="0" err="1">
                <a:solidFill>
                  <a:srgbClr val="212121"/>
                </a:solidFill>
                <a:effectLst/>
                <a:latin typeface="+mj-lt"/>
              </a:rPr>
              <a:t>plotly.express</a:t>
            </a:r>
            <a:r>
              <a:rPr lang="en-US" sz="1900" b="0" i="0" dirty="0">
                <a:solidFill>
                  <a:srgbClr val="212121"/>
                </a:solidFill>
                <a:effectLst/>
                <a:latin typeface="+mj-lt"/>
              </a:rPr>
              <a:t> &gt; For Visualization of Data</a:t>
            </a:r>
          </a:p>
          <a:p>
            <a:pPr algn="l">
              <a:buFont typeface="+mj-lt"/>
              <a:buAutoNum type="arabicPeriod"/>
            </a:pPr>
            <a:r>
              <a:rPr lang="en-US" sz="1900" b="0" i="0" dirty="0">
                <a:solidFill>
                  <a:srgbClr val="212121"/>
                </a:solidFill>
                <a:effectLst/>
                <a:latin typeface="+mj-lt"/>
              </a:rPr>
              <a:t>plotline &gt; For Visualization of Data</a:t>
            </a:r>
          </a:p>
          <a:p>
            <a:pPr algn="l">
              <a:buFont typeface="+mj-lt"/>
              <a:buAutoNum type="arabicPeriod"/>
            </a:pPr>
            <a:r>
              <a:rPr lang="en-US" sz="1900" b="0" i="0" dirty="0">
                <a:solidFill>
                  <a:srgbClr val="212121"/>
                </a:solidFill>
                <a:effectLst/>
                <a:latin typeface="+mj-lt"/>
              </a:rPr>
              <a:t>warnings &gt; For ignorance of any kind of unnecessary warnings</a:t>
            </a:r>
          </a:p>
          <a:p>
            <a:endParaRPr lang="en-IN" dirty="0"/>
          </a:p>
        </p:txBody>
      </p:sp>
    </p:spTree>
    <p:extLst>
      <p:ext uri="{BB962C8B-B14F-4D97-AF65-F5344CB8AC3E}">
        <p14:creationId xmlns:p14="http://schemas.microsoft.com/office/powerpoint/2010/main" val="298203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A285-C8AA-68ED-B471-7677BA2F8159}"/>
              </a:ext>
            </a:extLst>
          </p:cNvPr>
          <p:cNvSpPr>
            <a:spLocks noGrp="1"/>
          </p:cNvSpPr>
          <p:nvPr>
            <p:ph type="title"/>
          </p:nvPr>
        </p:nvSpPr>
        <p:spPr/>
        <p:txBody>
          <a:bodyPr>
            <a:normAutofit/>
          </a:bodyPr>
          <a:lstStyle/>
          <a:p>
            <a:r>
              <a:rPr lang="en-US" sz="3100" b="1" i="0" dirty="0">
                <a:solidFill>
                  <a:srgbClr val="212121"/>
                </a:solidFill>
                <a:effectLst/>
              </a:rPr>
              <a:t>Lets now understand about every column in the data frame.</a:t>
            </a:r>
            <a:br>
              <a:rPr lang="en-US"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8F665C12-A722-D107-2FAA-5F564884A74E}"/>
              </a:ext>
            </a:extLst>
          </p:cNvPr>
          <p:cNvSpPr>
            <a:spLocks noGrp="1"/>
          </p:cNvSpPr>
          <p:nvPr>
            <p:ph idx="1"/>
          </p:nvPr>
        </p:nvSpPr>
        <p:spPr>
          <a:xfrm>
            <a:off x="838200" y="1051560"/>
            <a:ext cx="10515600" cy="5441315"/>
          </a:xfrm>
        </p:spPr>
        <p:txBody>
          <a:bodyPr>
            <a:normAutofit fontScale="77500" lnSpcReduction="20000"/>
          </a:bodyPr>
          <a:lstStyle/>
          <a:p>
            <a:pPr algn="l">
              <a:buFont typeface="+mj-lt"/>
              <a:buAutoNum type="arabicPeriod"/>
            </a:pPr>
            <a:r>
              <a:rPr lang="en-US" b="1" i="0" dirty="0">
                <a:solidFill>
                  <a:srgbClr val="212121"/>
                </a:solidFill>
                <a:effectLst/>
                <a:latin typeface="+mj-lt"/>
              </a:rPr>
              <a:t>'id'</a:t>
            </a:r>
            <a:r>
              <a:rPr lang="en-US" b="0" i="0" dirty="0">
                <a:solidFill>
                  <a:srgbClr val="212121"/>
                </a:solidFill>
                <a:effectLst/>
                <a:latin typeface="+mj-lt"/>
              </a:rPr>
              <a:t> =&gt; It is the unique id given for listings.</a:t>
            </a:r>
          </a:p>
          <a:p>
            <a:pPr algn="l">
              <a:buFont typeface="+mj-lt"/>
              <a:buAutoNum type="arabicPeriod"/>
            </a:pPr>
            <a:r>
              <a:rPr lang="en-US" b="1" i="0" dirty="0">
                <a:solidFill>
                  <a:srgbClr val="212121"/>
                </a:solidFill>
                <a:effectLst/>
                <a:latin typeface="+mj-lt"/>
              </a:rPr>
              <a:t>'name'</a:t>
            </a:r>
            <a:r>
              <a:rPr lang="en-US" b="0" i="0" dirty="0">
                <a:solidFill>
                  <a:srgbClr val="212121"/>
                </a:solidFill>
                <a:effectLst/>
                <a:latin typeface="+mj-lt"/>
              </a:rPr>
              <a:t> =&gt; It is a column which contains the descriptions/names provided by the respective hosts for the reference of their customers.</a:t>
            </a:r>
          </a:p>
          <a:p>
            <a:pPr algn="l">
              <a:buFont typeface="+mj-lt"/>
              <a:buAutoNum type="arabicPeriod"/>
            </a:pPr>
            <a:r>
              <a:rPr lang="en-US" b="1" i="0" dirty="0">
                <a:solidFill>
                  <a:srgbClr val="212121"/>
                </a:solidFill>
                <a:effectLst/>
                <a:latin typeface="+mj-lt"/>
              </a:rPr>
              <a:t>'</a:t>
            </a:r>
            <a:r>
              <a:rPr lang="en-US" b="1" i="0" dirty="0" err="1">
                <a:solidFill>
                  <a:srgbClr val="212121"/>
                </a:solidFill>
                <a:effectLst/>
                <a:latin typeface="+mj-lt"/>
              </a:rPr>
              <a:t>host_id</a:t>
            </a:r>
            <a:r>
              <a:rPr lang="en-US" b="1" i="0" dirty="0">
                <a:solidFill>
                  <a:srgbClr val="212121"/>
                </a:solidFill>
                <a:effectLst/>
                <a:latin typeface="+mj-lt"/>
              </a:rPr>
              <a:t>' and '</a:t>
            </a:r>
            <a:r>
              <a:rPr lang="en-US" b="1" i="0" dirty="0" err="1">
                <a:solidFill>
                  <a:srgbClr val="212121"/>
                </a:solidFill>
                <a:effectLst/>
                <a:latin typeface="+mj-lt"/>
              </a:rPr>
              <a:t>host_name</a:t>
            </a:r>
            <a:r>
              <a:rPr lang="en-US" b="1" i="0" dirty="0">
                <a:solidFill>
                  <a:srgbClr val="212121"/>
                </a:solidFill>
                <a:effectLst/>
                <a:latin typeface="+mj-lt"/>
              </a:rPr>
              <a:t>'</a:t>
            </a:r>
            <a:r>
              <a:rPr lang="en-US" b="0" i="0" dirty="0">
                <a:solidFill>
                  <a:srgbClr val="212121"/>
                </a:solidFill>
                <a:effectLst/>
                <a:latin typeface="+mj-lt"/>
              </a:rPr>
              <a:t> =&gt; Many properties are being offered by many hosts. This '</a:t>
            </a:r>
            <a:r>
              <a:rPr lang="en-US" b="0" i="0" dirty="0" err="1">
                <a:solidFill>
                  <a:srgbClr val="212121"/>
                </a:solidFill>
                <a:effectLst/>
                <a:latin typeface="+mj-lt"/>
              </a:rPr>
              <a:t>host_id</a:t>
            </a:r>
            <a:r>
              <a:rPr lang="en-US" b="0" i="0" dirty="0">
                <a:solidFill>
                  <a:srgbClr val="212121"/>
                </a:solidFill>
                <a:effectLst/>
                <a:latin typeface="+mj-lt"/>
              </a:rPr>
              <a:t>' and '</a:t>
            </a:r>
            <a:r>
              <a:rPr lang="en-US" b="0" i="0" dirty="0" err="1">
                <a:solidFill>
                  <a:srgbClr val="212121"/>
                </a:solidFill>
                <a:effectLst/>
                <a:latin typeface="+mj-lt"/>
              </a:rPr>
              <a:t>host_name</a:t>
            </a:r>
            <a:r>
              <a:rPr lang="en-US" b="0" i="0" dirty="0">
                <a:solidFill>
                  <a:srgbClr val="212121"/>
                </a:solidFill>
                <a:effectLst/>
                <a:latin typeface="+mj-lt"/>
              </a:rPr>
              <a:t>' holds the records of all those hosts.</a:t>
            </a:r>
          </a:p>
          <a:p>
            <a:pPr algn="l">
              <a:buFont typeface="+mj-lt"/>
              <a:buAutoNum type="arabicPeriod"/>
            </a:pPr>
            <a:r>
              <a:rPr lang="en-US" b="1" i="0" dirty="0">
                <a:solidFill>
                  <a:srgbClr val="212121"/>
                </a:solidFill>
                <a:effectLst/>
                <a:latin typeface="+mj-lt"/>
              </a:rPr>
              <a:t>'</a:t>
            </a:r>
            <a:r>
              <a:rPr lang="en-US" b="1" i="0" dirty="0" err="1">
                <a:solidFill>
                  <a:srgbClr val="212121"/>
                </a:solidFill>
                <a:effectLst/>
                <a:latin typeface="+mj-lt"/>
              </a:rPr>
              <a:t>neighbourhood</a:t>
            </a:r>
            <a:r>
              <a:rPr lang="en-US" b="1" i="0" dirty="0">
                <a:solidFill>
                  <a:srgbClr val="212121"/>
                </a:solidFill>
                <a:effectLst/>
                <a:latin typeface="+mj-lt"/>
              </a:rPr>
              <a:t>' and '</a:t>
            </a:r>
            <a:r>
              <a:rPr lang="en-US" b="1" i="0" dirty="0" err="1">
                <a:solidFill>
                  <a:srgbClr val="212121"/>
                </a:solidFill>
                <a:effectLst/>
                <a:latin typeface="+mj-lt"/>
              </a:rPr>
              <a:t>neighbourhood_group</a:t>
            </a:r>
            <a:r>
              <a:rPr lang="en-US" b="1" i="0" dirty="0">
                <a:solidFill>
                  <a:srgbClr val="212121"/>
                </a:solidFill>
                <a:effectLst/>
                <a:latin typeface="+mj-lt"/>
              </a:rPr>
              <a:t>'</a:t>
            </a:r>
            <a:r>
              <a:rPr lang="en-US" b="0" i="0" dirty="0">
                <a:solidFill>
                  <a:srgbClr val="212121"/>
                </a:solidFill>
                <a:effectLst/>
                <a:latin typeface="+mj-lt"/>
              </a:rPr>
              <a:t> =&gt; These columns holds the information about the city and areas of the properties which are offered in </a:t>
            </a:r>
            <a:r>
              <a:rPr lang="en-US" b="0" i="0" dirty="0" err="1">
                <a:solidFill>
                  <a:srgbClr val="212121"/>
                </a:solidFill>
                <a:effectLst/>
                <a:latin typeface="+mj-lt"/>
              </a:rPr>
              <a:t>airbnb</a:t>
            </a:r>
            <a:r>
              <a:rPr lang="en-US" b="0" i="0" dirty="0">
                <a:solidFill>
                  <a:srgbClr val="212121"/>
                </a:solidFill>
                <a:effectLst/>
                <a:latin typeface="+mj-lt"/>
              </a:rPr>
              <a:t> New York.</a:t>
            </a:r>
          </a:p>
          <a:p>
            <a:pPr algn="l">
              <a:buFont typeface="+mj-lt"/>
              <a:buAutoNum type="arabicPeriod"/>
            </a:pPr>
            <a:r>
              <a:rPr lang="en-US" b="1" i="0" dirty="0">
                <a:solidFill>
                  <a:srgbClr val="212121"/>
                </a:solidFill>
                <a:effectLst/>
                <a:latin typeface="+mj-lt"/>
              </a:rPr>
              <a:t>'Longitude' and 'Latitude'</a:t>
            </a:r>
            <a:r>
              <a:rPr lang="en-US" b="0" i="0" dirty="0">
                <a:solidFill>
                  <a:srgbClr val="212121"/>
                </a:solidFill>
                <a:effectLst/>
                <a:latin typeface="+mj-lt"/>
              </a:rPr>
              <a:t> =&gt; As the name suggests it just contains the longitude and latitude of the property location</a:t>
            </a:r>
          </a:p>
          <a:p>
            <a:pPr algn="l">
              <a:buFont typeface="+mj-lt"/>
              <a:buAutoNum type="arabicPeriod"/>
            </a:pPr>
            <a:r>
              <a:rPr lang="en-US" b="1" i="0" dirty="0">
                <a:solidFill>
                  <a:srgbClr val="212121"/>
                </a:solidFill>
                <a:effectLst/>
                <a:latin typeface="+mj-lt"/>
              </a:rPr>
              <a:t>'</a:t>
            </a:r>
            <a:r>
              <a:rPr lang="en-US" b="1" i="0" dirty="0" err="1">
                <a:solidFill>
                  <a:srgbClr val="212121"/>
                </a:solidFill>
                <a:effectLst/>
                <a:latin typeface="+mj-lt"/>
              </a:rPr>
              <a:t>Room_type</a:t>
            </a:r>
            <a:r>
              <a:rPr lang="en-US" b="1" i="0" dirty="0">
                <a:solidFill>
                  <a:srgbClr val="212121"/>
                </a:solidFill>
                <a:effectLst/>
                <a:latin typeface="+mj-lt"/>
              </a:rPr>
              <a:t>'</a:t>
            </a:r>
            <a:r>
              <a:rPr lang="en-US" b="0" i="0" dirty="0">
                <a:solidFill>
                  <a:srgbClr val="212121"/>
                </a:solidFill>
                <a:effectLst/>
                <a:latin typeface="+mj-lt"/>
              </a:rPr>
              <a:t> =&gt; It displays the </a:t>
            </a:r>
            <a:r>
              <a:rPr lang="en-US" b="0" i="0" dirty="0" err="1">
                <a:solidFill>
                  <a:srgbClr val="212121"/>
                </a:solidFill>
                <a:effectLst/>
                <a:latin typeface="+mj-lt"/>
              </a:rPr>
              <a:t>room_type</a:t>
            </a:r>
            <a:r>
              <a:rPr lang="en-US" b="0" i="0" dirty="0">
                <a:solidFill>
                  <a:srgbClr val="212121"/>
                </a:solidFill>
                <a:effectLst/>
                <a:latin typeface="+mj-lt"/>
              </a:rPr>
              <a:t> of the property ( either private room / entire home / shared room )</a:t>
            </a:r>
          </a:p>
          <a:p>
            <a:pPr algn="l">
              <a:buFont typeface="+mj-lt"/>
              <a:buAutoNum type="arabicPeriod"/>
            </a:pPr>
            <a:r>
              <a:rPr lang="en-US" b="1" i="0" dirty="0">
                <a:solidFill>
                  <a:srgbClr val="212121"/>
                </a:solidFill>
                <a:effectLst/>
                <a:latin typeface="+mj-lt"/>
              </a:rPr>
              <a:t>'price'</a:t>
            </a:r>
            <a:r>
              <a:rPr lang="en-US" b="0" i="0" dirty="0">
                <a:solidFill>
                  <a:srgbClr val="212121"/>
                </a:solidFill>
                <a:effectLst/>
                <a:latin typeface="+mj-lt"/>
              </a:rPr>
              <a:t> =&gt; Its an important column which holds the price value of all those properties.</a:t>
            </a:r>
          </a:p>
          <a:p>
            <a:pPr algn="l">
              <a:buFont typeface="+mj-lt"/>
              <a:buAutoNum type="arabicPeriod"/>
            </a:pPr>
            <a:r>
              <a:rPr lang="en-US" b="1" i="0" dirty="0">
                <a:solidFill>
                  <a:srgbClr val="212121"/>
                </a:solidFill>
                <a:effectLst/>
                <a:latin typeface="+mj-lt"/>
              </a:rPr>
              <a:t>'</a:t>
            </a:r>
            <a:r>
              <a:rPr lang="en-US" b="1" i="0" dirty="0" err="1">
                <a:solidFill>
                  <a:srgbClr val="212121"/>
                </a:solidFill>
                <a:effectLst/>
                <a:latin typeface="+mj-lt"/>
              </a:rPr>
              <a:t>minimum_nights</a:t>
            </a:r>
            <a:r>
              <a:rPr lang="en-US" b="1" i="0" dirty="0">
                <a:solidFill>
                  <a:srgbClr val="212121"/>
                </a:solidFill>
                <a:effectLst/>
                <a:latin typeface="+mj-lt"/>
              </a:rPr>
              <a:t>'</a:t>
            </a:r>
            <a:r>
              <a:rPr lang="en-US" b="0" i="0" dirty="0">
                <a:solidFill>
                  <a:srgbClr val="212121"/>
                </a:solidFill>
                <a:effectLst/>
                <a:latin typeface="+mj-lt"/>
              </a:rPr>
              <a:t> =&gt; It gives us information about the minimum number of nights that is offered by hosts for particular property.</a:t>
            </a:r>
          </a:p>
          <a:p>
            <a:pPr algn="l">
              <a:buFont typeface="+mj-lt"/>
              <a:buAutoNum type="arabicPeriod"/>
            </a:pPr>
            <a:r>
              <a:rPr lang="en-US" b="1" i="0" dirty="0">
                <a:solidFill>
                  <a:srgbClr val="212121"/>
                </a:solidFill>
                <a:effectLst/>
                <a:latin typeface="+mj-lt"/>
              </a:rPr>
              <a:t>'</a:t>
            </a:r>
            <a:r>
              <a:rPr lang="en-US" b="1" i="0" dirty="0" err="1">
                <a:solidFill>
                  <a:srgbClr val="212121"/>
                </a:solidFill>
                <a:effectLst/>
                <a:latin typeface="+mj-lt"/>
              </a:rPr>
              <a:t>number_of_reviews</a:t>
            </a:r>
            <a:r>
              <a:rPr lang="en-US" b="1" i="0" dirty="0">
                <a:solidFill>
                  <a:srgbClr val="212121"/>
                </a:solidFill>
                <a:effectLst/>
                <a:latin typeface="+mj-lt"/>
              </a:rPr>
              <a:t>' and '</a:t>
            </a:r>
            <a:r>
              <a:rPr lang="en-US" b="1" i="0" dirty="0" err="1">
                <a:solidFill>
                  <a:srgbClr val="212121"/>
                </a:solidFill>
                <a:effectLst/>
                <a:latin typeface="+mj-lt"/>
              </a:rPr>
              <a:t>reviews_month</a:t>
            </a:r>
            <a:r>
              <a:rPr lang="en-US" b="1" i="0" dirty="0">
                <a:solidFill>
                  <a:srgbClr val="212121"/>
                </a:solidFill>
                <a:effectLst/>
                <a:latin typeface="+mj-lt"/>
              </a:rPr>
              <a:t>'</a:t>
            </a:r>
            <a:r>
              <a:rPr lang="en-US" b="0" i="0" dirty="0">
                <a:solidFill>
                  <a:srgbClr val="212121"/>
                </a:solidFill>
                <a:effectLst/>
                <a:latin typeface="+mj-lt"/>
              </a:rPr>
              <a:t> =&gt; It contains information about the number of reviews and reviews per month for those properties and hosts hospitality.</a:t>
            </a:r>
          </a:p>
          <a:p>
            <a:pPr algn="l">
              <a:buFont typeface="+mj-lt"/>
              <a:buAutoNum type="arabicPeriod"/>
            </a:pPr>
            <a:r>
              <a:rPr lang="en-US" b="1" i="0" dirty="0">
                <a:solidFill>
                  <a:srgbClr val="212121"/>
                </a:solidFill>
                <a:effectLst/>
                <a:latin typeface="+mj-lt"/>
              </a:rPr>
              <a:t>'availabilty_365'</a:t>
            </a:r>
            <a:r>
              <a:rPr lang="en-US" b="0" i="0" dirty="0">
                <a:solidFill>
                  <a:srgbClr val="212121"/>
                </a:solidFill>
                <a:effectLst/>
                <a:latin typeface="+mj-lt"/>
              </a:rPr>
              <a:t> =&gt; It gives information about the availability of the listings.</a:t>
            </a:r>
          </a:p>
          <a:p>
            <a:endParaRPr lang="en-IN" dirty="0"/>
          </a:p>
        </p:txBody>
      </p:sp>
    </p:spTree>
    <p:extLst>
      <p:ext uri="{BB962C8B-B14F-4D97-AF65-F5344CB8AC3E}">
        <p14:creationId xmlns:p14="http://schemas.microsoft.com/office/powerpoint/2010/main" val="300438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A076-7127-F984-47FE-330ED5EB0A74}"/>
              </a:ext>
            </a:extLst>
          </p:cNvPr>
          <p:cNvSpPr>
            <a:spLocks noGrp="1"/>
          </p:cNvSpPr>
          <p:nvPr>
            <p:ph type="title"/>
          </p:nvPr>
        </p:nvSpPr>
        <p:spPr/>
        <p:txBody>
          <a:bodyPr>
            <a:normAutofit/>
          </a:bodyPr>
          <a:lstStyle/>
          <a:p>
            <a:r>
              <a:rPr lang="en-US" sz="2800" b="1" i="0" dirty="0">
                <a:solidFill>
                  <a:srgbClr val="212121"/>
                </a:solidFill>
                <a:effectLst/>
              </a:rPr>
              <a:t>By using heatmap we can see that the </a:t>
            </a:r>
            <a:r>
              <a:rPr lang="en-US" sz="2800" b="1" i="0" dirty="0" err="1">
                <a:solidFill>
                  <a:srgbClr val="212121"/>
                </a:solidFill>
                <a:effectLst/>
              </a:rPr>
              <a:t>last_review</a:t>
            </a:r>
            <a:r>
              <a:rPr lang="en-US" sz="2800" b="1" i="0" dirty="0">
                <a:solidFill>
                  <a:srgbClr val="212121"/>
                </a:solidFill>
                <a:effectLst/>
              </a:rPr>
              <a:t> and </a:t>
            </a:r>
            <a:r>
              <a:rPr lang="en-US" sz="2800" b="1" i="0" dirty="0" err="1">
                <a:solidFill>
                  <a:srgbClr val="212121"/>
                </a:solidFill>
                <a:effectLst/>
              </a:rPr>
              <a:t>reviews_per_month</a:t>
            </a:r>
            <a:r>
              <a:rPr lang="en-US" sz="2800" b="1" i="0" dirty="0">
                <a:solidFill>
                  <a:srgbClr val="212121"/>
                </a:solidFill>
                <a:effectLst/>
              </a:rPr>
              <a:t> has maximum number of null values</a:t>
            </a:r>
            <a:r>
              <a:rPr lang="en-US" sz="1100" b="0" i="0" dirty="0">
                <a:solidFill>
                  <a:srgbClr val="212121"/>
                </a:solidFill>
                <a:effectLst/>
                <a:latin typeface="Roboto" panose="02000000000000000000" pitchFamily="2" charset="0"/>
              </a:rPr>
              <a:t>.</a:t>
            </a:r>
            <a:br>
              <a:rPr lang="en-US" sz="1100" b="0" i="0" dirty="0">
                <a:solidFill>
                  <a:srgbClr val="212121"/>
                </a:solidFill>
                <a:effectLst/>
                <a:latin typeface="Roboto" panose="02000000000000000000" pitchFamily="2" charset="0"/>
              </a:rPr>
            </a:br>
            <a:endParaRPr lang="en-IN" sz="2800" b="1" dirty="0"/>
          </a:p>
        </p:txBody>
      </p:sp>
      <p:pic>
        <p:nvPicPr>
          <p:cNvPr id="5" name="Content Placeholder 4">
            <a:extLst>
              <a:ext uri="{FF2B5EF4-FFF2-40B4-BE49-F238E27FC236}">
                <a16:creationId xmlns:a16="http://schemas.microsoft.com/office/drawing/2014/main" id="{F78919B9-6356-B234-1D13-9AA5BDD0C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3" y="2406935"/>
            <a:ext cx="6987817" cy="1022065"/>
          </a:xfrm>
        </p:spPr>
      </p:pic>
      <p:pic>
        <p:nvPicPr>
          <p:cNvPr id="7" name="Picture 6">
            <a:extLst>
              <a:ext uri="{FF2B5EF4-FFF2-40B4-BE49-F238E27FC236}">
                <a16:creationId xmlns:a16="http://schemas.microsoft.com/office/drawing/2014/main" id="{31163A21-F807-6F45-17D8-67BE37720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1093"/>
            <a:ext cx="5616413" cy="4938747"/>
          </a:xfrm>
          <a:prstGeom prst="rect">
            <a:avLst/>
          </a:prstGeom>
        </p:spPr>
      </p:pic>
      <p:pic>
        <p:nvPicPr>
          <p:cNvPr id="9" name="Picture 8">
            <a:extLst>
              <a:ext uri="{FF2B5EF4-FFF2-40B4-BE49-F238E27FC236}">
                <a16:creationId xmlns:a16="http://schemas.microsoft.com/office/drawing/2014/main" id="{8FEFD6E3-CA04-66AC-78DA-3920B3EA7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63" y="4381456"/>
            <a:ext cx="5585944" cy="1005927"/>
          </a:xfrm>
          <a:prstGeom prst="rect">
            <a:avLst/>
          </a:prstGeom>
        </p:spPr>
      </p:pic>
    </p:spTree>
    <p:extLst>
      <p:ext uri="{BB962C8B-B14F-4D97-AF65-F5344CB8AC3E}">
        <p14:creationId xmlns:p14="http://schemas.microsoft.com/office/powerpoint/2010/main" val="346500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565F-745D-5510-AFA7-CBA8B2CF93BC}"/>
              </a:ext>
            </a:extLst>
          </p:cNvPr>
          <p:cNvSpPr>
            <a:spLocks noGrp="1"/>
          </p:cNvSpPr>
          <p:nvPr>
            <p:ph type="title"/>
          </p:nvPr>
        </p:nvSpPr>
        <p:spPr/>
        <p:txBody>
          <a:bodyPr>
            <a:normAutofit fontScale="90000"/>
          </a:bodyPr>
          <a:lstStyle/>
          <a:p>
            <a:r>
              <a:rPr lang="en-US" sz="3100" b="1" i="0" dirty="0">
                <a:solidFill>
                  <a:srgbClr val="212121"/>
                </a:solidFill>
                <a:effectLst/>
              </a:rPr>
              <a:t>Calculating the number of neighborhood in each neighborhood group</a:t>
            </a:r>
            <a:br>
              <a:rPr lang="en-US" b="0" i="0" dirty="0">
                <a:solidFill>
                  <a:srgbClr val="21212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77C3002F-F8EB-BAF7-578E-DDD2A6187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2051"/>
            <a:ext cx="7430144" cy="617273"/>
          </a:xfrm>
        </p:spPr>
      </p:pic>
      <p:pic>
        <p:nvPicPr>
          <p:cNvPr id="7" name="Picture 6">
            <a:extLst>
              <a:ext uri="{FF2B5EF4-FFF2-40B4-BE49-F238E27FC236}">
                <a16:creationId xmlns:a16="http://schemas.microsoft.com/office/drawing/2014/main" id="{161A873E-9B44-A1CB-B765-B9CBEBD3C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344" y="1027906"/>
            <a:ext cx="3703641" cy="1958510"/>
          </a:xfrm>
          <a:prstGeom prst="rect">
            <a:avLst/>
          </a:prstGeom>
        </p:spPr>
      </p:pic>
      <p:pic>
        <p:nvPicPr>
          <p:cNvPr id="9" name="Picture 8">
            <a:extLst>
              <a:ext uri="{FF2B5EF4-FFF2-40B4-BE49-F238E27FC236}">
                <a16:creationId xmlns:a16="http://schemas.microsoft.com/office/drawing/2014/main" id="{F6EA6CE7-CBE0-D53E-39AF-2AAC76369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15" y="2832206"/>
            <a:ext cx="8969517" cy="647756"/>
          </a:xfrm>
          <a:prstGeom prst="rect">
            <a:avLst/>
          </a:prstGeom>
        </p:spPr>
      </p:pic>
      <p:pic>
        <p:nvPicPr>
          <p:cNvPr id="11" name="Picture 10">
            <a:extLst>
              <a:ext uri="{FF2B5EF4-FFF2-40B4-BE49-F238E27FC236}">
                <a16:creationId xmlns:a16="http://schemas.microsoft.com/office/drawing/2014/main" id="{11687411-C733-6533-1FC9-8CAA36749A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350" y="3287093"/>
            <a:ext cx="5356363" cy="3541052"/>
          </a:xfrm>
          <a:prstGeom prst="rect">
            <a:avLst/>
          </a:prstGeom>
        </p:spPr>
      </p:pic>
    </p:spTree>
    <p:extLst>
      <p:ext uri="{BB962C8B-B14F-4D97-AF65-F5344CB8AC3E}">
        <p14:creationId xmlns:p14="http://schemas.microsoft.com/office/powerpoint/2010/main" val="32942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B2B2-05CA-9D5C-7D0D-05E6D03F157C}"/>
              </a:ext>
            </a:extLst>
          </p:cNvPr>
          <p:cNvSpPr>
            <a:spLocks noGrp="1"/>
          </p:cNvSpPr>
          <p:nvPr>
            <p:ph type="title"/>
          </p:nvPr>
        </p:nvSpPr>
        <p:spPr/>
        <p:txBody>
          <a:bodyPr>
            <a:normAutofit/>
          </a:bodyPr>
          <a:lstStyle/>
          <a:p>
            <a:pPr algn="ctr"/>
            <a:r>
              <a:rPr lang="en-US" sz="2800" b="1" i="0" dirty="0">
                <a:solidFill>
                  <a:srgbClr val="212121"/>
                </a:solidFill>
                <a:effectLst/>
              </a:rPr>
              <a:t>Range of Prices in Neighborhoods groups</a:t>
            </a:r>
            <a:br>
              <a:rPr lang="en-US" sz="2800" b="1" i="0" dirty="0">
                <a:solidFill>
                  <a:srgbClr val="212121"/>
                </a:solidFill>
                <a:effectLst/>
              </a:rPr>
            </a:br>
            <a:endParaRPr lang="en-IN" sz="2800" b="1" dirty="0"/>
          </a:p>
        </p:txBody>
      </p:sp>
      <p:pic>
        <p:nvPicPr>
          <p:cNvPr id="5" name="Content Placeholder 4">
            <a:extLst>
              <a:ext uri="{FF2B5EF4-FFF2-40B4-BE49-F238E27FC236}">
                <a16:creationId xmlns:a16="http://schemas.microsoft.com/office/drawing/2014/main" id="{99F89CC2-EDE9-6F50-AAC5-968ED8FBF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036" y="2446939"/>
            <a:ext cx="4252328" cy="982061"/>
          </a:xfrm>
        </p:spPr>
      </p:pic>
      <p:pic>
        <p:nvPicPr>
          <p:cNvPr id="7" name="Picture 6">
            <a:extLst>
              <a:ext uri="{FF2B5EF4-FFF2-40B4-BE49-F238E27FC236}">
                <a16:creationId xmlns:a16="http://schemas.microsoft.com/office/drawing/2014/main" id="{99626B2B-1884-C872-D5F5-0A7C3EB58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528" y="1690688"/>
            <a:ext cx="6789236" cy="3246120"/>
          </a:xfrm>
          <a:prstGeom prst="rect">
            <a:avLst/>
          </a:prstGeom>
        </p:spPr>
      </p:pic>
    </p:spTree>
    <p:extLst>
      <p:ext uri="{BB962C8B-B14F-4D97-AF65-F5344CB8AC3E}">
        <p14:creationId xmlns:p14="http://schemas.microsoft.com/office/powerpoint/2010/main" val="207007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953-8819-7E02-723A-EEF5B864BB6C}"/>
              </a:ext>
            </a:extLst>
          </p:cNvPr>
          <p:cNvSpPr>
            <a:spLocks noGrp="1"/>
          </p:cNvSpPr>
          <p:nvPr>
            <p:ph type="title"/>
          </p:nvPr>
        </p:nvSpPr>
        <p:spPr/>
        <p:txBody>
          <a:bodyPr>
            <a:normAutofit/>
          </a:bodyPr>
          <a:lstStyle/>
          <a:p>
            <a:pPr algn="ctr"/>
            <a:r>
              <a:rPr lang="en-US" sz="2800" b="1" i="0" dirty="0">
                <a:solidFill>
                  <a:srgbClr val="212121"/>
                </a:solidFill>
                <a:effectLst/>
              </a:rPr>
              <a:t>No. of rental properties group by type and there count</a:t>
            </a:r>
            <a:br>
              <a:rPr lang="en-US" sz="1100" b="0" i="0" dirty="0">
                <a:solidFill>
                  <a:srgbClr val="212121"/>
                </a:solidFill>
                <a:effectLst/>
                <a:latin typeface="Roboto" panose="02000000000000000000" pitchFamily="2" charset="0"/>
              </a:rPr>
            </a:br>
            <a:endParaRPr lang="en-IN" sz="2800" dirty="0"/>
          </a:p>
        </p:txBody>
      </p:sp>
      <p:pic>
        <p:nvPicPr>
          <p:cNvPr id="5" name="Content Placeholder 4">
            <a:extLst>
              <a:ext uri="{FF2B5EF4-FFF2-40B4-BE49-F238E27FC236}">
                <a16:creationId xmlns:a16="http://schemas.microsoft.com/office/drawing/2014/main" id="{4F76C921-C50F-466A-6290-0840D3044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90" y="1447481"/>
            <a:ext cx="8168657" cy="486414"/>
          </a:xfrm>
        </p:spPr>
      </p:pic>
      <p:pic>
        <p:nvPicPr>
          <p:cNvPr id="7" name="Picture 6">
            <a:extLst>
              <a:ext uri="{FF2B5EF4-FFF2-40B4-BE49-F238E27FC236}">
                <a16:creationId xmlns:a16="http://schemas.microsoft.com/office/drawing/2014/main" id="{0CD7858C-331B-1601-E897-B9BC5A750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2790" y="1359197"/>
            <a:ext cx="3696020" cy="4854361"/>
          </a:xfrm>
          <a:prstGeom prst="rect">
            <a:avLst/>
          </a:prstGeom>
        </p:spPr>
      </p:pic>
      <p:pic>
        <p:nvPicPr>
          <p:cNvPr id="9" name="Picture 8">
            <a:extLst>
              <a:ext uri="{FF2B5EF4-FFF2-40B4-BE49-F238E27FC236}">
                <a16:creationId xmlns:a16="http://schemas.microsoft.com/office/drawing/2014/main" id="{0B4078D2-9126-5B0D-D759-844188AC1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369" y="5920162"/>
            <a:ext cx="4877223" cy="586791"/>
          </a:xfrm>
          <a:prstGeom prst="rect">
            <a:avLst/>
          </a:prstGeom>
        </p:spPr>
      </p:pic>
      <p:pic>
        <p:nvPicPr>
          <p:cNvPr id="11" name="Picture 10">
            <a:extLst>
              <a:ext uri="{FF2B5EF4-FFF2-40B4-BE49-F238E27FC236}">
                <a16:creationId xmlns:a16="http://schemas.microsoft.com/office/drawing/2014/main" id="{696B34AE-13AB-793D-672E-2905D93A4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032" y="2308154"/>
            <a:ext cx="5341899" cy="3517066"/>
          </a:xfrm>
          <a:prstGeom prst="rect">
            <a:avLst/>
          </a:prstGeom>
        </p:spPr>
      </p:pic>
    </p:spTree>
    <p:extLst>
      <p:ext uri="{BB962C8B-B14F-4D97-AF65-F5344CB8AC3E}">
        <p14:creationId xmlns:p14="http://schemas.microsoft.com/office/powerpoint/2010/main" val="76714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913</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Airbnb Bookings Analysis Since 2008, guests and hosts have used Airbnb to expand on traveling possibilities and present a more unique, personalized way of experiencing the world. Today, Airbnb became one-of-a-kind service that is used and recognized by the whole world. Data analysis on millions of listings provided through Airbnb is a crucial factor for the company. These millions of listings generate a lot of data - data that can be analysed and used for security, business decisions, understanding of customers' and providers' (hosts) behaviour and performance on the platform, guiding marketing initiatives, implementation of innovative additional services and much more. This dataset has around 49,000 observations in it with 16 columns and it is a mix between categorical and numeric values. </vt:lpstr>
      <vt:lpstr>What is Airbnb</vt:lpstr>
      <vt:lpstr>Questions that can be answered by this analysis </vt:lpstr>
      <vt:lpstr>Used Libraries</vt:lpstr>
      <vt:lpstr>Lets now understand about every column in the data frame. </vt:lpstr>
      <vt:lpstr>By using heatmap we can see that the last_review and reviews_per_month has maximum number of null values. </vt:lpstr>
      <vt:lpstr>Calculating the number of neighborhood in each neighborhood group </vt:lpstr>
      <vt:lpstr>Range of Prices in Neighborhoods groups </vt:lpstr>
      <vt:lpstr>No. of rental properties group by type and there count </vt:lpstr>
      <vt:lpstr>Total count of room types available in NYC </vt:lpstr>
      <vt:lpstr>Availability_365 and the neighborhood_group </vt:lpstr>
      <vt:lpstr>Overall contributions of each neighborhood in                                            the count of listings throughout NYC </vt:lpstr>
      <vt:lpstr>Finding the top best review of all time </vt:lpstr>
      <vt:lpstr>Number of reviews for each neighbourhood_group </vt:lpstr>
      <vt:lpstr>Most available room of all time </vt:lpstr>
      <vt:lpstr>Average price based on minimum_nights of stay in descending order </vt:lpstr>
      <vt:lpstr>Average price per night for each neighbourhood along with room_type </vt:lpstr>
      <vt:lpstr>Barplot of  average price</vt:lpstr>
      <vt:lpstr>Map based on properties of Neighbourhood_group</vt:lpstr>
      <vt:lpstr>Maps with respect to room_types available throughout NY </vt:lpstr>
      <vt:lpstr>Count the number of rooms in every neighbourhood group </vt:lpstr>
      <vt:lpstr>PowerPoint Presentation</vt:lpstr>
      <vt:lpstr>Now, let’s check for the distribution of room types across all neighbourhood groups of NYC!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AVIRAL</dc:creator>
  <cp:lastModifiedBy>AVIRAL</cp:lastModifiedBy>
  <cp:revision>5</cp:revision>
  <dcterms:created xsi:type="dcterms:W3CDTF">2023-02-19T11:56:10Z</dcterms:created>
  <dcterms:modified xsi:type="dcterms:W3CDTF">2023-02-20T09:24:52Z</dcterms:modified>
</cp:coreProperties>
</file>