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handoutMasterIdLst>
    <p:handoutMasterId r:id="rId21"/>
  </p:handoutMasterIdLst>
  <p:sldIdLst>
    <p:sldId id="256" r:id="rId5"/>
    <p:sldId id="271" r:id="rId6"/>
    <p:sldId id="279" r:id="rId7"/>
    <p:sldId id="281" r:id="rId8"/>
    <p:sldId id="280" r:id="rId9"/>
    <p:sldId id="257" r:id="rId10"/>
    <p:sldId id="275" r:id="rId11"/>
    <p:sldId id="276" r:id="rId12"/>
    <p:sldId id="293" r:id="rId13"/>
    <p:sldId id="294" r:id="rId14"/>
    <p:sldId id="295" r:id="rId15"/>
    <p:sldId id="290" r:id="rId16"/>
    <p:sldId id="296" r:id="rId17"/>
    <p:sldId id="298" r:id="rId18"/>
    <p:sldId id="29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 id="293"/>
            <p14:sldId id="294"/>
            <p14:sldId id="295"/>
          </p14:sldIdLst>
        </p14:section>
        <p14:section name="Learn More" id="{2CC34DB2-6590-42C0-AD4B-A04C6060184E}">
          <p14:sldIdLst>
            <p14:sldId id="290"/>
            <p14:sldId id="296"/>
            <p14:sldId id="298"/>
            <p14:sldId id="29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66" d="100"/>
          <a:sy n="66" d="100"/>
        </p:scale>
        <p:origin x="668"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11/30/2023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11/30/2023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11/30/2023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216" y="432804"/>
            <a:ext cx="10515600" cy="2387600"/>
          </a:xfrm>
        </p:spPr>
        <p:txBody>
          <a:bodyPr anchor="ctr" anchorCtr="0">
            <a:normAutofit/>
          </a:bodyPr>
          <a:lstStyle/>
          <a:p>
            <a:r>
              <a:rPr lang="en-US" sz="4000" dirty="0"/>
              <a:t>                           </a:t>
            </a:r>
          </a:p>
        </p:txBody>
      </p:sp>
      <p:sp>
        <p:nvSpPr>
          <p:cNvPr id="3" name="Subtitle 2"/>
          <p:cNvSpPr>
            <a:spLocks noGrp="1"/>
          </p:cNvSpPr>
          <p:nvPr>
            <p:ph type="subTitle" idx="4294967295"/>
          </p:nvPr>
        </p:nvSpPr>
        <p:spPr>
          <a:xfrm>
            <a:off x="462013" y="288757"/>
            <a:ext cx="11550315" cy="6468178"/>
          </a:xfrm>
        </p:spPr>
        <p:txBody>
          <a:bodyPr>
            <a:normAutofit/>
          </a:bodyPr>
          <a:lstStyle/>
          <a:p>
            <a:pPr marL="0" indent="0">
              <a:buNone/>
            </a:pPr>
            <a:r>
              <a:rPr lang="en-US" sz="2400" dirty="0">
                <a:solidFill>
                  <a:schemeClr val="bg1"/>
                </a:solidFill>
                <a:latin typeface="+mj-lt"/>
              </a:rPr>
              <a:t>                                   </a:t>
            </a:r>
            <a:r>
              <a:rPr lang="en-US" sz="3200" dirty="0">
                <a:latin typeface="Arial Black" panose="020B0A04020102020204" pitchFamily="34" charset="0"/>
              </a:rPr>
              <a:t>MINI PROJECT</a:t>
            </a:r>
          </a:p>
          <a:p>
            <a:pPr marL="0" indent="0">
              <a:buNone/>
            </a:pPr>
            <a:r>
              <a:rPr lang="en-US" sz="3200" dirty="0">
                <a:solidFill>
                  <a:schemeClr val="bg1"/>
                </a:solidFill>
                <a:latin typeface="Arial Black" panose="020B0A04020102020204" pitchFamily="34" charset="0"/>
              </a:rPr>
              <a:t>                        </a:t>
            </a:r>
            <a:r>
              <a:rPr lang="en-US" sz="3200" dirty="0">
                <a:latin typeface="Arial Black" panose="020B0A04020102020204" pitchFamily="34" charset="0"/>
              </a:rPr>
              <a:t>TO DO LIST</a:t>
            </a:r>
          </a:p>
          <a:p>
            <a:pPr marL="0" indent="0">
              <a:buNone/>
            </a:pPr>
            <a:r>
              <a:rPr lang="en-US" sz="3200" dirty="0">
                <a:latin typeface="Arial Black" panose="020B0A04020102020204" pitchFamily="34" charset="0"/>
              </a:rPr>
              <a:t>SUBMITTED BY:                         SUBMITTED  TO:</a:t>
            </a:r>
          </a:p>
          <a:p>
            <a:pPr marL="0" indent="0">
              <a:buNone/>
            </a:pPr>
            <a:r>
              <a:rPr lang="en-US" sz="2000" dirty="0"/>
              <a:t>AVIRAL SINGH (I-2115000244)                                                    SUMAN KUMAR (TECHNICAL)</a:t>
            </a:r>
          </a:p>
          <a:p>
            <a:pPr marL="0" indent="0">
              <a:buNone/>
            </a:pPr>
            <a:r>
              <a:rPr lang="en-US" sz="2000" dirty="0"/>
              <a:t>NIKHIL PANDEY (K-2115000669)                                                 (DEPARTMENT OF COMPUTER</a:t>
            </a:r>
          </a:p>
          <a:p>
            <a:pPr marL="0" indent="0">
              <a:buNone/>
            </a:pPr>
            <a:r>
              <a:rPr lang="en-US" sz="2000" dirty="0"/>
              <a:t>ANUJ GUPTA (K-2115000174)                                                      ENGINEERING AND APPLICATION)</a:t>
            </a:r>
          </a:p>
          <a:p>
            <a:pPr marL="0" indent="0">
              <a:buNone/>
            </a:pPr>
            <a:r>
              <a:rPr lang="en-US" sz="2000" dirty="0"/>
              <a:t>SHIVANSH KUMAR(N-2115000961)</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DEVELOPMENT PROCESS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967F3525-02ED-9E50-0DE9-2A13A441453D}"/>
              </a:ext>
            </a:extLst>
          </p:cNvPr>
          <p:cNvSpPr txBox="1"/>
          <p:nvPr/>
        </p:nvSpPr>
        <p:spPr>
          <a:xfrm>
            <a:off x="635266" y="1366787"/>
            <a:ext cx="11015125" cy="5355312"/>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Planning: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Define project objectives and scope.</a:t>
            </a:r>
          </a:p>
          <a:p>
            <a:pPr marL="742950" lvl="1" indent="-285750" algn="l">
              <a:buFont typeface="+mj-lt"/>
              <a:buAutoNum type="arabicPeriod"/>
            </a:pPr>
            <a:r>
              <a:rPr lang="en-US" b="0" i="0" dirty="0">
                <a:solidFill>
                  <a:srgbClr val="374151"/>
                </a:solidFill>
                <a:effectLst/>
                <a:latin typeface="Söhne"/>
              </a:rPr>
              <a:t>Identify target audience and user needs.</a:t>
            </a:r>
          </a:p>
          <a:p>
            <a:pPr marL="742950" lvl="1" indent="-285750" algn="l">
              <a:buFont typeface="+mj-lt"/>
              <a:buAutoNum type="arabicPeriod"/>
            </a:pPr>
            <a:r>
              <a:rPr lang="en-US" b="0" i="0" dirty="0">
                <a:solidFill>
                  <a:srgbClr val="374151"/>
                </a:solidFill>
                <a:effectLst/>
                <a:latin typeface="Söhne"/>
              </a:rPr>
              <a:t>Select an appropriate technology stack.</a:t>
            </a:r>
          </a:p>
          <a:p>
            <a:pPr algn="l">
              <a:buFont typeface="+mj-lt"/>
              <a:buAutoNum type="arabicPeriod"/>
            </a:pPr>
            <a:r>
              <a:rPr lang="en-US" b="1" i="0" dirty="0">
                <a:solidFill>
                  <a:srgbClr val="374151"/>
                </a:solidFill>
                <a:effectLst/>
                <a:latin typeface="Söhne"/>
              </a:rPr>
              <a:t>Design and Wireframing: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Create user flow and wireframes.</a:t>
            </a:r>
          </a:p>
          <a:p>
            <a:pPr marL="742950" lvl="1" indent="-285750" algn="l">
              <a:buFont typeface="+mj-lt"/>
              <a:buAutoNum type="arabicPeriod"/>
            </a:pPr>
            <a:r>
              <a:rPr lang="en-US" b="0" i="0" dirty="0">
                <a:solidFill>
                  <a:srgbClr val="374151"/>
                </a:solidFill>
                <a:effectLst/>
                <a:latin typeface="Söhne"/>
              </a:rPr>
              <a:t>Develop UI/UX design based on wireframes.</a:t>
            </a:r>
          </a:p>
          <a:p>
            <a:pPr algn="l">
              <a:buFont typeface="+mj-lt"/>
              <a:buAutoNum type="arabicPeriod"/>
            </a:pPr>
            <a:r>
              <a:rPr lang="en-US" b="1" i="0" dirty="0">
                <a:solidFill>
                  <a:srgbClr val="374151"/>
                </a:solidFill>
                <a:effectLst/>
                <a:latin typeface="Söhne"/>
              </a:rPr>
              <a:t>Front-End Development: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Set up the project structure.</a:t>
            </a:r>
          </a:p>
          <a:p>
            <a:pPr marL="742950" lvl="1" indent="-285750" algn="l">
              <a:buFont typeface="+mj-lt"/>
              <a:buAutoNum type="arabicPeriod"/>
            </a:pPr>
            <a:r>
              <a:rPr lang="en-US" b="0" i="0" dirty="0">
                <a:solidFill>
                  <a:srgbClr val="374151"/>
                </a:solidFill>
                <a:effectLst/>
                <a:latin typeface="Söhne"/>
              </a:rPr>
              <a:t>Build UI components using React.js or Vue.js.</a:t>
            </a:r>
          </a:p>
          <a:p>
            <a:pPr marL="742950" lvl="1" indent="-285750" algn="l">
              <a:buFont typeface="+mj-lt"/>
              <a:buAutoNum type="arabicPeriod"/>
            </a:pPr>
            <a:r>
              <a:rPr lang="en-US" b="0" i="0" dirty="0">
                <a:solidFill>
                  <a:srgbClr val="374151"/>
                </a:solidFill>
                <a:effectLst/>
                <a:latin typeface="Söhne"/>
              </a:rPr>
              <a:t>Ensure responsive design for various devices.</a:t>
            </a:r>
          </a:p>
          <a:p>
            <a:pPr algn="l">
              <a:buFont typeface="+mj-lt"/>
              <a:buAutoNum type="arabicPeriod"/>
            </a:pPr>
            <a:r>
              <a:rPr lang="en-US" b="1" i="0" dirty="0">
                <a:solidFill>
                  <a:srgbClr val="374151"/>
                </a:solidFill>
                <a:effectLst/>
                <a:latin typeface="Söhne"/>
              </a:rPr>
              <a:t>Back-End Development: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Configure the server using Node.js.</a:t>
            </a:r>
          </a:p>
          <a:p>
            <a:pPr marL="742950" lvl="1" indent="-285750" algn="l">
              <a:buFont typeface="+mj-lt"/>
              <a:buAutoNum type="arabicPeriod"/>
            </a:pPr>
            <a:r>
              <a:rPr lang="en-US" b="0" i="0" dirty="0">
                <a:solidFill>
                  <a:srgbClr val="374151"/>
                </a:solidFill>
                <a:effectLst/>
                <a:latin typeface="Söhne"/>
              </a:rPr>
              <a:t>Implement RESTful APIs for tasks and user authentication.</a:t>
            </a:r>
          </a:p>
          <a:p>
            <a:pPr marL="742950" lvl="1" indent="-285750" algn="l">
              <a:buFont typeface="+mj-lt"/>
              <a:buAutoNum type="arabicPeriod"/>
            </a:pPr>
            <a:r>
              <a:rPr lang="en-US" b="0" i="0" dirty="0">
                <a:solidFill>
                  <a:srgbClr val="374151"/>
                </a:solidFill>
                <a:effectLst/>
                <a:latin typeface="Söhne"/>
              </a:rPr>
              <a:t>Set up real-time updates using Socket.io.</a:t>
            </a:r>
          </a:p>
          <a:p>
            <a:pPr algn="l">
              <a:buFont typeface="+mj-lt"/>
              <a:buAutoNum type="arabicPeriod"/>
            </a:pPr>
            <a:r>
              <a:rPr lang="en-US" b="1" i="0" dirty="0">
                <a:solidFill>
                  <a:srgbClr val="374151"/>
                </a:solidFill>
                <a:effectLst/>
                <a:latin typeface="Söhne"/>
              </a:rPr>
              <a:t>Authentication and Authorization: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Implement secure user registration and login.</a:t>
            </a:r>
          </a:p>
          <a:p>
            <a:pPr marL="742950" lvl="1" indent="-285750" algn="l">
              <a:buFont typeface="+mj-lt"/>
              <a:buAutoNum type="arabicPeriod"/>
            </a:pPr>
            <a:r>
              <a:rPr lang="en-US" b="0" i="0" dirty="0">
                <a:solidFill>
                  <a:srgbClr val="374151"/>
                </a:solidFill>
                <a:effectLst/>
                <a:latin typeface="Söhne"/>
              </a:rPr>
              <a:t>Set up user roles and permissions.</a:t>
            </a:r>
          </a:p>
          <a:p>
            <a:pPr marL="742950" lvl="1" indent="-285750" algn="l">
              <a:buFont typeface="+mj-lt"/>
              <a:buAutoNum type="arabicPeriod"/>
            </a:pPr>
            <a:r>
              <a:rPr lang="en-US" b="0" i="0" dirty="0">
                <a:solidFill>
                  <a:srgbClr val="374151"/>
                </a:solidFill>
                <a:effectLst/>
                <a:latin typeface="Söhne"/>
              </a:rPr>
              <a:t>Stay updated on security best practices</a:t>
            </a:r>
            <a:r>
              <a:rPr lang="en-US" dirty="0">
                <a:solidFill>
                  <a:srgbClr val="374151"/>
                </a:solidFill>
                <a:latin typeface="Söhne"/>
              </a:rPr>
              <a:t>.</a:t>
            </a:r>
            <a:endParaRPr lang="en-US" b="0" i="0" dirty="0">
              <a:solidFill>
                <a:srgbClr val="374151"/>
              </a:solidFill>
              <a:effectLst/>
              <a:latin typeface="Söhne"/>
            </a:endParaRPr>
          </a:p>
        </p:txBody>
      </p:sp>
    </p:spTree>
    <p:extLst>
      <p:ext uri="{BB962C8B-B14F-4D97-AF65-F5344CB8AC3E}">
        <p14:creationId xmlns:p14="http://schemas.microsoft.com/office/powerpoint/2010/main" val="248476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CHALLENGES AND SOLUTIONS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CFD9EF28-6F4F-0B70-834A-380F23FB9128}"/>
              </a:ext>
            </a:extLst>
          </p:cNvPr>
          <p:cNvSpPr txBox="1"/>
          <p:nvPr/>
        </p:nvSpPr>
        <p:spPr>
          <a:xfrm>
            <a:off x="182880" y="1164657"/>
            <a:ext cx="11752446" cy="5632311"/>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Complex Task Relationships:</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Challenge:</a:t>
            </a:r>
            <a:r>
              <a:rPr lang="en-US" b="0" i="0" dirty="0">
                <a:solidFill>
                  <a:srgbClr val="374151"/>
                </a:solidFill>
                <a:effectLst/>
                <a:latin typeface="Söhne"/>
              </a:rPr>
              <a:t> Managing dependencies and relationships between tasks, especially in projects with intricate workflows.</a:t>
            </a:r>
          </a:p>
          <a:p>
            <a:pPr marL="742950" lvl="1" indent="-285750" algn="l">
              <a:buFont typeface="+mj-lt"/>
              <a:buAutoNum type="arabicPeriod"/>
            </a:pPr>
            <a:r>
              <a:rPr lang="en-US" b="1" i="0" dirty="0">
                <a:solidFill>
                  <a:srgbClr val="374151"/>
                </a:solidFill>
                <a:effectLst/>
                <a:latin typeface="Söhne"/>
              </a:rPr>
              <a:t>Solution:</a:t>
            </a:r>
            <a:r>
              <a:rPr lang="en-US" b="0" i="0" dirty="0">
                <a:solidFill>
                  <a:srgbClr val="374151"/>
                </a:solidFill>
                <a:effectLst/>
                <a:latin typeface="Söhne"/>
              </a:rPr>
              <a:t> Implement a comprehensive task hierarchy or dependency system to handle complex relationships and dependencies.</a:t>
            </a:r>
          </a:p>
          <a:p>
            <a:pPr algn="l">
              <a:buFont typeface="+mj-lt"/>
              <a:buAutoNum type="arabicPeriod"/>
            </a:pPr>
            <a:r>
              <a:rPr lang="en-US" b="1" i="0" dirty="0">
                <a:solidFill>
                  <a:srgbClr val="374151"/>
                </a:solidFill>
                <a:effectLst/>
                <a:latin typeface="Söhne"/>
              </a:rPr>
              <a:t>Real-Time Synchronization: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Challenge:</a:t>
            </a:r>
            <a:r>
              <a:rPr lang="en-US" b="0" i="0" dirty="0">
                <a:solidFill>
                  <a:srgbClr val="374151"/>
                </a:solidFill>
                <a:effectLst/>
                <a:latin typeface="Söhne"/>
              </a:rPr>
              <a:t> Ensuring real-time updates across devices can be challenging, especially in collaborative environments.</a:t>
            </a:r>
          </a:p>
          <a:p>
            <a:pPr marL="742950" lvl="1" indent="-285750" algn="l">
              <a:buFont typeface="+mj-lt"/>
              <a:buAutoNum type="arabicPeriod"/>
            </a:pPr>
            <a:r>
              <a:rPr lang="en-US" b="1" i="0" dirty="0">
                <a:solidFill>
                  <a:srgbClr val="374151"/>
                </a:solidFill>
                <a:effectLst/>
                <a:latin typeface="Söhne"/>
              </a:rPr>
              <a:t>Solution:</a:t>
            </a:r>
            <a:r>
              <a:rPr lang="en-US" b="0" i="0" dirty="0">
                <a:solidFill>
                  <a:srgbClr val="374151"/>
                </a:solidFill>
                <a:effectLst/>
                <a:latin typeface="Söhne"/>
              </a:rPr>
              <a:t> Utilize technologies like WebSocket (e.g., Socket.io) to enable real-time communication and synchronization between clients and the server.</a:t>
            </a:r>
          </a:p>
          <a:p>
            <a:pPr algn="l">
              <a:buFont typeface="+mj-lt"/>
              <a:buAutoNum type="arabicPeriod"/>
            </a:pPr>
            <a:r>
              <a:rPr lang="en-US" b="1" i="0" dirty="0">
                <a:solidFill>
                  <a:srgbClr val="374151"/>
                </a:solidFill>
                <a:effectLst/>
                <a:latin typeface="Söhne"/>
              </a:rPr>
              <a:t>Security Concerns:</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Challenge:</a:t>
            </a:r>
            <a:r>
              <a:rPr lang="en-US" b="0" i="0" dirty="0">
                <a:solidFill>
                  <a:srgbClr val="374151"/>
                </a:solidFill>
                <a:effectLst/>
                <a:latin typeface="Söhne"/>
              </a:rPr>
              <a:t> Protecting user data and ensuring secure authentication.</a:t>
            </a:r>
          </a:p>
          <a:p>
            <a:pPr marL="742950" lvl="1" indent="-285750" algn="l">
              <a:buFont typeface="+mj-lt"/>
              <a:buAutoNum type="arabicPeriod"/>
            </a:pPr>
            <a:r>
              <a:rPr lang="en-US" b="1" i="0" dirty="0">
                <a:solidFill>
                  <a:srgbClr val="374151"/>
                </a:solidFill>
                <a:effectLst/>
                <a:latin typeface="Söhne"/>
              </a:rPr>
              <a:t>Solution:</a:t>
            </a:r>
            <a:r>
              <a:rPr lang="en-US" b="0" i="0" dirty="0">
                <a:solidFill>
                  <a:srgbClr val="374151"/>
                </a:solidFill>
                <a:effectLst/>
                <a:latin typeface="Söhne"/>
              </a:rPr>
              <a:t> Implement HTTPS for secure data transmission, use strong encryption methods, and follow best practices for user authentication (e.g., JWT).</a:t>
            </a:r>
          </a:p>
          <a:p>
            <a:pPr algn="l">
              <a:buFont typeface="+mj-lt"/>
              <a:buAutoNum type="arabicPeriod"/>
            </a:pPr>
            <a:r>
              <a:rPr lang="en-US" b="1" i="0" dirty="0">
                <a:solidFill>
                  <a:srgbClr val="374151"/>
                </a:solidFill>
                <a:effectLst/>
                <a:latin typeface="Söhne"/>
              </a:rPr>
              <a:t>Scalability:</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Challenge:</a:t>
            </a:r>
            <a:r>
              <a:rPr lang="en-US" b="0" i="0" dirty="0">
                <a:solidFill>
                  <a:srgbClr val="374151"/>
                </a:solidFill>
                <a:effectLst/>
                <a:latin typeface="Söhne"/>
              </a:rPr>
              <a:t> Handling an increasing number of users and tasks while maintaining performance.</a:t>
            </a:r>
          </a:p>
          <a:p>
            <a:pPr marL="742950" lvl="1" indent="-285750" algn="l">
              <a:buFont typeface="+mj-lt"/>
              <a:buAutoNum type="arabicPeriod"/>
            </a:pPr>
            <a:r>
              <a:rPr lang="en-US" b="1" i="0" dirty="0">
                <a:solidFill>
                  <a:srgbClr val="374151"/>
                </a:solidFill>
                <a:effectLst/>
                <a:latin typeface="Söhne"/>
              </a:rPr>
              <a:t>Solution:</a:t>
            </a:r>
            <a:r>
              <a:rPr lang="en-US" b="0" i="0" dirty="0">
                <a:solidFill>
                  <a:srgbClr val="374151"/>
                </a:solidFill>
                <a:effectLst/>
                <a:latin typeface="Söhne"/>
              </a:rPr>
              <a:t> Design the application with scalability in mind, use a scalable database, and consider load balancing strategies.</a:t>
            </a:r>
          </a:p>
          <a:p>
            <a:pPr algn="l">
              <a:buFont typeface="+mj-lt"/>
              <a:buAutoNum type="arabicPeriod"/>
            </a:pPr>
            <a:r>
              <a:rPr lang="en-US" b="1" i="0" dirty="0">
                <a:solidFill>
                  <a:srgbClr val="374151"/>
                </a:solidFill>
                <a:effectLst/>
                <a:latin typeface="Söhne"/>
              </a:rPr>
              <a:t>User Authentication and Authorization: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Challenge:</a:t>
            </a:r>
            <a:r>
              <a:rPr lang="en-US" b="0" i="0" dirty="0">
                <a:solidFill>
                  <a:srgbClr val="374151"/>
                </a:solidFill>
                <a:effectLst/>
                <a:latin typeface="Söhne"/>
              </a:rPr>
              <a:t> Managing user authentication securely and implementing role-based access control.</a:t>
            </a:r>
          </a:p>
          <a:p>
            <a:pPr marL="742950" lvl="1" indent="-285750" algn="l">
              <a:buFont typeface="+mj-lt"/>
              <a:buAutoNum type="arabicPeriod"/>
            </a:pPr>
            <a:r>
              <a:rPr lang="en-US" b="1" i="0" dirty="0">
                <a:solidFill>
                  <a:srgbClr val="374151"/>
                </a:solidFill>
                <a:effectLst/>
                <a:latin typeface="Söhne"/>
              </a:rPr>
              <a:t>Solution:</a:t>
            </a:r>
            <a:r>
              <a:rPr lang="en-US" b="0" i="0" dirty="0">
                <a:solidFill>
                  <a:srgbClr val="374151"/>
                </a:solidFill>
                <a:effectLst/>
                <a:latin typeface="Söhne"/>
              </a:rPr>
              <a:t> Use established authentication protocols (e.g., OAuth, OpenID) and set up proper authorization mechanisms to control access levels.</a:t>
            </a:r>
          </a:p>
        </p:txBody>
      </p:sp>
    </p:spTree>
    <p:extLst>
      <p:ext uri="{BB962C8B-B14F-4D97-AF65-F5344CB8AC3E}">
        <p14:creationId xmlns:p14="http://schemas.microsoft.com/office/powerpoint/2010/main" val="1091976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F0F9-7F9F-6796-D4BD-12C6CD21ECE5}"/>
              </a:ext>
            </a:extLst>
          </p:cNvPr>
          <p:cNvSpPr>
            <a:spLocks noGrp="1"/>
          </p:cNvSpPr>
          <p:nvPr>
            <p:ph type="title"/>
          </p:nvPr>
        </p:nvSpPr>
        <p:spPr/>
        <p:txBody>
          <a:bodyPr/>
          <a:lstStyle/>
          <a:p>
            <a:r>
              <a:rPr lang="en-US" dirty="0"/>
              <a:t>USER INTERFACE DESIGN</a:t>
            </a:r>
            <a:endParaRPr lang="en-IN" dirty="0"/>
          </a:p>
        </p:txBody>
      </p:sp>
      <p:pic>
        <p:nvPicPr>
          <p:cNvPr id="9" name="Content Placeholder 8">
            <a:extLst>
              <a:ext uri="{FF2B5EF4-FFF2-40B4-BE49-F238E27FC236}">
                <a16:creationId xmlns:a16="http://schemas.microsoft.com/office/drawing/2014/main" id="{06D927DA-CF1B-3AC1-AD78-86BF11C97B64}"/>
              </a:ext>
            </a:extLst>
          </p:cNvPr>
          <p:cNvPicPr>
            <a:picLocks noGrp="1" noChangeAspect="1"/>
          </p:cNvPicPr>
          <p:nvPr>
            <p:ph sz="quarter" idx="10"/>
          </p:nvPr>
        </p:nvPicPr>
        <p:blipFill>
          <a:blip r:embed="rId2"/>
          <a:stretch>
            <a:fillRect/>
          </a:stretch>
        </p:blipFill>
        <p:spPr>
          <a:xfrm>
            <a:off x="539749" y="1631322"/>
            <a:ext cx="11203071" cy="5058885"/>
          </a:xfrm>
        </p:spPr>
      </p:pic>
    </p:spTree>
    <p:extLst>
      <p:ext uri="{BB962C8B-B14F-4D97-AF65-F5344CB8AC3E}">
        <p14:creationId xmlns:p14="http://schemas.microsoft.com/office/powerpoint/2010/main" val="98200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FUTURE ENHANCEMENTS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BAD02EB0-4BD0-A42D-795A-06FE071DF621}"/>
              </a:ext>
            </a:extLst>
          </p:cNvPr>
          <p:cNvSpPr txBox="1"/>
          <p:nvPr/>
        </p:nvSpPr>
        <p:spPr>
          <a:xfrm>
            <a:off x="423512" y="1296101"/>
            <a:ext cx="11463688" cy="4708981"/>
          </a:xfrm>
          <a:prstGeom prst="rect">
            <a:avLst/>
          </a:prstGeom>
          <a:noFill/>
        </p:spPr>
        <p:txBody>
          <a:bodyPr wrap="square">
            <a:spAutoFit/>
          </a:bodyPr>
          <a:lstStyle/>
          <a:p>
            <a:pPr algn="l">
              <a:buFont typeface="+mj-lt"/>
              <a:buAutoNum type="arabicPeriod"/>
            </a:pPr>
            <a:r>
              <a:rPr lang="en-US" sz="2000" b="1" i="0" dirty="0">
                <a:solidFill>
                  <a:srgbClr val="374151"/>
                </a:solidFill>
                <a:effectLst/>
                <a:latin typeface="Söhne"/>
              </a:rPr>
              <a:t>Smart Task Suggestions:</a:t>
            </a:r>
            <a:endParaRPr lang="en-US" sz="2000" b="0" i="0" dirty="0">
              <a:solidFill>
                <a:srgbClr val="374151"/>
              </a:solidFill>
              <a:effectLst/>
              <a:latin typeface="Söhne"/>
            </a:endParaRPr>
          </a:p>
          <a:p>
            <a:pPr marL="742950" lvl="1" indent="-285750" algn="l">
              <a:buFont typeface="+mj-lt"/>
              <a:buAutoNum type="arabicPeriod"/>
            </a:pPr>
            <a:r>
              <a:rPr lang="en-US" sz="2000" b="1" i="0" dirty="0">
                <a:solidFill>
                  <a:srgbClr val="374151"/>
                </a:solidFill>
                <a:effectLst/>
                <a:latin typeface="Söhne"/>
              </a:rPr>
              <a:t>Description:</a:t>
            </a:r>
            <a:r>
              <a:rPr lang="en-US" sz="2000" b="0" i="0" dirty="0">
                <a:solidFill>
                  <a:srgbClr val="374151"/>
                </a:solidFill>
                <a:effectLst/>
                <a:latin typeface="Söhne"/>
              </a:rPr>
              <a:t> Implement machine learning algorithms to analyze user behavior and suggest tasks based on historical data and patterns.</a:t>
            </a:r>
          </a:p>
          <a:p>
            <a:pPr algn="l">
              <a:buFont typeface="+mj-lt"/>
              <a:buAutoNum type="arabicPeriod"/>
            </a:pPr>
            <a:r>
              <a:rPr lang="en-US" sz="2000" b="1" i="0" dirty="0">
                <a:solidFill>
                  <a:srgbClr val="374151"/>
                </a:solidFill>
                <a:effectLst/>
                <a:latin typeface="Söhne"/>
              </a:rPr>
              <a:t>Voice Commands and Dictation:</a:t>
            </a:r>
            <a:endParaRPr lang="en-US" sz="2000" b="0" i="0" dirty="0">
              <a:solidFill>
                <a:srgbClr val="374151"/>
              </a:solidFill>
              <a:effectLst/>
              <a:latin typeface="Söhne"/>
            </a:endParaRPr>
          </a:p>
          <a:p>
            <a:pPr marL="742950" lvl="1" indent="-285750" algn="l">
              <a:buFont typeface="+mj-lt"/>
              <a:buAutoNum type="arabicPeriod"/>
            </a:pPr>
            <a:r>
              <a:rPr lang="en-US" sz="2000" b="1" i="0" dirty="0">
                <a:solidFill>
                  <a:srgbClr val="374151"/>
                </a:solidFill>
                <a:effectLst/>
                <a:latin typeface="Söhne"/>
              </a:rPr>
              <a:t>Description:</a:t>
            </a:r>
            <a:r>
              <a:rPr lang="en-US" sz="2000" b="0" i="0" dirty="0">
                <a:solidFill>
                  <a:srgbClr val="374151"/>
                </a:solidFill>
                <a:effectLst/>
                <a:latin typeface="Söhne"/>
              </a:rPr>
              <a:t> Integrate voice recognition capabilities for users to add, edit, or complete tasks using voice commands.</a:t>
            </a:r>
          </a:p>
          <a:p>
            <a:pPr algn="l">
              <a:buFont typeface="+mj-lt"/>
              <a:buAutoNum type="arabicPeriod"/>
            </a:pPr>
            <a:r>
              <a:rPr lang="en-US" sz="2000" b="1" i="0" dirty="0">
                <a:solidFill>
                  <a:srgbClr val="374151"/>
                </a:solidFill>
                <a:effectLst/>
                <a:latin typeface="Söhne"/>
              </a:rPr>
              <a:t>Advanced Filtering and Sorting:</a:t>
            </a:r>
            <a:endParaRPr lang="en-US" sz="2000" b="0" i="0" dirty="0">
              <a:solidFill>
                <a:srgbClr val="374151"/>
              </a:solidFill>
              <a:effectLst/>
              <a:latin typeface="Söhne"/>
            </a:endParaRPr>
          </a:p>
          <a:p>
            <a:pPr marL="742950" lvl="1" indent="-285750" algn="l">
              <a:buFont typeface="+mj-lt"/>
              <a:buAutoNum type="arabicPeriod"/>
            </a:pPr>
            <a:r>
              <a:rPr lang="en-US" sz="2000" b="1" i="0" dirty="0">
                <a:solidFill>
                  <a:srgbClr val="374151"/>
                </a:solidFill>
                <a:effectLst/>
                <a:latin typeface="Söhne"/>
              </a:rPr>
              <a:t>Description:</a:t>
            </a:r>
            <a:r>
              <a:rPr lang="en-US" sz="2000" b="0" i="0" dirty="0">
                <a:solidFill>
                  <a:srgbClr val="374151"/>
                </a:solidFill>
                <a:effectLst/>
                <a:latin typeface="Söhne"/>
              </a:rPr>
              <a:t> Enhance task organization with advanced filtering options, allowing users to sort tasks by various criteria, such as priority, due date, or project.</a:t>
            </a:r>
          </a:p>
          <a:p>
            <a:pPr algn="l">
              <a:buFont typeface="+mj-lt"/>
              <a:buAutoNum type="arabicPeriod"/>
            </a:pPr>
            <a:r>
              <a:rPr lang="en-US" sz="2000" b="1" i="0" dirty="0">
                <a:solidFill>
                  <a:srgbClr val="374151"/>
                </a:solidFill>
                <a:effectLst/>
                <a:latin typeface="Söhne"/>
              </a:rPr>
              <a:t>Natural Language Processing (NLP):</a:t>
            </a:r>
            <a:endParaRPr lang="en-US" sz="2000" b="0" i="0" dirty="0">
              <a:solidFill>
                <a:srgbClr val="374151"/>
              </a:solidFill>
              <a:effectLst/>
              <a:latin typeface="Söhne"/>
            </a:endParaRPr>
          </a:p>
          <a:p>
            <a:pPr marL="742950" lvl="1" indent="-285750" algn="l">
              <a:buFont typeface="+mj-lt"/>
              <a:buAutoNum type="arabicPeriod"/>
            </a:pPr>
            <a:r>
              <a:rPr lang="en-US" sz="2000" b="1" i="0" dirty="0">
                <a:solidFill>
                  <a:srgbClr val="374151"/>
                </a:solidFill>
                <a:effectLst/>
                <a:latin typeface="Söhne"/>
              </a:rPr>
              <a:t>Description:</a:t>
            </a:r>
            <a:r>
              <a:rPr lang="en-US" sz="2000" b="0" i="0" dirty="0">
                <a:solidFill>
                  <a:srgbClr val="374151"/>
                </a:solidFill>
                <a:effectLst/>
                <a:latin typeface="Söhne"/>
              </a:rPr>
              <a:t> Enable users to input tasks using natural language, and the application interprets and categorizes them accordingly.</a:t>
            </a:r>
          </a:p>
          <a:p>
            <a:pPr algn="l">
              <a:buFont typeface="+mj-lt"/>
              <a:buAutoNum type="arabicPeriod"/>
            </a:pPr>
            <a:r>
              <a:rPr lang="en-US" sz="2000" b="1" i="0" dirty="0">
                <a:solidFill>
                  <a:srgbClr val="374151"/>
                </a:solidFill>
                <a:effectLst/>
                <a:latin typeface="Söhne"/>
              </a:rPr>
              <a:t>Task Dependencies and Sequencing:</a:t>
            </a:r>
            <a:endParaRPr lang="en-US" sz="2000" b="0" i="0" dirty="0">
              <a:solidFill>
                <a:srgbClr val="374151"/>
              </a:solidFill>
              <a:effectLst/>
              <a:latin typeface="Söhne"/>
            </a:endParaRPr>
          </a:p>
          <a:p>
            <a:pPr marL="742950" lvl="1" indent="-285750" algn="l">
              <a:buFont typeface="+mj-lt"/>
              <a:buAutoNum type="arabicPeriod"/>
            </a:pPr>
            <a:r>
              <a:rPr lang="en-US" sz="2000" b="1" i="0" dirty="0">
                <a:solidFill>
                  <a:srgbClr val="374151"/>
                </a:solidFill>
                <a:effectLst/>
                <a:latin typeface="Söhne"/>
              </a:rPr>
              <a:t>Description:</a:t>
            </a:r>
            <a:r>
              <a:rPr lang="en-US" sz="2000" b="0" i="0" dirty="0">
                <a:solidFill>
                  <a:srgbClr val="374151"/>
                </a:solidFill>
                <a:effectLst/>
                <a:latin typeface="Söhne"/>
              </a:rPr>
              <a:t> Allow users to set dependencies between tasks, creating sequences that must be completed in a specific order.</a:t>
            </a:r>
          </a:p>
        </p:txBody>
      </p:sp>
    </p:spTree>
    <p:extLst>
      <p:ext uri="{BB962C8B-B14F-4D97-AF65-F5344CB8AC3E}">
        <p14:creationId xmlns:p14="http://schemas.microsoft.com/office/powerpoint/2010/main" val="765105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3" name="Title 2">
            <a:extLst>
              <a:ext uri="{FF2B5EF4-FFF2-40B4-BE49-F238E27FC236}">
                <a16:creationId xmlns:a16="http://schemas.microsoft.com/office/drawing/2014/main" id="{20FD7A8B-471D-48BA-4440-5086A11318AD}"/>
              </a:ext>
            </a:extLst>
          </p:cNvPr>
          <p:cNvSpPr>
            <a:spLocks noGrp="1"/>
          </p:cNvSpPr>
          <p:nvPr>
            <p:ph type="title"/>
          </p:nvPr>
        </p:nvSpPr>
        <p:spPr/>
        <p:txBody>
          <a:bodyPr/>
          <a:lstStyle/>
          <a:p>
            <a:r>
              <a:rPr lang="en-US" dirty="0"/>
              <a:t>CONCLUSION</a:t>
            </a:r>
            <a:endParaRPr lang="en-IN" dirty="0"/>
          </a:p>
        </p:txBody>
      </p:sp>
      <p:sp>
        <p:nvSpPr>
          <p:cNvPr id="6" name="TextBox 5">
            <a:extLst>
              <a:ext uri="{FF2B5EF4-FFF2-40B4-BE49-F238E27FC236}">
                <a16:creationId xmlns:a16="http://schemas.microsoft.com/office/drawing/2014/main" id="{A546B07C-0CA2-2D2B-B824-CF542387B14D}"/>
              </a:ext>
            </a:extLst>
          </p:cNvPr>
          <p:cNvSpPr txBox="1"/>
          <p:nvPr/>
        </p:nvSpPr>
        <p:spPr>
          <a:xfrm>
            <a:off x="541609" y="1453415"/>
            <a:ext cx="11008707" cy="5262979"/>
          </a:xfrm>
          <a:prstGeom prst="rect">
            <a:avLst/>
          </a:prstGeom>
          <a:noFill/>
        </p:spPr>
        <p:txBody>
          <a:bodyPr wrap="square">
            <a:spAutoFit/>
          </a:bodyPr>
          <a:lstStyle/>
          <a:p>
            <a:br>
              <a:rPr lang="en-US" sz="2400" dirty="0"/>
            </a:br>
            <a:r>
              <a:rPr lang="en-US" sz="2400" b="0" i="0" dirty="0">
                <a:solidFill>
                  <a:srgbClr val="374151"/>
                </a:solidFill>
                <a:effectLst/>
                <a:latin typeface="Söhne"/>
              </a:rPr>
              <a:t>In conclusion, the To-Do List web development project represents a comprehensive solution to the challenges individuals and teams face in managing tasks effectively. By combining robust task management features, real-time collaboration, and a user-friendly interface, the application aims to streamline the organization of responsibilities, boost productivity, and enhance overall efficiency. The project's objectives of providing a secure, scalable, and intuitive platform for task management have been met through careful planning, thoughtful design, and the implementation of advanced technologies. As users benefit from features such as smart task suggestions, voice commands, and collaborative project boards, the To-Do List application becomes a versatile tool adaptable to diverse user needs. With continuous improvement and a commitment to user feedback, the project stands as a testament to the dynamic nature of web development, where innovation meets the evolving demands of an ever-changing digital landscape.</a:t>
            </a:r>
            <a:endParaRPr lang="en-IN" sz="2400" dirty="0"/>
          </a:p>
        </p:txBody>
      </p:sp>
    </p:spTree>
    <p:extLst>
      <p:ext uri="{BB962C8B-B14F-4D97-AF65-F5344CB8AC3E}">
        <p14:creationId xmlns:p14="http://schemas.microsoft.com/office/powerpoint/2010/main" val="2765952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73567-4552-2076-96DA-1E98E68D1A59}"/>
              </a:ext>
            </a:extLst>
          </p:cNvPr>
          <p:cNvSpPr>
            <a:spLocks noGrp="1"/>
          </p:cNvSpPr>
          <p:nvPr>
            <p:ph type="title"/>
          </p:nvPr>
        </p:nvSpPr>
        <p:spPr>
          <a:xfrm>
            <a:off x="1570362" y="-1717630"/>
            <a:ext cx="10499718" cy="5076845"/>
          </a:xfrm>
        </p:spPr>
        <p:txBody>
          <a:bodyPr/>
          <a:lstStyle/>
          <a:p>
            <a:r>
              <a:rPr lang="en-US" dirty="0"/>
              <a:t>                </a:t>
            </a:r>
            <a:r>
              <a:rPr lang="en-US" sz="9600" dirty="0"/>
              <a:t>THANKYOU   </a:t>
            </a:r>
            <a:endParaRPr lang="en-IN" sz="9600" dirty="0"/>
          </a:p>
        </p:txBody>
      </p:sp>
    </p:spTree>
    <p:extLst>
      <p:ext uri="{BB962C8B-B14F-4D97-AF65-F5344CB8AC3E}">
        <p14:creationId xmlns:p14="http://schemas.microsoft.com/office/powerpoint/2010/main" val="40126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INTRODUCTION</a:t>
            </a:r>
          </a:p>
        </p:txBody>
      </p:sp>
      <p:sp>
        <p:nvSpPr>
          <p:cNvPr id="3" name="TextBox 2">
            <a:extLst>
              <a:ext uri="{FF2B5EF4-FFF2-40B4-BE49-F238E27FC236}">
                <a16:creationId xmlns:a16="http://schemas.microsoft.com/office/drawing/2014/main" id="{00F84FA1-1125-DF30-328C-4CCDEF73DECE}"/>
              </a:ext>
            </a:extLst>
          </p:cNvPr>
          <p:cNvSpPr txBox="1"/>
          <p:nvPr/>
        </p:nvSpPr>
        <p:spPr>
          <a:xfrm>
            <a:off x="521207" y="1394248"/>
            <a:ext cx="10953549" cy="4524315"/>
          </a:xfrm>
          <a:prstGeom prst="rect">
            <a:avLst/>
          </a:prstGeom>
          <a:noFill/>
        </p:spPr>
        <p:txBody>
          <a:bodyPr wrap="square">
            <a:spAutoFit/>
          </a:bodyPr>
          <a:lstStyle/>
          <a:p>
            <a:r>
              <a:rPr lang="en-US" sz="3600" b="0" i="0" dirty="0">
                <a:solidFill>
                  <a:srgbClr val="374151"/>
                </a:solidFill>
                <a:effectLst/>
                <a:latin typeface="Söhne"/>
              </a:rPr>
              <a:t>In today's fast-paced world, effective task management is crucial for personal and professional success. With the advent of technology, we now have the opportunity to streamline and enhance our daily productivity through digital solutions. The To-Do List Web Development Project aims to create a user-friendly and efficient online platform that empowers individuals and teams to organize, prioritize, and accomplish their tasks with ease.</a:t>
            </a:r>
            <a:endParaRPr lang="en-IN" sz="3600"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PROJECT OVERVIEW</a:t>
            </a:r>
          </a:p>
        </p:txBody>
      </p:sp>
      <p:sp>
        <p:nvSpPr>
          <p:cNvPr id="3" name="TextBox 2">
            <a:extLst>
              <a:ext uri="{FF2B5EF4-FFF2-40B4-BE49-F238E27FC236}">
                <a16:creationId xmlns:a16="http://schemas.microsoft.com/office/drawing/2014/main" id="{808470B5-4C35-46EE-FC5B-F85BFB8BEF37}"/>
              </a:ext>
            </a:extLst>
          </p:cNvPr>
          <p:cNvSpPr txBox="1"/>
          <p:nvPr/>
        </p:nvSpPr>
        <p:spPr>
          <a:xfrm>
            <a:off x="521207" y="1309034"/>
            <a:ext cx="10414535" cy="4801314"/>
          </a:xfrm>
          <a:prstGeom prst="rect">
            <a:avLst/>
          </a:prstGeom>
          <a:noFill/>
        </p:spPr>
        <p:txBody>
          <a:bodyPr wrap="square">
            <a:spAutoFit/>
          </a:bodyPr>
          <a:lstStyle/>
          <a:p>
            <a:pPr algn="l"/>
            <a:br>
              <a:rPr lang="en-US" b="0" i="0" dirty="0">
                <a:solidFill>
                  <a:srgbClr val="374151"/>
                </a:solidFill>
                <a:effectLst/>
                <a:latin typeface="Söhne"/>
              </a:rPr>
            </a:br>
            <a:r>
              <a:rPr lang="en-US" sz="3600" b="0" i="0" dirty="0">
                <a:solidFill>
                  <a:srgbClr val="374151"/>
                </a:solidFill>
                <a:effectLst/>
                <a:latin typeface="Söhne"/>
              </a:rPr>
              <a:t>The To-Do List web application will be a dynamic and responsive platform accessible from various devices, ensuring users can manage their tasks anytime, anywhere. The application will offer features such as task creation, editing, categorization, prioritization, and completion tracking. Users will be able to register accounts, log in securely, and personalize their task lists to suit their unique workflow</a:t>
            </a:r>
            <a:r>
              <a:rPr lang="en-US" b="0" i="0" dirty="0">
                <a:solidFill>
                  <a:srgbClr val="374151"/>
                </a:solidFill>
                <a:effectLst/>
                <a:latin typeface="Söhne"/>
              </a:rPr>
              <a:t>.</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OBJECTIVE</a:t>
            </a:r>
          </a:p>
        </p:txBody>
      </p:sp>
      <p:sp>
        <p:nvSpPr>
          <p:cNvPr id="10" name="TextBox 9">
            <a:extLst>
              <a:ext uri="{FF2B5EF4-FFF2-40B4-BE49-F238E27FC236}">
                <a16:creationId xmlns:a16="http://schemas.microsoft.com/office/drawing/2014/main" id="{E199F09E-8534-19CB-CB51-36B89DD0E554}"/>
              </a:ext>
            </a:extLst>
          </p:cNvPr>
          <p:cNvSpPr txBox="1"/>
          <p:nvPr/>
        </p:nvSpPr>
        <p:spPr>
          <a:xfrm>
            <a:off x="336885" y="1088136"/>
            <a:ext cx="11550316" cy="5201424"/>
          </a:xfrm>
          <a:prstGeom prst="rect">
            <a:avLst/>
          </a:prstGeom>
          <a:noFill/>
        </p:spPr>
        <p:txBody>
          <a:bodyPr wrap="square">
            <a:spAutoFit/>
          </a:bodyPr>
          <a:lstStyle/>
          <a:p>
            <a:br>
              <a:rPr lang="en-US" sz="2000" dirty="0"/>
            </a:br>
            <a:r>
              <a:rPr lang="en-US" sz="2000" b="0" i="0" dirty="0">
                <a:solidFill>
                  <a:srgbClr val="374151"/>
                </a:solidFill>
                <a:effectLst/>
                <a:latin typeface="Söhne"/>
              </a:rPr>
              <a:t>The primary objectives of the To-Do List web development project revolve around creating a user-friendly and efficient platform for effective task management. The foremost goal is to design an intuitive interface that allows users to seamlessly create, edit, and organize their tasks, ensuring a straightforward user experience. The implementation of secure user authentication aims to provide a personalized environment, guaranteeing data privacy and individualized task lists. The ability to prioritize and categorize tasks addresses the diverse needs of users, aiding in the organization of responsibilities. A responsive design ensures accessibility across various devices, promoting usability and convenience. Real-time updates facilitate instantaneous synchronization of task lists, crucial for collaborative efforts and team-based projects. Incorporating reminders and notifications enhances user productivity by helping them stay informed about impending deadlines. The project also focuses on robust data persistence and security measures, ensuring reliable storage and protection of user data. Scalability is considered to accommodate a growing user base and increasing data volume. Comprehensive documentation and support channels are integral to providing users and developers with the necessary resources and assistance. Ultimately, </a:t>
            </a:r>
            <a:r>
              <a:rPr lang="en-US" sz="2400" b="0" i="0" dirty="0">
                <a:solidFill>
                  <a:srgbClr val="374151"/>
                </a:solidFill>
                <a:effectLst/>
                <a:latin typeface="Söhne"/>
              </a:rPr>
              <a:t>these objectives collectively aim to deliver a powerful and adaptable To-Do List application that meets the dynamic demands of users in both personal and professional contexts.</a:t>
            </a:r>
            <a:endParaRPr lang="en-IN" sz="2400" dirty="0"/>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PROBLEM STATEMENT</a:t>
            </a:r>
          </a:p>
        </p:txBody>
      </p:sp>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9CF2C91-C168-391F-16C1-6E6A19348708}"/>
              </a:ext>
            </a:extLst>
          </p:cNvPr>
          <p:cNvSpPr txBox="1"/>
          <p:nvPr/>
        </p:nvSpPr>
        <p:spPr>
          <a:xfrm>
            <a:off x="433139" y="1088136"/>
            <a:ext cx="11136420" cy="5262979"/>
          </a:xfrm>
          <a:prstGeom prst="rect">
            <a:avLst/>
          </a:prstGeom>
          <a:noFill/>
        </p:spPr>
        <p:txBody>
          <a:bodyPr wrap="square">
            <a:spAutoFit/>
          </a:bodyPr>
          <a:lstStyle/>
          <a:p>
            <a:br>
              <a:rPr lang="en-US" sz="2400" dirty="0"/>
            </a:br>
            <a:r>
              <a:rPr lang="en-US" sz="2400" b="0" i="0" dirty="0">
                <a:solidFill>
                  <a:srgbClr val="374151"/>
                </a:solidFill>
                <a:effectLst/>
                <a:latin typeface="Söhne"/>
              </a:rPr>
              <a:t>The To-Do List web development project seeks to address the challenges individuals and teams face in managing their tasks effectively. Currently, many users grapple with disorganized and inefficient task management systems, leading to missed deadlines, overlooked priorities, and a general lack of productivity. Traditional methods, such as handwritten lists or basic digital note-taking, often lack features necessary for modern workflows, such as real-time collaboration, reminders, and seamless cross-device accessibility. Additionally, the absence of secure user authentication in some existing solutions compromises data privacy. The need for a comprehensive, user-friendly, and feature-rich To-Do List application is evident, one that not only allows for the creation and organization of tasks but also integrates advanced functionalities to enhance task prioritization, categorization, and collaboration. The project aims to alleviate these pain points by providing a robust solution that promotes efficient task management, ensuring users can easily stay on top of their responsibilities and optimize their daily workflows.</a:t>
            </a:r>
            <a:endParaRPr lang="en-IN" sz="2400" dirty="0"/>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F460FB-771F-D186-F489-4236B7C9862B}"/>
              </a:ext>
            </a:extLst>
          </p:cNvPr>
          <p:cNvSpPr>
            <a:spLocks noGrp="1"/>
          </p:cNvSpPr>
          <p:nvPr>
            <p:ph type="title"/>
          </p:nvPr>
        </p:nvSpPr>
        <p:spPr/>
        <p:txBody>
          <a:bodyPr/>
          <a:lstStyle/>
          <a:p>
            <a:r>
              <a:rPr lang="en-US" dirty="0"/>
              <a:t>POPULAR TO DO LIST PLATFORMS</a:t>
            </a:r>
            <a:endParaRPr lang="en-IN" dirty="0"/>
          </a:p>
        </p:txBody>
      </p:sp>
      <p:sp>
        <p:nvSpPr>
          <p:cNvPr id="7" name="TextBox 6">
            <a:extLst>
              <a:ext uri="{FF2B5EF4-FFF2-40B4-BE49-F238E27FC236}">
                <a16:creationId xmlns:a16="http://schemas.microsoft.com/office/drawing/2014/main" id="{636CD1BB-6B29-00A6-18F0-9387F5DDE83D}"/>
              </a:ext>
            </a:extLst>
          </p:cNvPr>
          <p:cNvSpPr txBox="1"/>
          <p:nvPr/>
        </p:nvSpPr>
        <p:spPr>
          <a:xfrm>
            <a:off x="429928" y="1376413"/>
            <a:ext cx="11733196" cy="5324535"/>
          </a:xfrm>
          <a:prstGeom prst="rect">
            <a:avLst/>
          </a:prstGeom>
          <a:noFill/>
        </p:spPr>
        <p:txBody>
          <a:bodyPr wrap="square">
            <a:spAutoFit/>
          </a:bodyPr>
          <a:lstStyle/>
          <a:p>
            <a:pPr algn="l">
              <a:buFont typeface="+mj-lt"/>
              <a:buAutoNum type="arabicPeriod"/>
            </a:pPr>
            <a:r>
              <a:rPr lang="en-IN" sz="2000" b="1" i="0" dirty="0" err="1">
                <a:solidFill>
                  <a:srgbClr val="374151"/>
                </a:solidFill>
                <a:effectLst/>
                <a:latin typeface="Söhne"/>
              </a:rPr>
              <a:t>Todolist</a:t>
            </a:r>
            <a:r>
              <a:rPr lang="en-IN" sz="2000" b="1" i="0" dirty="0">
                <a:solidFill>
                  <a:srgbClr val="374151"/>
                </a:solidFill>
                <a:effectLst/>
                <a:latin typeface="Söhne"/>
              </a:rPr>
              <a:t>:</a:t>
            </a:r>
            <a:endParaRPr lang="en-IN" sz="2000" b="0" i="0" dirty="0">
              <a:solidFill>
                <a:srgbClr val="374151"/>
              </a:solidFill>
              <a:effectLst/>
              <a:latin typeface="Söhne"/>
            </a:endParaRPr>
          </a:p>
          <a:p>
            <a:pPr marL="742950" lvl="1" indent="-285750" algn="l">
              <a:buFont typeface="+mj-lt"/>
              <a:buAutoNum type="arabicPeriod"/>
            </a:pPr>
            <a:r>
              <a:rPr lang="en-IN" sz="2000" b="1" i="0" dirty="0">
                <a:solidFill>
                  <a:srgbClr val="374151"/>
                </a:solidFill>
                <a:effectLst/>
                <a:latin typeface="Söhne"/>
              </a:rPr>
              <a:t>Key Features:</a:t>
            </a:r>
            <a:r>
              <a:rPr lang="en-IN" sz="2000" b="0" i="0" dirty="0">
                <a:solidFill>
                  <a:srgbClr val="374151"/>
                </a:solidFill>
                <a:effectLst/>
                <a:latin typeface="Söhne"/>
              </a:rPr>
              <a:t> Task creation, due dates, labels, project organization, collaboration features, integrations with various apps.</a:t>
            </a:r>
          </a:p>
          <a:p>
            <a:pPr marL="742950" lvl="1" indent="-285750" algn="l">
              <a:buFont typeface="+mj-lt"/>
              <a:buAutoNum type="arabicPeriod"/>
            </a:pPr>
            <a:r>
              <a:rPr lang="en-IN" sz="2000" b="1" i="0" dirty="0">
                <a:solidFill>
                  <a:srgbClr val="374151"/>
                </a:solidFill>
                <a:effectLst/>
                <a:latin typeface="Söhne"/>
              </a:rPr>
              <a:t>Platforms:</a:t>
            </a:r>
            <a:r>
              <a:rPr lang="en-IN" sz="2000" b="0" i="0" dirty="0">
                <a:solidFill>
                  <a:srgbClr val="374151"/>
                </a:solidFill>
                <a:effectLst/>
                <a:latin typeface="Söhne"/>
              </a:rPr>
              <a:t> Web, mobile (iOS, Android), desktop (Windows, macOS).</a:t>
            </a:r>
          </a:p>
          <a:p>
            <a:pPr algn="l">
              <a:buFont typeface="+mj-lt"/>
              <a:buAutoNum type="arabicPeriod"/>
            </a:pPr>
            <a:r>
              <a:rPr lang="en-IN" sz="2000" b="1" i="0" dirty="0">
                <a:solidFill>
                  <a:srgbClr val="374151"/>
                </a:solidFill>
                <a:effectLst/>
                <a:latin typeface="Söhne"/>
              </a:rPr>
              <a:t>Wunderlist (now part of Microsoft To Do):</a:t>
            </a:r>
            <a:endParaRPr lang="en-IN" sz="2000" b="0" i="0" dirty="0">
              <a:solidFill>
                <a:srgbClr val="374151"/>
              </a:solidFill>
              <a:effectLst/>
              <a:latin typeface="Söhne"/>
            </a:endParaRPr>
          </a:p>
          <a:p>
            <a:pPr marL="742950" lvl="1" indent="-285750" algn="l">
              <a:buFont typeface="+mj-lt"/>
              <a:buAutoNum type="arabicPeriod"/>
            </a:pPr>
            <a:r>
              <a:rPr lang="en-IN" sz="2000" b="1" i="0" dirty="0">
                <a:solidFill>
                  <a:srgbClr val="374151"/>
                </a:solidFill>
                <a:effectLst/>
                <a:latin typeface="Söhne"/>
              </a:rPr>
              <a:t>Key Features:</a:t>
            </a:r>
            <a:r>
              <a:rPr lang="en-IN" sz="2000" b="0" i="0" dirty="0">
                <a:solidFill>
                  <a:srgbClr val="374151"/>
                </a:solidFill>
                <a:effectLst/>
                <a:latin typeface="Söhne"/>
              </a:rPr>
              <a:t> Task lists, due dates, reminders, file attachments, collaboration, sync across devices.</a:t>
            </a:r>
          </a:p>
          <a:p>
            <a:pPr marL="742950" lvl="1" indent="-285750" algn="l">
              <a:buFont typeface="+mj-lt"/>
              <a:buAutoNum type="arabicPeriod"/>
            </a:pPr>
            <a:r>
              <a:rPr lang="en-IN" sz="2000" b="1" i="0" dirty="0">
                <a:solidFill>
                  <a:srgbClr val="374151"/>
                </a:solidFill>
                <a:effectLst/>
                <a:latin typeface="Söhne"/>
              </a:rPr>
              <a:t>Platforms:</a:t>
            </a:r>
            <a:r>
              <a:rPr lang="en-IN" sz="2000" b="0" i="0" dirty="0">
                <a:solidFill>
                  <a:srgbClr val="374151"/>
                </a:solidFill>
                <a:effectLst/>
                <a:latin typeface="Söhne"/>
              </a:rPr>
              <a:t> Web, mobile (iOS, Android), desktop (Windows, macOS).</a:t>
            </a:r>
          </a:p>
          <a:p>
            <a:pPr algn="l">
              <a:buFont typeface="+mj-lt"/>
              <a:buAutoNum type="arabicPeriod"/>
            </a:pPr>
            <a:r>
              <a:rPr lang="en-IN" sz="2000" b="1" i="0" dirty="0">
                <a:solidFill>
                  <a:srgbClr val="374151"/>
                </a:solidFill>
                <a:effectLst/>
                <a:latin typeface="Söhne"/>
              </a:rPr>
              <a:t>Microsoft To Do:</a:t>
            </a:r>
            <a:endParaRPr lang="en-IN" sz="2000" b="0" i="0" dirty="0">
              <a:solidFill>
                <a:srgbClr val="374151"/>
              </a:solidFill>
              <a:effectLst/>
              <a:latin typeface="Söhne"/>
            </a:endParaRPr>
          </a:p>
          <a:p>
            <a:pPr marL="742950" lvl="1" indent="-285750" algn="l">
              <a:buFont typeface="+mj-lt"/>
              <a:buAutoNum type="arabicPeriod"/>
            </a:pPr>
            <a:r>
              <a:rPr lang="en-IN" sz="2000" b="1" i="0" dirty="0">
                <a:solidFill>
                  <a:srgbClr val="374151"/>
                </a:solidFill>
                <a:effectLst/>
                <a:latin typeface="Söhne"/>
              </a:rPr>
              <a:t>Key Features:</a:t>
            </a:r>
            <a:r>
              <a:rPr lang="en-IN" sz="2000" b="0" i="0" dirty="0">
                <a:solidFill>
                  <a:srgbClr val="374151"/>
                </a:solidFill>
                <a:effectLst/>
                <a:latin typeface="Söhne"/>
              </a:rPr>
              <a:t> Integration with Microsoft 365, task lists, due dates, reminders, file attachments.</a:t>
            </a:r>
          </a:p>
          <a:p>
            <a:pPr marL="742950" lvl="1" indent="-285750" algn="l">
              <a:buFont typeface="+mj-lt"/>
              <a:buAutoNum type="arabicPeriod"/>
            </a:pPr>
            <a:r>
              <a:rPr lang="en-IN" sz="2000" b="1" i="0" dirty="0">
                <a:solidFill>
                  <a:srgbClr val="374151"/>
                </a:solidFill>
                <a:effectLst/>
                <a:latin typeface="Söhne"/>
              </a:rPr>
              <a:t>Platforms:</a:t>
            </a:r>
            <a:r>
              <a:rPr lang="en-IN" sz="2000" b="0" i="0" dirty="0">
                <a:solidFill>
                  <a:srgbClr val="374151"/>
                </a:solidFill>
                <a:effectLst/>
                <a:latin typeface="Söhne"/>
              </a:rPr>
              <a:t> Web, mobile (iOS, Android), desktop (Windows, macOS).</a:t>
            </a:r>
          </a:p>
          <a:p>
            <a:pPr algn="l">
              <a:buFont typeface="+mj-lt"/>
              <a:buAutoNum type="arabicPeriod"/>
            </a:pPr>
            <a:r>
              <a:rPr lang="en-IN" sz="2000" b="1" i="0" dirty="0">
                <a:solidFill>
                  <a:srgbClr val="374151"/>
                </a:solidFill>
                <a:effectLst/>
                <a:latin typeface="Söhne"/>
              </a:rPr>
              <a:t>Any.do:</a:t>
            </a:r>
            <a:endParaRPr lang="en-IN" sz="2000" b="0" i="0" dirty="0">
              <a:solidFill>
                <a:srgbClr val="374151"/>
              </a:solidFill>
              <a:effectLst/>
              <a:latin typeface="Söhne"/>
            </a:endParaRPr>
          </a:p>
          <a:p>
            <a:pPr marL="742950" lvl="1" indent="-285750" algn="l">
              <a:buFont typeface="+mj-lt"/>
              <a:buAutoNum type="arabicPeriod"/>
            </a:pPr>
            <a:r>
              <a:rPr lang="en-IN" sz="2000" b="1" i="0" dirty="0">
                <a:solidFill>
                  <a:srgbClr val="374151"/>
                </a:solidFill>
                <a:effectLst/>
                <a:latin typeface="Söhne"/>
              </a:rPr>
              <a:t>Key Features:</a:t>
            </a:r>
            <a:r>
              <a:rPr lang="en-IN" sz="2000" b="0" i="0" dirty="0">
                <a:solidFill>
                  <a:srgbClr val="374151"/>
                </a:solidFill>
                <a:effectLst/>
                <a:latin typeface="Söhne"/>
              </a:rPr>
              <a:t> Task creation, due dates, reminders, collaboration, notes, file attachments.</a:t>
            </a:r>
          </a:p>
          <a:p>
            <a:pPr marL="742950" lvl="1" indent="-285750" algn="l">
              <a:buFont typeface="+mj-lt"/>
              <a:buAutoNum type="arabicPeriod"/>
            </a:pPr>
            <a:r>
              <a:rPr lang="en-IN" sz="2000" b="1" i="0" dirty="0">
                <a:solidFill>
                  <a:srgbClr val="374151"/>
                </a:solidFill>
                <a:effectLst/>
                <a:latin typeface="Söhne"/>
              </a:rPr>
              <a:t>Platforms:</a:t>
            </a:r>
            <a:r>
              <a:rPr lang="en-IN" sz="2000" b="0" i="0" dirty="0">
                <a:solidFill>
                  <a:srgbClr val="374151"/>
                </a:solidFill>
                <a:effectLst/>
                <a:latin typeface="Söhne"/>
              </a:rPr>
              <a:t> Web, mobile (iOS, Android), desktop (Windows, macOS).</a:t>
            </a:r>
          </a:p>
          <a:p>
            <a:pPr algn="l">
              <a:buFont typeface="+mj-lt"/>
              <a:buAutoNum type="arabicPeriod"/>
            </a:pPr>
            <a:r>
              <a:rPr lang="en-IN" sz="2000" b="1" i="0" dirty="0">
                <a:solidFill>
                  <a:srgbClr val="374151"/>
                </a:solidFill>
                <a:effectLst/>
                <a:latin typeface="Söhne"/>
              </a:rPr>
              <a:t>Google Keep:</a:t>
            </a:r>
            <a:endParaRPr lang="en-IN" sz="2000" b="0" i="0" dirty="0">
              <a:solidFill>
                <a:srgbClr val="374151"/>
              </a:solidFill>
              <a:effectLst/>
              <a:latin typeface="Söhne"/>
            </a:endParaRPr>
          </a:p>
          <a:p>
            <a:pPr marL="742950" lvl="1" indent="-285750" algn="l">
              <a:buFont typeface="+mj-lt"/>
              <a:buAutoNum type="arabicPeriod"/>
            </a:pPr>
            <a:r>
              <a:rPr lang="en-IN" sz="2000" b="1" i="0" dirty="0">
                <a:solidFill>
                  <a:srgbClr val="374151"/>
                </a:solidFill>
                <a:effectLst/>
                <a:latin typeface="Söhne"/>
              </a:rPr>
              <a:t>Key Features:</a:t>
            </a:r>
            <a:r>
              <a:rPr lang="en-IN" sz="2000" b="0" i="0" dirty="0">
                <a:solidFill>
                  <a:srgbClr val="374151"/>
                </a:solidFill>
                <a:effectLst/>
                <a:latin typeface="Söhne"/>
              </a:rPr>
              <a:t> Note-taking, checklist creation, collaboration, </a:t>
            </a:r>
            <a:r>
              <a:rPr lang="en-IN" sz="2000" b="0" i="0" dirty="0" err="1">
                <a:solidFill>
                  <a:srgbClr val="374151"/>
                </a:solidFill>
                <a:effectLst/>
                <a:latin typeface="Söhne"/>
              </a:rPr>
              <a:t>color</a:t>
            </a:r>
            <a:r>
              <a:rPr lang="en-IN" sz="2000" b="0" i="0" dirty="0">
                <a:solidFill>
                  <a:srgbClr val="374151"/>
                </a:solidFill>
                <a:effectLst/>
                <a:latin typeface="Söhne"/>
              </a:rPr>
              <a:t> coding, integration with Google services.</a:t>
            </a:r>
          </a:p>
          <a:p>
            <a:pPr marL="742950" lvl="1" indent="-285750" algn="l">
              <a:buFont typeface="+mj-lt"/>
              <a:buAutoNum type="arabicPeriod"/>
            </a:pPr>
            <a:r>
              <a:rPr lang="en-IN" sz="2000" b="1" i="0" dirty="0">
                <a:solidFill>
                  <a:srgbClr val="374151"/>
                </a:solidFill>
                <a:effectLst/>
                <a:latin typeface="Söhne"/>
              </a:rPr>
              <a:t>Platforms:</a:t>
            </a:r>
            <a:r>
              <a:rPr lang="en-IN" sz="2000" b="0" i="0" dirty="0">
                <a:solidFill>
                  <a:srgbClr val="374151"/>
                </a:solidFill>
                <a:effectLst/>
                <a:latin typeface="Söhne"/>
              </a:rPr>
              <a:t> Web, mobile (iOS, Android).</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B85B48-3AF7-7E1C-2541-B426CFE2B494}"/>
              </a:ext>
            </a:extLst>
          </p:cNvPr>
          <p:cNvSpPr>
            <a:spLocks noGrp="1"/>
          </p:cNvSpPr>
          <p:nvPr>
            <p:ph type="title"/>
          </p:nvPr>
        </p:nvSpPr>
        <p:spPr/>
        <p:txBody>
          <a:bodyPr/>
          <a:lstStyle/>
          <a:p>
            <a:r>
              <a:rPr lang="en-US" dirty="0"/>
              <a:t>KEY FEATURES</a:t>
            </a:r>
            <a:endParaRPr lang="en-IN" dirty="0"/>
          </a:p>
        </p:txBody>
      </p:sp>
      <p:sp>
        <p:nvSpPr>
          <p:cNvPr id="11" name="TextBox 10">
            <a:extLst>
              <a:ext uri="{FF2B5EF4-FFF2-40B4-BE49-F238E27FC236}">
                <a16:creationId xmlns:a16="http://schemas.microsoft.com/office/drawing/2014/main" id="{1CD969A5-D193-4F7F-B4A1-F33F9B1C8979}"/>
              </a:ext>
            </a:extLst>
          </p:cNvPr>
          <p:cNvSpPr txBox="1"/>
          <p:nvPr/>
        </p:nvSpPr>
        <p:spPr>
          <a:xfrm>
            <a:off x="240632" y="1309036"/>
            <a:ext cx="11473313" cy="5447898"/>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User Authentication: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Objective:</a:t>
            </a:r>
            <a:r>
              <a:rPr lang="en-US" b="0" i="0" dirty="0">
                <a:solidFill>
                  <a:srgbClr val="374151"/>
                </a:solidFill>
                <a:effectLst/>
                <a:latin typeface="Söhne"/>
              </a:rPr>
              <a:t> Secure user authentication to enable users to create accounts, log in securely, and access personalized task lists.</a:t>
            </a:r>
          </a:p>
          <a:p>
            <a:pPr marL="742950" lvl="1" indent="-285750" algn="l">
              <a:buFont typeface="+mj-lt"/>
              <a:buAutoNum type="arabicPeriod"/>
            </a:pPr>
            <a:r>
              <a:rPr lang="en-US" b="1" i="0" dirty="0">
                <a:solidFill>
                  <a:srgbClr val="374151"/>
                </a:solidFill>
                <a:effectLst/>
                <a:latin typeface="Söhne"/>
              </a:rPr>
              <a:t>Rationale:</a:t>
            </a:r>
            <a:r>
              <a:rPr lang="en-US" b="0" i="0" dirty="0">
                <a:solidFill>
                  <a:srgbClr val="374151"/>
                </a:solidFill>
                <a:effectLst/>
                <a:latin typeface="Söhne"/>
              </a:rPr>
              <a:t> User accounts enhance privacy and provide a personalized experience for task management.</a:t>
            </a:r>
          </a:p>
          <a:p>
            <a:pPr algn="l">
              <a:buFont typeface="+mj-lt"/>
              <a:buAutoNum type="arabicPeriod"/>
            </a:pPr>
            <a:r>
              <a:rPr lang="en-US" b="1" i="0" dirty="0">
                <a:solidFill>
                  <a:srgbClr val="374151"/>
                </a:solidFill>
                <a:effectLst/>
                <a:latin typeface="Söhne"/>
              </a:rPr>
              <a:t>Task Management:</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Objective:</a:t>
            </a:r>
            <a:r>
              <a:rPr lang="en-US" b="0" i="0" dirty="0">
                <a:solidFill>
                  <a:srgbClr val="374151"/>
                </a:solidFill>
                <a:effectLst/>
                <a:latin typeface="Söhne"/>
              </a:rPr>
              <a:t> Allow users to create, edit, and delete tasks, including details such as due dates, descriptions, and labels.</a:t>
            </a:r>
          </a:p>
          <a:p>
            <a:pPr marL="742950" lvl="1" indent="-285750" algn="l">
              <a:buFont typeface="+mj-lt"/>
              <a:buAutoNum type="arabicPeriod"/>
            </a:pPr>
            <a:r>
              <a:rPr lang="en-US" b="1" i="0" dirty="0">
                <a:solidFill>
                  <a:srgbClr val="374151"/>
                </a:solidFill>
                <a:effectLst/>
                <a:latin typeface="Söhne"/>
              </a:rPr>
              <a:t>Rationale:</a:t>
            </a:r>
            <a:r>
              <a:rPr lang="en-US" b="0" i="0" dirty="0">
                <a:solidFill>
                  <a:srgbClr val="374151"/>
                </a:solidFill>
                <a:effectLst/>
                <a:latin typeface="Söhne"/>
              </a:rPr>
              <a:t> Fundamental task management features empower users to organize their responsibilities effectively.</a:t>
            </a:r>
          </a:p>
          <a:p>
            <a:pPr algn="l">
              <a:buFont typeface="+mj-lt"/>
              <a:buAutoNum type="arabicPeriod"/>
            </a:pPr>
            <a:r>
              <a:rPr lang="en-US" b="1" i="0" dirty="0">
                <a:solidFill>
                  <a:srgbClr val="374151"/>
                </a:solidFill>
                <a:effectLst/>
                <a:latin typeface="Söhne"/>
              </a:rPr>
              <a:t>Prioritization and Categorization: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Objective:</a:t>
            </a:r>
            <a:r>
              <a:rPr lang="en-US" b="0" i="0" dirty="0">
                <a:solidFill>
                  <a:srgbClr val="374151"/>
                </a:solidFill>
                <a:effectLst/>
                <a:latin typeface="Söhne"/>
              </a:rPr>
              <a:t> Enable users to prioritize tasks and categorize them based on different criteria.</a:t>
            </a:r>
          </a:p>
          <a:p>
            <a:pPr marL="742950" lvl="1" indent="-285750" algn="l">
              <a:buFont typeface="+mj-lt"/>
              <a:buAutoNum type="arabicPeriod"/>
            </a:pPr>
            <a:r>
              <a:rPr lang="en-US" b="1" i="0" dirty="0">
                <a:solidFill>
                  <a:srgbClr val="374151"/>
                </a:solidFill>
                <a:effectLst/>
                <a:latin typeface="Söhne"/>
              </a:rPr>
              <a:t>Rationale:</a:t>
            </a:r>
            <a:r>
              <a:rPr lang="en-US" b="0" i="0" dirty="0">
                <a:solidFill>
                  <a:srgbClr val="374151"/>
                </a:solidFill>
                <a:effectLst/>
                <a:latin typeface="Söhne"/>
              </a:rPr>
              <a:t> Prioritization and categorization enhance organization and help users focus on high-priority items.</a:t>
            </a:r>
          </a:p>
          <a:p>
            <a:pPr algn="l">
              <a:buFont typeface="+mj-lt"/>
              <a:buAutoNum type="arabicPeriod"/>
            </a:pPr>
            <a:r>
              <a:rPr lang="en-US" b="1" i="0" dirty="0">
                <a:solidFill>
                  <a:srgbClr val="374151"/>
                </a:solidFill>
                <a:effectLst/>
                <a:latin typeface="Söhne"/>
              </a:rPr>
              <a:t>Responsive Design: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Objective:</a:t>
            </a:r>
            <a:r>
              <a:rPr lang="en-US" b="0" i="0" dirty="0">
                <a:solidFill>
                  <a:srgbClr val="374151"/>
                </a:solidFill>
                <a:effectLst/>
                <a:latin typeface="Söhne"/>
              </a:rPr>
              <a:t> Implement a responsive design to ensure a seamless and consistent user experience across various devices and screen sizes.</a:t>
            </a:r>
          </a:p>
          <a:p>
            <a:pPr marL="742950" lvl="1" indent="-285750" algn="l">
              <a:buFont typeface="+mj-lt"/>
              <a:buAutoNum type="arabicPeriod"/>
            </a:pPr>
            <a:r>
              <a:rPr lang="en-US" b="1" i="0" dirty="0">
                <a:solidFill>
                  <a:srgbClr val="374151"/>
                </a:solidFill>
                <a:effectLst/>
                <a:latin typeface="Söhne"/>
              </a:rPr>
              <a:t>Rationale:</a:t>
            </a:r>
            <a:r>
              <a:rPr lang="en-US" b="0" i="0" dirty="0">
                <a:solidFill>
                  <a:srgbClr val="374151"/>
                </a:solidFill>
                <a:effectLst/>
                <a:latin typeface="Söhne"/>
              </a:rPr>
              <a:t> Accessibility on different platforms promotes user engagement and usability.</a:t>
            </a:r>
          </a:p>
          <a:p>
            <a:pPr algn="l">
              <a:buFont typeface="+mj-lt"/>
              <a:buAutoNum type="arabicPeriod"/>
            </a:pPr>
            <a:r>
              <a:rPr lang="en-US" b="1" i="0" dirty="0">
                <a:solidFill>
                  <a:srgbClr val="374151"/>
                </a:solidFill>
                <a:effectLst/>
                <a:latin typeface="Söhne"/>
              </a:rPr>
              <a:t>Real-time Updates:</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Objective:</a:t>
            </a:r>
            <a:r>
              <a:rPr lang="en-US" b="0" i="0" dirty="0">
                <a:solidFill>
                  <a:srgbClr val="374151"/>
                </a:solidFill>
                <a:effectLst/>
                <a:latin typeface="Söhne"/>
              </a:rPr>
              <a:t> Implement real-time updates to reflect changes instantly, particularly in collaborative or team-based settings.</a:t>
            </a:r>
          </a:p>
          <a:p>
            <a:pPr marL="742950" lvl="1" indent="-285750" algn="l">
              <a:buFont typeface="+mj-lt"/>
              <a:buAutoNum type="arabicPeriod"/>
            </a:pPr>
            <a:r>
              <a:rPr lang="en-US" b="1" i="0" dirty="0">
                <a:solidFill>
                  <a:srgbClr val="374151"/>
                </a:solidFill>
                <a:effectLst/>
                <a:latin typeface="Söhne"/>
              </a:rPr>
              <a:t>Rationale:</a:t>
            </a:r>
            <a:r>
              <a:rPr lang="en-US" b="0" i="0" dirty="0">
                <a:solidFill>
                  <a:srgbClr val="374151"/>
                </a:solidFill>
                <a:effectLst/>
                <a:latin typeface="Söhne"/>
              </a:rPr>
              <a:t> Real-time synchronization ensures users have the most up-to-date information.</a:t>
            </a:r>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TARGET AUDIENCE</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90659161-9489-5FCE-888E-AFFD7FF83274}"/>
              </a:ext>
            </a:extLst>
          </p:cNvPr>
          <p:cNvSpPr txBox="1"/>
          <p:nvPr/>
        </p:nvSpPr>
        <p:spPr>
          <a:xfrm>
            <a:off x="423511" y="1296100"/>
            <a:ext cx="11502190" cy="5355312"/>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Individual Users:</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Description:</a:t>
            </a:r>
            <a:r>
              <a:rPr lang="en-US" b="0" i="0" dirty="0">
                <a:solidFill>
                  <a:srgbClr val="374151"/>
                </a:solidFill>
                <a:effectLst/>
                <a:latin typeface="Söhne"/>
              </a:rPr>
              <a:t> Individuals who want a personal task management tool to organize their daily activities, set goals, and keep track of deadlines.</a:t>
            </a:r>
          </a:p>
          <a:p>
            <a:pPr marL="742950" lvl="1" indent="-285750" algn="l">
              <a:buFont typeface="+mj-lt"/>
              <a:buAutoNum type="arabicPeriod"/>
            </a:pPr>
            <a:r>
              <a:rPr lang="en-US" b="1" i="0" dirty="0">
                <a:solidFill>
                  <a:srgbClr val="374151"/>
                </a:solidFill>
                <a:effectLst/>
                <a:latin typeface="Söhne"/>
              </a:rPr>
              <a:t>Needs:</a:t>
            </a:r>
            <a:r>
              <a:rPr lang="en-US" b="0" i="0" dirty="0">
                <a:solidFill>
                  <a:srgbClr val="374151"/>
                </a:solidFill>
                <a:effectLst/>
                <a:latin typeface="Söhne"/>
              </a:rPr>
              <a:t> User-friendly interface, personalization options, and features for prioritizing and categorizing tasks.</a:t>
            </a:r>
          </a:p>
          <a:p>
            <a:pPr algn="l">
              <a:buFont typeface="+mj-lt"/>
              <a:buAutoNum type="arabicPeriod"/>
            </a:pPr>
            <a:r>
              <a:rPr lang="en-US" b="1" i="0" dirty="0">
                <a:solidFill>
                  <a:srgbClr val="374151"/>
                </a:solidFill>
                <a:effectLst/>
                <a:latin typeface="Söhne"/>
              </a:rPr>
              <a:t>Students:</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Description:</a:t>
            </a:r>
            <a:r>
              <a:rPr lang="en-US" b="0" i="0" dirty="0">
                <a:solidFill>
                  <a:srgbClr val="374151"/>
                </a:solidFill>
                <a:effectLst/>
                <a:latin typeface="Söhne"/>
              </a:rPr>
              <a:t> Students looking for a tool to manage assignments, deadlines, and study schedules.</a:t>
            </a:r>
          </a:p>
          <a:p>
            <a:pPr marL="742950" lvl="1" indent="-285750" algn="l">
              <a:buFont typeface="+mj-lt"/>
              <a:buAutoNum type="arabicPeriod"/>
            </a:pPr>
            <a:r>
              <a:rPr lang="en-US" b="1" i="0" dirty="0">
                <a:solidFill>
                  <a:srgbClr val="374151"/>
                </a:solidFill>
                <a:effectLst/>
                <a:latin typeface="Söhne"/>
              </a:rPr>
              <a:t>Needs:</a:t>
            </a:r>
            <a:r>
              <a:rPr lang="en-US" b="0" i="0" dirty="0">
                <a:solidFill>
                  <a:srgbClr val="374151"/>
                </a:solidFill>
                <a:effectLst/>
                <a:latin typeface="Söhne"/>
              </a:rPr>
              <a:t> Task prioritization, reminders, collaboration features for group projects, and integration with academic calendars.</a:t>
            </a:r>
          </a:p>
          <a:p>
            <a:pPr algn="l">
              <a:buFont typeface="+mj-lt"/>
              <a:buAutoNum type="arabicPeriod"/>
            </a:pPr>
            <a:r>
              <a:rPr lang="en-US" b="1" i="0" dirty="0">
                <a:solidFill>
                  <a:srgbClr val="374151"/>
                </a:solidFill>
                <a:effectLst/>
                <a:latin typeface="Söhne"/>
              </a:rPr>
              <a:t>Professionals:</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Description:</a:t>
            </a:r>
            <a:r>
              <a:rPr lang="en-US" b="0" i="0" dirty="0">
                <a:solidFill>
                  <a:srgbClr val="374151"/>
                </a:solidFill>
                <a:effectLst/>
                <a:latin typeface="Söhne"/>
              </a:rPr>
              <a:t> Working professionals seeking a comprehensive tool to manage work tasks, projects, and deadlines.</a:t>
            </a:r>
          </a:p>
          <a:p>
            <a:pPr marL="742950" lvl="1" indent="-285750" algn="l">
              <a:buFont typeface="+mj-lt"/>
              <a:buAutoNum type="arabicPeriod"/>
            </a:pPr>
            <a:r>
              <a:rPr lang="en-US" b="1" i="0" dirty="0">
                <a:solidFill>
                  <a:srgbClr val="374151"/>
                </a:solidFill>
                <a:effectLst/>
                <a:latin typeface="Söhne"/>
              </a:rPr>
              <a:t>Needs:</a:t>
            </a:r>
            <a:r>
              <a:rPr lang="en-US" b="0" i="0" dirty="0">
                <a:solidFill>
                  <a:srgbClr val="374151"/>
                </a:solidFill>
                <a:effectLst/>
                <a:latin typeface="Söhne"/>
              </a:rPr>
              <a:t> Integration with professional tools (calendars, email), collaboration features for team projects, and advanced task tracking.</a:t>
            </a:r>
          </a:p>
          <a:p>
            <a:pPr algn="l">
              <a:buFont typeface="+mj-lt"/>
              <a:buAutoNum type="arabicPeriod"/>
            </a:pPr>
            <a:r>
              <a:rPr lang="en-US" b="1" i="0" dirty="0">
                <a:solidFill>
                  <a:srgbClr val="374151"/>
                </a:solidFill>
                <a:effectLst/>
                <a:latin typeface="Söhne"/>
              </a:rPr>
              <a:t>Teams and Collaborative Groups:</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Description:</a:t>
            </a:r>
            <a:r>
              <a:rPr lang="en-US" b="0" i="0" dirty="0">
                <a:solidFill>
                  <a:srgbClr val="374151"/>
                </a:solidFill>
                <a:effectLst/>
                <a:latin typeface="Söhne"/>
              </a:rPr>
              <a:t> Teams and groups within organizations requiring a centralized platform for collaborative task management.</a:t>
            </a:r>
          </a:p>
          <a:p>
            <a:pPr marL="742950" lvl="1" indent="-285750" algn="l">
              <a:buFont typeface="+mj-lt"/>
              <a:buAutoNum type="arabicPeriod"/>
            </a:pPr>
            <a:r>
              <a:rPr lang="en-US" b="1" i="0" dirty="0">
                <a:solidFill>
                  <a:srgbClr val="374151"/>
                </a:solidFill>
                <a:effectLst/>
                <a:latin typeface="Söhne"/>
              </a:rPr>
              <a:t>Needs:</a:t>
            </a:r>
            <a:r>
              <a:rPr lang="en-US" b="0" i="0" dirty="0">
                <a:solidFill>
                  <a:srgbClr val="374151"/>
                </a:solidFill>
                <a:effectLst/>
                <a:latin typeface="Söhne"/>
              </a:rPr>
              <a:t> Collaboration features, real-time updates, team-based task assignment, and shared project views.</a:t>
            </a:r>
          </a:p>
          <a:p>
            <a:pPr algn="l">
              <a:buFont typeface="+mj-lt"/>
              <a:buAutoNum type="arabicPeriod"/>
            </a:pPr>
            <a:r>
              <a:rPr lang="en-US" b="1" i="0" dirty="0">
                <a:solidFill>
                  <a:srgbClr val="374151"/>
                </a:solidFill>
                <a:effectLst/>
                <a:latin typeface="Söhne"/>
              </a:rPr>
              <a:t>Freelancers:</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Description:</a:t>
            </a:r>
            <a:r>
              <a:rPr lang="en-US" b="0" i="0" dirty="0">
                <a:solidFill>
                  <a:srgbClr val="374151"/>
                </a:solidFill>
                <a:effectLst/>
                <a:latin typeface="Söhne"/>
              </a:rPr>
              <a:t> Freelancers managing multiple projects and tasks for different clients.</a:t>
            </a:r>
          </a:p>
          <a:p>
            <a:pPr marL="742950" lvl="1" indent="-285750" algn="l">
              <a:buFont typeface="+mj-lt"/>
              <a:buAutoNum type="arabicPeriod"/>
            </a:pPr>
            <a:r>
              <a:rPr lang="en-US" b="1" i="0" dirty="0">
                <a:solidFill>
                  <a:srgbClr val="374151"/>
                </a:solidFill>
                <a:effectLst/>
                <a:latin typeface="Söhne"/>
              </a:rPr>
              <a:t>Needs:</a:t>
            </a:r>
            <a:r>
              <a:rPr lang="en-US" b="0" i="0" dirty="0">
                <a:solidFill>
                  <a:srgbClr val="374151"/>
                </a:solidFill>
                <a:effectLst/>
                <a:latin typeface="Söhne"/>
              </a:rPr>
              <a:t> Project-based organization, time tracking, invoicing features, and flexibility for managing varied tasks.</a:t>
            </a: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TECHNOLOGY STACK</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34C5B104-71F8-402C-1E07-465E8A5E9A10}"/>
              </a:ext>
            </a:extLst>
          </p:cNvPr>
          <p:cNvSpPr txBox="1"/>
          <p:nvPr/>
        </p:nvSpPr>
        <p:spPr>
          <a:xfrm>
            <a:off x="346510" y="1296100"/>
            <a:ext cx="10655166" cy="5324535"/>
          </a:xfrm>
          <a:prstGeom prst="rect">
            <a:avLst/>
          </a:prstGeom>
          <a:noFill/>
        </p:spPr>
        <p:txBody>
          <a:bodyPr wrap="square">
            <a:spAutoFit/>
          </a:bodyPr>
          <a:lstStyle/>
          <a:p>
            <a:pPr algn="l">
              <a:buFont typeface="+mj-lt"/>
              <a:buAutoNum type="arabicPeriod"/>
            </a:pPr>
            <a:r>
              <a:rPr lang="en-US" sz="2000" b="1" i="0" dirty="0">
                <a:solidFill>
                  <a:srgbClr val="374151"/>
                </a:solidFill>
                <a:effectLst/>
                <a:latin typeface="Söhne"/>
              </a:rPr>
              <a:t>Front-End:</a:t>
            </a:r>
            <a:endParaRPr lang="en-US" sz="2000" b="0" i="0" dirty="0">
              <a:solidFill>
                <a:srgbClr val="374151"/>
              </a:solidFill>
              <a:effectLst/>
              <a:latin typeface="Söhne"/>
            </a:endParaRPr>
          </a:p>
          <a:p>
            <a:pPr marL="742950" lvl="1" indent="-285750" algn="l">
              <a:buFont typeface="+mj-lt"/>
              <a:buAutoNum type="arabicPeriod"/>
            </a:pPr>
            <a:r>
              <a:rPr lang="en-US" sz="2000" b="1" i="0" dirty="0">
                <a:solidFill>
                  <a:srgbClr val="374151"/>
                </a:solidFill>
                <a:effectLst/>
                <a:latin typeface="Söhne"/>
              </a:rPr>
              <a:t>HTML5/CSS3:</a:t>
            </a:r>
            <a:r>
              <a:rPr lang="en-US" sz="2000" b="0" i="0" dirty="0">
                <a:solidFill>
                  <a:srgbClr val="374151"/>
                </a:solidFill>
                <a:effectLst/>
                <a:latin typeface="Söhne"/>
              </a:rPr>
              <a:t> Standard markup and styling languages for building the structure and presentation of web pages.</a:t>
            </a:r>
          </a:p>
          <a:p>
            <a:pPr marL="742950" lvl="1" indent="-285750" algn="l">
              <a:buFont typeface="+mj-lt"/>
              <a:buAutoNum type="arabicPeriod"/>
            </a:pPr>
            <a:r>
              <a:rPr lang="en-US" sz="2000" b="1" i="0" dirty="0">
                <a:solidFill>
                  <a:srgbClr val="374151"/>
                </a:solidFill>
                <a:effectLst/>
                <a:latin typeface="Söhne"/>
              </a:rPr>
              <a:t>JavaScript (ES6+):</a:t>
            </a:r>
            <a:r>
              <a:rPr lang="en-US" sz="2000" b="0" i="0" dirty="0">
                <a:solidFill>
                  <a:srgbClr val="374151"/>
                </a:solidFill>
                <a:effectLst/>
                <a:latin typeface="Söhne"/>
              </a:rPr>
              <a:t> The primary scripting language for creating dynamic and interactive user interfaces.</a:t>
            </a:r>
          </a:p>
          <a:p>
            <a:pPr algn="l">
              <a:buFont typeface="+mj-lt"/>
              <a:buAutoNum type="arabicPeriod"/>
            </a:pPr>
            <a:r>
              <a:rPr lang="en-US" sz="2000" b="1" i="0" dirty="0">
                <a:solidFill>
                  <a:srgbClr val="374151"/>
                </a:solidFill>
                <a:effectLst/>
                <a:latin typeface="Söhne"/>
              </a:rPr>
              <a:t>Front-End Framework/Library:</a:t>
            </a:r>
            <a:endParaRPr lang="en-US" sz="2000" b="0" i="0" dirty="0">
              <a:solidFill>
                <a:srgbClr val="374151"/>
              </a:solidFill>
              <a:effectLst/>
              <a:latin typeface="Söhne"/>
            </a:endParaRPr>
          </a:p>
          <a:p>
            <a:pPr marL="742950" lvl="1" indent="-285750" algn="l">
              <a:buFont typeface="+mj-lt"/>
              <a:buAutoNum type="arabicPeriod"/>
            </a:pPr>
            <a:r>
              <a:rPr lang="en-US" sz="2000" b="1" i="0" dirty="0">
                <a:solidFill>
                  <a:srgbClr val="374151"/>
                </a:solidFill>
                <a:effectLst/>
                <a:latin typeface="Söhne"/>
              </a:rPr>
              <a:t>React.js or Vue.js:</a:t>
            </a:r>
            <a:r>
              <a:rPr lang="en-US" sz="2000" b="0" i="0" dirty="0">
                <a:solidFill>
                  <a:srgbClr val="374151"/>
                </a:solidFill>
                <a:effectLst/>
                <a:latin typeface="Söhne"/>
              </a:rPr>
              <a:t> Modern JavaScript frameworks for building user interfaces. They provide a component-based architecture, making it easier to manage and update the application's UI.</a:t>
            </a:r>
          </a:p>
          <a:p>
            <a:pPr algn="l">
              <a:buFont typeface="+mj-lt"/>
              <a:buAutoNum type="arabicPeriod"/>
            </a:pPr>
            <a:r>
              <a:rPr lang="en-US" sz="2000" b="1" i="0" dirty="0">
                <a:solidFill>
                  <a:srgbClr val="374151"/>
                </a:solidFill>
                <a:effectLst/>
                <a:latin typeface="Söhne"/>
              </a:rPr>
              <a:t>Back-End:</a:t>
            </a:r>
            <a:endParaRPr lang="en-US" sz="2000" b="0" i="0" dirty="0">
              <a:solidFill>
                <a:srgbClr val="374151"/>
              </a:solidFill>
              <a:effectLst/>
              <a:latin typeface="Söhne"/>
            </a:endParaRPr>
          </a:p>
          <a:p>
            <a:pPr marL="742950" lvl="1" indent="-285750" algn="l">
              <a:buFont typeface="+mj-lt"/>
              <a:buAutoNum type="arabicPeriod"/>
            </a:pPr>
            <a:r>
              <a:rPr lang="en-US" sz="2000" b="1" i="0" dirty="0">
                <a:solidFill>
                  <a:srgbClr val="374151"/>
                </a:solidFill>
                <a:effectLst/>
                <a:latin typeface="Söhne"/>
              </a:rPr>
              <a:t>Node.js (Express.js):</a:t>
            </a:r>
            <a:r>
              <a:rPr lang="en-US" sz="2000" b="0" i="0" dirty="0">
                <a:solidFill>
                  <a:srgbClr val="374151"/>
                </a:solidFill>
                <a:effectLst/>
                <a:latin typeface="Söhne"/>
              </a:rPr>
              <a:t> A server-side JavaScript runtime that allows you to build scalable and fast server applications. Express.js is a popular web application framework for Node.js.</a:t>
            </a:r>
          </a:p>
          <a:p>
            <a:pPr algn="l">
              <a:buFont typeface="+mj-lt"/>
              <a:buAutoNum type="arabicPeriod"/>
            </a:pPr>
            <a:r>
              <a:rPr lang="en-US" sz="2000" b="1" i="0" dirty="0">
                <a:solidFill>
                  <a:srgbClr val="374151"/>
                </a:solidFill>
                <a:effectLst/>
                <a:latin typeface="Söhne"/>
              </a:rPr>
              <a:t>Database:</a:t>
            </a:r>
            <a:endParaRPr lang="en-US" sz="2000" b="0" i="0" dirty="0">
              <a:solidFill>
                <a:srgbClr val="374151"/>
              </a:solidFill>
              <a:effectLst/>
              <a:latin typeface="Söhne"/>
            </a:endParaRPr>
          </a:p>
          <a:p>
            <a:pPr marL="742950" lvl="1" indent="-285750" algn="l">
              <a:buFont typeface="+mj-lt"/>
              <a:buAutoNum type="arabicPeriod"/>
            </a:pPr>
            <a:r>
              <a:rPr lang="en-US" sz="2000" b="1" i="0" dirty="0">
                <a:solidFill>
                  <a:srgbClr val="374151"/>
                </a:solidFill>
                <a:effectLst/>
                <a:latin typeface="Söhne"/>
              </a:rPr>
              <a:t>MongoDB (NoSQL):</a:t>
            </a:r>
            <a:r>
              <a:rPr lang="en-US" sz="2000" b="0" i="0" dirty="0">
                <a:solidFill>
                  <a:srgbClr val="374151"/>
                </a:solidFill>
                <a:effectLst/>
                <a:latin typeface="Söhne"/>
              </a:rPr>
              <a:t> A document-oriented NoSQL database, suitable for flexible and scalable data storage. MongoDB can be advantageous for handling tasks and their associated data.</a:t>
            </a:r>
          </a:p>
          <a:p>
            <a:pPr algn="l">
              <a:buFont typeface="+mj-lt"/>
              <a:buAutoNum type="arabicPeriod"/>
            </a:pPr>
            <a:r>
              <a:rPr lang="en-US" sz="2000" b="1" i="0" dirty="0">
                <a:solidFill>
                  <a:srgbClr val="374151"/>
                </a:solidFill>
                <a:effectLst/>
                <a:latin typeface="Söhne"/>
              </a:rPr>
              <a:t>Authentication:</a:t>
            </a:r>
            <a:endParaRPr lang="en-US" sz="2000" b="0" i="0" dirty="0">
              <a:solidFill>
                <a:srgbClr val="374151"/>
              </a:solidFill>
              <a:effectLst/>
              <a:latin typeface="Söhne"/>
            </a:endParaRPr>
          </a:p>
          <a:p>
            <a:pPr marL="742950" lvl="1" indent="-285750" algn="l">
              <a:buFont typeface="+mj-lt"/>
              <a:buAutoNum type="arabicPeriod"/>
            </a:pPr>
            <a:r>
              <a:rPr lang="en-US" sz="2000" b="1" i="0" dirty="0">
                <a:solidFill>
                  <a:srgbClr val="374151"/>
                </a:solidFill>
                <a:effectLst/>
                <a:latin typeface="Söhne"/>
              </a:rPr>
              <a:t>JSON Web Tokens (JWT):</a:t>
            </a:r>
            <a:r>
              <a:rPr lang="en-US" sz="2000" b="0" i="0" dirty="0">
                <a:solidFill>
                  <a:srgbClr val="374151"/>
                </a:solidFill>
                <a:effectLst/>
                <a:latin typeface="Söhne"/>
              </a:rPr>
              <a:t> A standard for creating secure access tokens. It can be used for user authentication and authorization.</a:t>
            </a:r>
          </a:p>
        </p:txBody>
      </p:sp>
    </p:spTree>
    <p:extLst>
      <p:ext uri="{BB962C8B-B14F-4D97-AF65-F5344CB8AC3E}">
        <p14:creationId xmlns:p14="http://schemas.microsoft.com/office/powerpoint/2010/main" val="276592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{03F63EB0-B8BE-494A-8A78-AA53A884AD95}tf10001108_win32</Template>
  <TotalTime>97</TotalTime>
  <Words>1984</Words>
  <Application>Microsoft Office PowerPoint</Application>
  <PresentationFormat>Widescreen</PresentationFormat>
  <Paragraphs>129</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Segoe UI</vt:lpstr>
      <vt:lpstr>Segoe UI Light</vt:lpstr>
      <vt:lpstr>Söhne</vt:lpstr>
      <vt:lpstr>Custom</vt:lpstr>
      <vt:lpstr>                           </vt:lpstr>
      <vt:lpstr>INTRODUCTION</vt:lpstr>
      <vt:lpstr>PROJECT OVERVIEW</vt:lpstr>
      <vt:lpstr>OBJECTIVE</vt:lpstr>
      <vt:lpstr>PROBLEM STATEMENT</vt:lpstr>
      <vt:lpstr>POPULAR TO DO LIST PLATFORMS</vt:lpstr>
      <vt:lpstr>KEY FEATURES</vt:lpstr>
      <vt:lpstr>TARGET AUDIENCE</vt:lpstr>
      <vt:lpstr>TECHNOLOGY STACK</vt:lpstr>
      <vt:lpstr>DEVELOPMENT PROCESS</vt:lpstr>
      <vt:lpstr>CHALLENGES AND SOLUTIONS</vt:lpstr>
      <vt:lpstr>USER INTERFACE DESIGN</vt:lpstr>
      <vt:lpstr>FUTURE ENHANCEMENTS</vt:lpstr>
      <vt:lpstr>CONCLUSION</vt:lpstr>
      <vt:lpstr>                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Anuj Gupta</dc:creator>
  <cp:keywords/>
  <cp:lastModifiedBy>Anuj Gupta</cp:lastModifiedBy>
  <cp:revision>2</cp:revision>
  <dcterms:created xsi:type="dcterms:W3CDTF">2023-11-29T07:13:59Z</dcterms:created>
  <dcterms:modified xsi:type="dcterms:W3CDTF">2023-11-30T08:14:55Z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