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465" r:id="rId2"/>
    <p:sldId id="522" r:id="rId3"/>
    <p:sldId id="591" r:id="rId4"/>
    <p:sldId id="592" r:id="rId5"/>
    <p:sldId id="609" r:id="rId6"/>
    <p:sldId id="610" r:id="rId7"/>
    <p:sldId id="604" r:id="rId8"/>
    <p:sldId id="611" r:id="rId9"/>
    <p:sldId id="613" r:id="rId10"/>
    <p:sldId id="612" r:id="rId11"/>
    <p:sldId id="593" r:id="rId12"/>
    <p:sldId id="594" r:id="rId13"/>
    <p:sldId id="602" r:id="rId14"/>
    <p:sldId id="603" r:id="rId15"/>
    <p:sldId id="595" r:id="rId16"/>
    <p:sldId id="596" r:id="rId17"/>
    <p:sldId id="597" r:id="rId18"/>
    <p:sldId id="598" r:id="rId19"/>
    <p:sldId id="599" r:id="rId20"/>
    <p:sldId id="600" r:id="rId21"/>
    <p:sldId id="605" r:id="rId22"/>
    <p:sldId id="601" r:id="rId23"/>
    <p:sldId id="606" r:id="rId24"/>
    <p:sldId id="608" r:id="rId25"/>
    <p:sldId id="556" r:id="rId26"/>
    <p:sldId id="564" r:id="rId27"/>
    <p:sldId id="565" r:id="rId28"/>
    <p:sldId id="562" r:id="rId29"/>
    <p:sldId id="588" r:id="rId3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902030302020204" pitchFamily="66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902030302020204" pitchFamily="66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902030302020204" pitchFamily="66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902030302020204" pitchFamily="66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902030302020204" pitchFamily="66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anose="030F0902030302020204" pitchFamily="66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anose="030F0902030302020204" pitchFamily="66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anose="030F0902030302020204" pitchFamily="66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anose="030F0902030302020204" pitchFamily="66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6490"/>
  </p:normalViewPr>
  <p:slideViewPr>
    <p:cSldViewPr snapToGrid="0">
      <p:cViewPr varScale="1">
        <p:scale>
          <a:sx n="120" d="100"/>
          <a:sy n="120" d="100"/>
        </p:scale>
        <p:origin x="184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6" name="Rectangle 2">
            <a:extLst>
              <a:ext uri="{FF2B5EF4-FFF2-40B4-BE49-F238E27FC236}">
                <a16:creationId xmlns:a16="http://schemas.microsoft.com/office/drawing/2014/main" id="{C0A35EEC-E7DA-1F14-74AA-CA92EDDC9D9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Comic Sans MS" pitchFamily="66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3427" name="Rectangle 3">
            <a:extLst>
              <a:ext uri="{FF2B5EF4-FFF2-40B4-BE49-F238E27FC236}">
                <a16:creationId xmlns:a16="http://schemas.microsoft.com/office/drawing/2014/main" id="{6E76D06C-E55B-DBC3-ADE8-2C91A87CB5F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mic Sans MS" pitchFamily="66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3428" name="Rectangle 4">
            <a:extLst>
              <a:ext uri="{FF2B5EF4-FFF2-40B4-BE49-F238E27FC236}">
                <a16:creationId xmlns:a16="http://schemas.microsoft.com/office/drawing/2014/main" id="{5CEA1460-9038-85D3-86F8-5BEEB0E7DB6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Comic Sans MS" pitchFamily="66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3429" name="Rectangle 5">
            <a:extLst>
              <a:ext uri="{FF2B5EF4-FFF2-40B4-BE49-F238E27FC236}">
                <a16:creationId xmlns:a16="http://schemas.microsoft.com/office/drawing/2014/main" id="{38E0A240-77CA-E7BC-3654-BAD0E945DCC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B1AA1AB3-D28F-A14A-BCC6-2A291CA59C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7F5BFAAD-C4AB-62A4-E53E-BA8FBB2DA65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CF0222F-ECC5-B204-1629-08346B639F5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DEEC367D-6544-8707-42FE-BCC812941D1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DE9B12BA-4015-974D-CA35-F1805537769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21CECF4A-2E10-8526-9A18-8ECADC0EE38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F85C1BA2-DC50-F35A-0EBE-B049C2735E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anose="02020603050405020304" pitchFamily="18" charset="0"/>
              </a:defRPr>
            </a:lvl1pPr>
          </a:lstStyle>
          <a:p>
            <a:fld id="{3210CB27-2324-7544-94C0-B30A4C1F0DB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2D51DFD7-31EA-1113-34CF-CA27388083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 defTabSz="966788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5E6D78A1-FF0C-B64E-ADED-DD6BA1387656}" type="slidenum">
              <a:rPr lang="en-US" altLang="en-US" sz="1300">
                <a:latin typeface="Times New Roman" panose="02020603050405020304" pitchFamily="18" charset="0"/>
              </a:rPr>
              <a:pPr/>
              <a:t>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02E5D6AD-47E7-8B60-3BF3-D7E71F804A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66707909-4C59-5006-4C9E-AA88E9FCC6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Ok to switch waits? No would hold mutex and no one could come in and signal empty or full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Ok to switch signals? Yes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How to get consume or produce out of the mutex?</a:t>
            </a:r>
          </a:p>
        </p:txBody>
      </p:sp>
    </p:spTree>
    <p:extLst>
      <p:ext uri="{BB962C8B-B14F-4D97-AF65-F5344CB8AC3E}">
        <p14:creationId xmlns:p14="http://schemas.microsoft.com/office/powerpoint/2010/main" val="2920658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2D51DFD7-31EA-1113-34CF-CA27388083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 defTabSz="966788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5E6D78A1-FF0C-B64E-ADED-DD6BA1387656}" type="slidenum">
              <a:rPr lang="en-US" altLang="en-US" sz="1300">
                <a:latin typeface="Times New Roman" panose="02020603050405020304" pitchFamily="18" charset="0"/>
              </a:rPr>
              <a:pPr/>
              <a:t>8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02E5D6AD-47E7-8B60-3BF3-D7E71F804A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66707909-4C59-5006-4C9E-AA88E9FCC6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Ok to switch waits? No would hold mutex and no one could come in and signal empty or full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Ok to switch signals? Yes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How to get consume or produce out of the mutex?</a:t>
            </a:r>
          </a:p>
        </p:txBody>
      </p:sp>
    </p:spTree>
    <p:extLst>
      <p:ext uri="{BB962C8B-B14F-4D97-AF65-F5344CB8AC3E}">
        <p14:creationId xmlns:p14="http://schemas.microsoft.com/office/powerpoint/2010/main" val="1425246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2D51DFD7-31EA-1113-34CF-CA27388083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 defTabSz="966788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5E6D78A1-FF0C-B64E-ADED-DD6BA1387656}" type="slidenum">
              <a:rPr lang="en-US" altLang="en-US" sz="1300">
                <a:latin typeface="Times New Roman" panose="02020603050405020304" pitchFamily="18" charset="0"/>
              </a:rPr>
              <a:pPr/>
              <a:t>12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02E5D6AD-47E7-8B60-3BF3-D7E71F804A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66707909-4C59-5006-4C9E-AA88E9FCC6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Ok to switch waits? No would hold mutex and no one could come in and signal empty or full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Ok to switch signals? Yes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How to get consume or produce out of the mutex?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38465FCC-AFB4-E9B9-0475-EFB3AB0E84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 defTabSz="966788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83FA2028-278F-F84B-8448-F3453375A488}" type="slidenum">
              <a:rPr lang="en-US" altLang="en-US" sz="1300">
                <a:latin typeface="Times New Roman" panose="02020603050405020304" pitchFamily="18" charset="0"/>
              </a:rPr>
              <a:pPr/>
              <a:t>14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84651F9D-03EA-A0EB-07FA-B074750126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5CA2179D-8FBA-BE6A-DEB4-5E1A634A94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While means mesa semantics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Can’t wait unless state inside is ok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282298B7-CFD4-6DDC-5512-93A2575BA4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 defTabSz="966788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85AD469D-D34B-4745-8F98-6AE2D66F8A67}" type="slidenum">
              <a:rPr lang="en-US" altLang="en-US" sz="1300">
                <a:latin typeface="Times New Roman" panose="02020603050405020304" pitchFamily="18" charset="0"/>
              </a:rPr>
              <a:pPr/>
              <a:t>16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98A4537F-4927-BC51-F307-D5E8304D83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FA84B157-3DEC-3E95-D8FC-18225A08D0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Ok to switch waits? No would hold mutex and no one could come in and signal empty or full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Ok to switch signals? Yes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How to get consume or produce out of the mutex?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F672E597-6470-A13E-26D8-016E80B87F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 defTabSz="966788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E4DB6A4A-04DF-C84D-82D6-EAA3A753B928}" type="slidenum">
              <a:rPr lang="en-US" altLang="en-US" sz="1300">
                <a:latin typeface="Times New Roman" panose="02020603050405020304" pitchFamily="18" charset="0"/>
              </a:rPr>
              <a:pPr/>
              <a:t>21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6C62FD4B-4200-0B8A-628B-AE394EEAC9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6CCC225C-2B91-3829-6575-B03F74F159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Writer’s preference because readers wait on okToRead if the writer is queued? Writers can’t get starved!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Answer: Writers let writers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in and readers let readers in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Good idea? Not really they can each starve each other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Readers let in other readers with signal(okToRead)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Last reader out signals okToWrite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But if there if writers are queued then reader gets in line with writer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If’s instead of whiles mean Hoare semantics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73A7A04D-BFD2-B423-59DF-E7CB0AEFF9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 defTabSz="966788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A8EBF649-C3D8-104F-8356-B9E45C95B2AD}" type="slidenum">
              <a:rPr lang="en-US" altLang="en-US" sz="1300">
                <a:latin typeface="Times New Roman" panose="02020603050405020304" pitchFamily="18" charset="0"/>
              </a:rPr>
              <a:pPr/>
              <a:t>29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9D0A1482-B414-0DAB-7C4D-7A89CCFE77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3CB0E268-41BC-2C91-FB0C-90F43C2C38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Ok to switch waits? No would hold mutex and no one could come in and signal empty or full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Ok to switch signals? Yes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How to get consume or produce out of the mutex?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ED0BD5A-61A9-458D-FAF8-D5BFEC214A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2C35285-AAE4-1456-33C8-636E15CCF2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AE20F9A-52CF-1DDF-DCC3-F8999D462E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-</a:t>
            </a:r>
            <a:fld id="{ACEA8D97-C3D6-754A-9F14-807AFF092A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0656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53021E7-1A75-586D-6467-8B35A0CADD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BAC2E63-753C-2315-A35F-574080AF74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C7E4A1D-C1F3-AF80-49E1-4C7DCA5CD5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-</a:t>
            </a:r>
            <a:fld id="{C792A1CF-92B9-CA4B-A08B-383E9D49A0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3104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FA2EC7B-53FA-05E9-F81D-BCA920465B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8476742-A479-5B28-4E77-76574311B6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B1A5A9A-091E-D023-CEBA-FFDDE8DA6D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-</a:t>
            </a:r>
            <a:fld id="{7C64C604-30E5-2D4A-A56A-F5375963D5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4065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2459AE5-2AA8-C860-8BBC-A434E0D8AD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4003971-C7EC-47B8-1B21-2C17BC1CE6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F3569B4-79CC-4AC6-9576-155BA77724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-</a:t>
            </a:r>
            <a:fld id="{FB47598D-E4FC-B74B-A3E4-43E58E750E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0030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BD7F9E8-C993-1CB1-160E-2CD53E203C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5EB6276-D71D-3D4A-2683-A69643BEF2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46DEFA2-17CC-2B62-952E-72930E0704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-</a:t>
            </a:r>
            <a:fld id="{65B2E606-2640-1841-B882-DB81B74823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1339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0C9542-9B19-8E54-01F3-99227DB086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403774-B0A2-C6C8-2D77-42EFE2A117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7315C3-FA69-EB5F-F284-7BCEAEEB31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-</a:t>
            </a:r>
            <a:fld id="{DE32B81D-E290-9A41-8AF2-2260A32D2E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245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6983746-1DFA-2ABE-C421-DAB4A98126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D2A4818-A82A-2C6E-4847-C34288318E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71B547F-9FA1-EA13-2486-73DAC2B510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-</a:t>
            </a:r>
            <a:fld id="{9F70B3D7-780E-B943-927E-19B92E3EA9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9925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C2E8AD4-9915-72AB-A17D-9A89192EFD6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7A637D3-A0DE-C741-2D32-65569B625A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CA383F6-2C36-E8AA-5599-D09D1E712C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-</a:t>
            </a:r>
            <a:fld id="{CA918912-39FB-1A4B-94E4-A25DC3DC3E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0136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B43DD1A-2771-D3A8-4DE3-E2BE30EBDD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A964464-1152-7F18-857F-AFA0868ECC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53CD022-9321-E056-9CD3-77911B1728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-</a:t>
            </a:r>
            <a:fld id="{8B5D1D73-84D4-1048-AEE5-DC8A17CA6D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8664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E235A-6C62-A627-9505-6460E74748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2AA468-9E77-480A-82DA-0F4D91C067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2B6267-92FD-C7F0-436A-0EAC7D9425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-</a:t>
            </a:r>
            <a:fld id="{C1111A5D-8929-F549-9ECB-77CAC6BE52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68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DEF9A7-EF22-D1E8-367D-DF403EFD84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D23282-A541-E440-35A8-2470C77917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87B79-FDDE-A623-0A33-7F16D8A520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-</a:t>
            </a:r>
            <a:fld id="{21D53B31-8A90-8C4E-908A-77696E17BF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3494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19E1BD0-D529-A39E-8B11-05B33A3DA0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BAFB5A8-B653-0FA3-C9F9-D5E256BB6F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97B4CF1-6931-3FD0-C139-0569BFBFBEC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B3903A7-6A0A-F4CE-789B-24FA2B0ACFF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10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02AC65B-77E1-1C38-638F-1E768E0945C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62925" y="6400800"/>
            <a:ext cx="676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anose="02020603050405020304" pitchFamily="18" charset="0"/>
              </a:defRPr>
            </a:lvl1pPr>
          </a:lstStyle>
          <a:p>
            <a:r>
              <a:rPr lang="en-US" altLang="en-US"/>
              <a:t>-</a:t>
            </a:r>
            <a:fld id="{A837067A-1561-2E4E-9505-0C121867C66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pitchFamily="82" charset="2"/>
        <a:buChar char="r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pitchFamily="82" charset="2"/>
        <a:buChar char="m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>
            <a:extLst>
              <a:ext uri="{FF2B5EF4-FFF2-40B4-BE49-F238E27FC236}">
                <a16:creationId xmlns:a16="http://schemas.microsoft.com/office/drawing/2014/main" id="{A410FE73-BA99-AEDC-D696-9BD69C2EB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-</a:t>
            </a:r>
            <a:fld id="{7E7D8258-0942-E74A-9C38-B7CA6FA38071}" type="slidenum">
              <a:rPr lang="en-US" altLang="en-US" sz="1400">
                <a:latin typeface="Times New Roman" panose="02020603050405020304" pitchFamily="18" charset="0"/>
              </a:rPr>
              <a:pPr/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10CD77D2-1066-BBCB-DFB0-D2E1502DACE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96900" y="1711325"/>
            <a:ext cx="7772400" cy="1143000"/>
          </a:xfrm>
        </p:spPr>
        <p:txBody>
          <a:bodyPr/>
          <a:lstStyle/>
          <a:p>
            <a:pPr algn="ctr"/>
            <a:r>
              <a:rPr lang="en-US" altLang="en-US">
                <a:ea typeface="ＭＳ Ｐゴシック" panose="020B0600070205080204" pitchFamily="34" charset="-128"/>
              </a:rPr>
              <a:t>9: Classic Synchronization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Problems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9DED1072-33A1-5587-518E-E1E596A4BD2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082675" y="3241675"/>
            <a:ext cx="6400800" cy="13589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Last Modified: </a:t>
            </a:r>
          </a:p>
          <a:p>
            <a:fld id="{E38F87C0-8BC9-8248-A413-51CF6AE4ED81}" type="datetime9">
              <a:rPr lang="en-US" altLang="en-US" smtClean="0">
                <a:ea typeface="ＭＳ Ｐゴシック" panose="020B0600070205080204" pitchFamily="34" charset="-128"/>
              </a:rPr>
              <a:pPr/>
              <a:t>11/2/22 8:32:03 AM</a:t>
            </a:fld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365" name="Rectangle 4">
            <a:extLst>
              <a:ext uri="{FF2B5EF4-FFF2-40B4-BE49-F238E27FC236}">
                <a16:creationId xmlns:a16="http://schemas.microsoft.com/office/drawing/2014/main" id="{0574ECF1-C824-5886-3F2B-93B940FA1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888" y="4630738"/>
            <a:ext cx="7585075" cy="128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en-US" altLang="en-US"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08B76-57A5-BB7B-D113-20FB24C48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AF2DE-FDEF-C993-A041-8A29746AA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Semaphores?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Of course if have lock can build monitor or semaphore but may have busy waiting in implementation if not integrated with scheduler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No free lunch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9D0B31-5D21-C83C-05C2-BB4D41C89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-</a:t>
            </a:r>
            <a:fld id="{FB47598D-E4FC-B74B-A3E4-43E58E750E71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7438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D362DCC4-C32D-EC50-5C4F-170C61DCF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-</a:t>
            </a:r>
            <a:fld id="{81AECF6C-C599-5F4B-B92A-4896B2D044B1}" type="slidenum">
              <a:rPr lang="en-US" altLang="en-US" sz="1400">
                <a:latin typeface="Times New Roman" panose="02020603050405020304" pitchFamily="18" charset="0"/>
              </a:rPr>
              <a:pPr/>
              <a:t>11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5923848C-784E-7F08-2543-2328843468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Semaphore Solution 1 to Bounded-Buffer  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430C0B0D-5947-910D-B2A9-185FDAB75D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3736975" cy="4648200"/>
          </a:xfrm>
        </p:spPr>
        <p:txBody>
          <a:bodyPr/>
          <a:lstStyle/>
          <a:p>
            <a:pPr>
              <a:lnSpc>
                <a:spcPct val="90000"/>
              </a:lnSpc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semaphore_t mutex;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semaphore_t full;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semaphore_t empty;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endParaRPr lang="en-US" altLang="en-US" sz="16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container_t {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	BOOL free = TRUE;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	item_t   item;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container_t buffer[FIXED_SIZE];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endParaRPr lang="en-US" altLang="en-US" sz="16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void initBoundedBuffer{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	mutex.value = 1;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	full.value = 0;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	empty.value = FIXED_SIZE	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>
            <a:extLst>
              <a:ext uri="{FF2B5EF4-FFF2-40B4-BE49-F238E27FC236}">
                <a16:creationId xmlns:a16="http://schemas.microsoft.com/office/drawing/2014/main" id="{76C63926-AA1A-C6A1-D7F6-1BE8E554B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-</a:t>
            </a:r>
            <a:fld id="{9E416AB6-7647-6347-B03F-2FD30547ABBC}" type="slidenum">
              <a:rPr lang="en-US" altLang="en-US" sz="1400">
                <a:latin typeface="Times New Roman" panose="02020603050405020304" pitchFamily="18" charset="0"/>
              </a:rPr>
              <a:pPr/>
              <a:t>12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7833738C-9CA3-288B-D2A6-9BAE3625E9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Semaphore Solution 1 to Bounded-Buffer 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6336E463-E582-F50C-2103-1B2E2D9D2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1592263"/>
            <a:ext cx="4098925" cy="354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void producer (){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container_t *which;	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wait(empty);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wait (mutex);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which = findFreeBuffer();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which-&gt;free = FALSE;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which-&gt;item = produceItem();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signal (mutex);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signal (full);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en-US" altLang="en-US" sz="1600">
              <a:latin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en-US" altLang="en-US" sz="1600">
              <a:latin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en-US" altLang="en-US" sz="1600">
              <a:latin typeface="Courier New" panose="02070309020205020404" pitchFamily="49" charset="0"/>
            </a:endParaRPr>
          </a:p>
        </p:txBody>
      </p:sp>
      <p:sp>
        <p:nvSpPr>
          <p:cNvPr id="20485" name="Rectangle 4">
            <a:extLst>
              <a:ext uri="{FF2B5EF4-FFF2-40B4-BE49-F238E27FC236}">
                <a16:creationId xmlns:a16="http://schemas.microsoft.com/office/drawing/2014/main" id="{2CAAF845-0142-9D59-1FB4-235AC8251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138" y="1641475"/>
            <a:ext cx="4098925" cy="353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void consumer (){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container_t *which;	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wait(full);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wait (mutex);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which = findFullBuffer();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consumeItem(which-&gt;item);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which-&gt;free = TRUE;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signal (mutex);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signal (empty);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en-US" altLang="en-US" sz="1600">
              <a:latin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en-US" altLang="en-US" sz="1600">
              <a:latin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en-US" altLang="en-US" sz="1600">
              <a:latin typeface="Courier New" panose="02070309020205020404" pitchFamily="49" charset="0"/>
            </a:endParaRPr>
          </a:p>
        </p:txBody>
      </p:sp>
      <p:sp>
        <p:nvSpPr>
          <p:cNvPr id="20486" name="Text Box 5">
            <a:extLst>
              <a:ext uri="{FF2B5EF4-FFF2-40B4-BE49-F238E27FC236}">
                <a16:creationId xmlns:a16="http://schemas.microsoft.com/office/drawing/2014/main" id="{AD9734F1-7748-8812-5D26-E5D31C5A3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5295900"/>
            <a:ext cx="8181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20487" name="Text Box 6">
            <a:extLst>
              <a:ext uri="{FF2B5EF4-FFF2-40B4-BE49-F238E27FC236}">
                <a16:creationId xmlns:a16="http://schemas.microsoft.com/office/drawing/2014/main" id="{3E4A93EB-FD28-0EE6-DA85-CD3F317EB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950" y="5600700"/>
            <a:ext cx="77612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buFontTx/>
              <a:buChar char="•"/>
            </a:pPr>
            <a:r>
              <a:rPr lang="en-US" altLang="en-US" sz="1800"/>
              <a:t>Can we do better? We’ll come back to that question…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>
            <a:extLst>
              <a:ext uri="{FF2B5EF4-FFF2-40B4-BE49-F238E27FC236}">
                <a16:creationId xmlns:a16="http://schemas.microsoft.com/office/drawing/2014/main" id="{7807E78C-746A-A311-AB1E-468E5221D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-</a:t>
            </a:r>
            <a:fld id="{87F0E73B-4E82-7645-982F-3D3386140837}" type="slidenum">
              <a:rPr lang="en-US" altLang="en-US" sz="1400">
                <a:latin typeface="Times New Roman" panose="02020603050405020304" pitchFamily="18" charset="0"/>
              </a:rPr>
              <a:pPr/>
              <a:t>13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3A22D28E-E6EA-E92A-E023-DA180F45EF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Monitor Solution to Bounded-Buffer 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A078DA4D-54B4-0A3D-B515-959B556CE7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6015038" cy="4648200"/>
          </a:xfrm>
        </p:spPr>
        <p:txBody>
          <a:bodyPr/>
          <a:lstStyle/>
          <a:p>
            <a:pPr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container_t {</a:t>
            </a:r>
          </a:p>
          <a:p>
            <a:pPr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	BOOL free = TRUE;</a:t>
            </a:r>
          </a:p>
          <a:p>
            <a:pPr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	item_t   item;</a:t>
            </a:r>
          </a:p>
          <a:p>
            <a:pPr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  <a:p>
            <a:pPr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monitor boundedBuffer {</a:t>
            </a:r>
          </a:p>
          <a:p>
            <a:pPr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	conditionVariable oneEmptied;</a:t>
            </a:r>
          </a:p>
          <a:p>
            <a:pPr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	conditionVariable oneFilled;</a:t>
            </a:r>
          </a:p>
          <a:p>
            <a:pPr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	container_t buffer[FIXED_SIZE];</a:t>
            </a:r>
          </a:p>
          <a:p>
            <a:pPr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	int numFull = 0;</a:t>
            </a:r>
          </a:p>
          <a:p>
            <a:pPr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endParaRPr lang="en-US" altLang="en-US" sz="18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endParaRPr lang="en-US" altLang="en-US" sz="18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22533" name="TextBox 4">
            <a:extLst>
              <a:ext uri="{FF2B5EF4-FFF2-40B4-BE49-F238E27FC236}">
                <a16:creationId xmlns:a16="http://schemas.microsoft.com/office/drawing/2014/main" id="{E1F50E0F-3832-0E7D-618B-C4C80963C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8063" y="1973263"/>
            <a:ext cx="343535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/>
              <a:t>Don’t need a mutex</a:t>
            </a:r>
          </a:p>
          <a:p>
            <a:r>
              <a:rPr lang="en-US" altLang="en-US" sz="1800"/>
              <a:t>Compiler will automatically</a:t>
            </a:r>
          </a:p>
          <a:p>
            <a:r>
              <a:rPr lang="en-US" altLang="en-US" sz="1800"/>
              <a:t>add one on enter/exit monitor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>
            <a:extLst>
              <a:ext uri="{FF2B5EF4-FFF2-40B4-BE49-F238E27FC236}">
                <a16:creationId xmlns:a16="http://schemas.microsoft.com/office/drawing/2014/main" id="{87BAD98E-FA91-80FA-9C2D-DA2367584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-</a:t>
            </a:r>
            <a:fld id="{53FB67DE-63DD-6845-9FF1-411556B19BF1}" type="slidenum">
              <a:rPr lang="en-US" altLang="en-US" sz="1400">
                <a:latin typeface="Times New Roman" panose="02020603050405020304" pitchFamily="18" charset="0"/>
              </a:rPr>
              <a:pPr/>
              <a:t>14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1E45FD80-7E1A-1A95-FB96-CCF5F2AD4B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Monitor Solution to Bounded-Buffer 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08E2BD7C-0CB6-199D-1B72-80D02FF42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1592263"/>
            <a:ext cx="4098925" cy="354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//monitor boundedBuffer cont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en-US" altLang="en-US" sz="1600">
              <a:latin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void producer (){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while(numFull == FIXED_SIZE){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   wait(oneEmptied)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}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which = findFreeBuffer();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which-&gt;free = FALSE;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which-&gt;item = produceItem();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numFull++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en-US" altLang="en-US" sz="1600">
              <a:latin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signal(oneFilled);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}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en-US" altLang="en-US" sz="1600">
              <a:latin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en-US" altLang="en-US" sz="1600">
              <a:latin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en-US" altLang="en-US" sz="1600">
              <a:latin typeface="Courier New" panose="02070309020205020404" pitchFamily="49" charset="0"/>
            </a:endParaRPr>
          </a:p>
        </p:txBody>
      </p:sp>
      <p:sp>
        <p:nvSpPr>
          <p:cNvPr id="23557" name="Rectangle 4">
            <a:extLst>
              <a:ext uri="{FF2B5EF4-FFF2-40B4-BE49-F238E27FC236}">
                <a16:creationId xmlns:a16="http://schemas.microsoft.com/office/drawing/2014/main" id="{F9EF4D39-9B7E-9293-DDB5-85765573D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138" y="1641475"/>
            <a:ext cx="4098925" cy="353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void consumer (){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while(numFull ==0){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   wait(oneFilled)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}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which = findFullBuffer();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consumeItem(which-&gt;item);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which-&gt;free = TRUE;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numFull--;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en-US" altLang="en-US" sz="1600">
              <a:latin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signal(oneEmptied);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}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en-US" altLang="en-US" sz="1600">
              <a:latin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} //end Monitor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en-US" altLang="en-US" sz="1600">
              <a:latin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en-US" altLang="en-US" sz="1600">
              <a:latin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en-US" altLang="en-US" sz="1600">
              <a:latin typeface="Courier New" panose="02070309020205020404" pitchFamily="49" charset="0"/>
            </a:endParaRPr>
          </a:p>
        </p:txBody>
      </p:sp>
      <p:sp>
        <p:nvSpPr>
          <p:cNvPr id="23558" name="Text Box 5">
            <a:extLst>
              <a:ext uri="{FF2B5EF4-FFF2-40B4-BE49-F238E27FC236}">
                <a16:creationId xmlns:a16="http://schemas.microsoft.com/office/drawing/2014/main" id="{31604ACD-187E-7B83-B822-16270F21F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5295900"/>
            <a:ext cx="8181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23559" name="TextBox 6">
            <a:extLst>
              <a:ext uri="{FF2B5EF4-FFF2-40B4-BE49-F238E27FC236}">
                <a16:creationId xmlns:a16="http://schemas.microsoft.com/office/drawing/2014/main" id="{CDEE19EA-EAE9-B28D-7B47-5B1B67308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6263" y="1023938"/>
            <a:ext cx="5041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/>
              <a:t>Notice: CV doesn’t have state like semaphore</a:t>
            </a:r>
          </a:p>
          <a:p>
            <a:r>
              <a:rPr lang="en-US" altLang="en-US" sz="1800"/>
              <a:t>So must keep state in numFull variable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>
            <a:extLst>
              <a:ext uri="{FF2B5EF4-FFF2-40B4-BE49-F238E27FC236}">
                <a16:creationId xmlns:a16="http://schemas.microsoft.com/office/drawing/2014/main" id="{87D321E1-737C-4737-4E27-FC23C4DAE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-</a:t>
            </a:r>
            <a:fld id="{955ADF86-FCBC-364B-A6BF-D4C50CA9D12D}" type="slidenum">
              <a:rPr lang="en-US" altLang="en-US" sz="1400">
                <a:latin typeface="Times New Roman" panose="02020603050405020304" pitchFamily="18" charset="0"/>
              </a:rPr>
              <a:pPr/>
              <a:t>15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BD9FD439-6ECA-73A0-34AC-E2268364E7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Semaphore Solution 2 to Bounded-Buffer 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AECA37A7-02ED-6684-0ECD-8DE918C1B8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3736975" cy="4648200"/>
          </a:xfrm>
        </p:spPr>
        <p:txBody>
          <a:bodyPr/>
          <a:lstStyle/>
          <a:p>
            <a:pPr>
              <a:lnSpc>
                <a:spcPct val="90000"/>
              </a:lnSpc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semaphore_t mutex;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semaphore_t full;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semaphore_t empty;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endParaRPr lang="en-US" altLang="en-US" sz="16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container_t {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	BOOL free = TRUE;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	BOOL locked = FALSE;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	item_t   item;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container_t buffer[FIXED_SIZE];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endParaRPr lang="en-US" altLang="en-US" sz="16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void initBoundedBuffer{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	mutex.value = 1;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	full.value = 0;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	empty.value = FIXED_SIZE	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>
            <a:extLst>
              <a:ext uri="{FF2B5EF4-FFF2-40B4-BE49-F238E27FC236}">
                <a16:creationId xmlns:a16="http://schemas.microsoft.com/office/drawing/2014/main" id="{9C6FD6E8-B18F-4594-528C-FD277110D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-</a:t>
            </a:r>
            <a:fld id="{DAA25F5B-28CA-F142-A709-8048C9EACC62}" type="slidenum">
              <a:rPr lang="en-US" altLang="en-US" sz="1400">
                <a:latin typeface="Times New Roman" panose="02020603050405020304" pitchFamily="18" charset="0"/>
              </a:rPr>
              <a:pPr/>
              <a:t>16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42D969D0-6B6B-D60C-1B90-C359BC7E3A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Semaphore Solution 2 to Bounded-Buffer 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04813C55-CCA0-EB2C-F67B-C58B248BC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1592263"/>
            <a:ext cx="4098925" cy="354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void producer (){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container_t *which;	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wait(empty);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wait (mutex);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which = findFreeUnlockedBuffer();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which-&gt;locked = TRUE;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signal (mutex);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which-&gt;item = produceItem();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which-&gt;free = FALSE;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which-&gt;locked = FALSE;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signal (full);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en-US" altLang="en-US" sz="1600">
              <a:latin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en-US" altLang="en-US" sz="1600">
              <a:latin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en-US" altLang="en-US" sz="1600">
              <a:latin typeface="Courier New" panose="02070309020205020404" pitchFamily="49" charset="0"/>
            </a:endParaRPr>
          </a:p>
        </p:txBody>
      </p:sp>
      <p:sp>
        <p:nvSpPr>
          <p:cNvPr id="26629" name="Rectangle 4">
            <a:extLst>
              <a:ext uri="{FF2B5EF4-FFF2-40B4-BE49-F238E27FC236}">
                <a16:creationId xmlns:a16="http://schemas.microsoft.com/office/drawing/2014/main" id="{4DBC8141-8DAB-9CFD-E6C3-A7EBD246F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138" y="1641475"/>
            <a:ext cx="4098925" cy="353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void consumer (){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container_t *which;	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wait(full);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wait (mutex);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which = findFullUnlockedBuffer();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which-&gt;locked = TRUE;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signal (mutex);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consumeItem(which-&gt;item);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which-&gt;free = TRUE;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which-&gt;locked = FALSE;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signal (empty);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en-US" altLang="en-US" sz="1600">
              <a:latin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en-US" altLang="en-US" sz="1600">
              <a:latin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en-US" altLang="en-US" sz="1600">
              <a:latin typeface="Courier New" panose="02070309020205020404" pitchFamily="49" charset="0"/>
            </a:endParaRPr>
          </a:p>
        </p:txBody>
      </p:sp>
      <p:sp>
        <p:nvSpPr>
          <p:cNvPr id="26630" name="Text Box 5">
            <a:extLst>
              <a:ext uri="{FF2B5EF4-FFF2-40B4-BE49-F238E27FC236}">
                <a16:creationId xmlns:a16="http://schemas.microsoft.com/office/drawing/2014/main" id="{24ED19A6-DEDB-28FC-C2C5-EDD5ABE46C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5295900"/>
            <a:ext cx="8181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26631" name="TextBox 6">
            <a:extLst>
              <a:ext uri="{FF2B5EF4-FFF2-40B4-BE49-F238E27FC236}">
                <a16:creationId xmlns:a16="http://schemas.microsoft.com/office/drawing/2014/main" id="{6FBC3A09-4DCE-5E36-D592-841D23B49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9313" y="792163"/>
            <a:ext cx="4484687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/>
              <a:t>Produce and consume *outside* mutex</a:t>
            </a:r>
          </a:p>
          <a:p>
            <a:r>
              <a:rPr lang="en-US" altLang="en-US" sz="1800"/>
              <a:t>For monitor would mean startProduce,</a:t>
            </a:r>
          </a:p>
          <a:p>
            <a:r>
              <a:rPr lang="en-US" altLang="en-US" sz="1800"/>
              <a:t>endProduce, startConsume, endConsume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>
            <a:extLst>
              <a:ext uri="{FF2B5EF4-FFF2-40B4-BE49-F238E27FC236}">
                <a16:creationId xmlns:a16="http://schemas.microsoft.com/office/drawing/2014/main" id="{E9AB8978-4C45-29FC-A2AC-B8F4D427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-</a:t>
            </a:r>
            <a:fld id="{8843E828-F676-594A-B28B-FBCE40AA0A7E}" type="slidenum">
              <a:rPr lang="en-US" altLang="en-US" sz="1400">
                <a:latin typeface="Times New Roman" panose="02020603050405020304" pitchFamily="18" charset="0"/>
              </a:rPr>
              <a:pPr/>
              <a:t>17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56E2D270-63AA-350C-F600-CE3A5C248D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Readers/writers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2E980304-CCD0-8A4E-FB97-F9C0BE7511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>
                <a:ea typeface="ＭＳ Ｐゴシック" panose="020B0600070205080204" pitchFamily="34" charset="-128"/>
              </a:rPr>
              <a:t>Shared data area being accessed by multiple processes/threads</a:t>
            </a:r>
          </a:p>
          <a:p>
            <a:r>
              <a:rPr lang="en-US" altLang="en-US" sz="2400">
                <a:ea typeface="ＭＳ Ｐゴシック" panose="020B0600070205080204" pitchFamily="34" charset="-128"/>
              </a:rPr>
              <a:t>Reader threads look but don’t touch</a:t>
            </a: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We can allow multiple readers at a time. Why?</a:t>
            </a:r>
          </a:p>
          <a:p>
            <a:r>
              <a:rPr lang="en-US" altLang="en-US" sz="2400">
                <a:ea typeface="ＭＳ Ｐゴシック" panose="020B0600070205080204" pitchFamily="34" charset="-128"/>
              </a:rPr>
              <a:t>Writer threads touch too.</a:t>
            </a: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If a writer present, no other writers and no readers. Why?</a:t>
            </a:r>
          </a:p>
          <a:p>
            <a:r>
              <a:rPr lang="en-US" altLang="en-US" sz="2400">
                <a:ea typeface="ＭＳ Ｐゴシック" panose="020B0600070205080204" pitchFamily="34" charset="-128"/>
              </a:rPr>
              <a:t>Is Producer/Consumer a subset of this?</a:t>
            </a: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Producers and consumers are both writers</a:t>
            </a: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Producer = writer type A; Consumer = writer type B  and no readers</a:t>
            </a: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What might be a reader? Report current num full.</a:t>
            </a:r>
          </a:p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>
            <a:extLst>
              <a:ext uri="{FF2B5EF4-FFF2-40B4-BE49-F238E27FC236}">
                <a16:creationId xmlns:a16="http://schemas.microsoft.com/office/drawing/2014/main" id="{03B8D3C4-E8C1-F3EE-CC08-21F70C87B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-</a:t>
            </a:r>
            <a:fld id="{D79F9E88-131E-5248-A8BE-12EA52F34603}" type="slidenum">
              <a:rPr lang="en-US" altLang="en-US" sz="1400">
                <a:latin typeface="Times New Roman" panose="02020603050405020304" pitchFamily="18" charset="0"/>
              </a:rPr>
              <a:pPr/>
              <a:t>18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62231561-9A08-97E9-FF78-8E3EAD5953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410575" cy="11430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Semaphore Solution to Readers/ Writers (Reader Preference) 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89575796-B4D7-DC1B-D93E-064DE1E4C0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397000"/>
            <a:ext cx="4824413" cy="4648200"/>
          </a:xfrm>
        </p:spPr>
        <p:txBody>
          <a:bodyPr/>
          <a:lstStyle/>
          <a:p>
            <a:pPr>
              <a:lnSpc>
                <a:spcPct val="90000"/>
              </a:lnSpc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semaphore_t numReadersLock;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semaphore_t okToWrite;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int         numReaders;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endParaRPr lang="en-US" altLang="en-US" sz="16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void init{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	numReadersLock.value = 1;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	okToWrite.value = 1;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	numReaders = 0;	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400">
                <a:latin typeface="Courier New" panose="02070309020205020404" pitchFamily="49" charset="0"/>
                <a:ea typeface="ＭＳ Ｐゴシック" panose="020B0600070205080204" pitchFamily="34" charset="-128"/>
              </a:rPr>
              <a:t>void writer (){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400">
                <a:latin typeface="Courier New" panose="02070309020205020404" pitchFamily="49" charset="0"/>
                <a:ea typeface="ＭＳ Ｐゴシック" panose="020B0600070205080204" pitchFamily="34" charset="-128"/>
              </a:rPr>
              <a:t>	wait(okToWrite);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endParaRPr lang="en-US" altLang="en-US" sz="14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400">
                <a:latin typeface="Courier New" panose="02070309020205020404" pitchFamily="49" charset="0"/>
                <a:ea typeface="ＭＳ Ｐゴシック" panose="020B0600070205080204" pitchFamily="34" charset="-128"/>
              </a:rPr>
              <a:t>	do writing (could pass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400">
                <a:latin typeface="Courier New" panose="02070309020205020404" pitchFamily="49" charset="0"/>
                <a:ea typeface="ＭＳ Ｐゴシック" panose="020B0600070205080204" pitchFamily="34" charset="-128"/>
              </a:rPr>
              <a:t> in pointer to write function)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endParaRPr lang="en-US" altLang="en-US" sz="14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400">
                <a:latin typeface="Courier New" panose="02070309020205020404" pitchFamily="49" charset="0"/>
                <a:ea typeface="ＭＳ Ｐゴシック" panose="020B0600070205080204" pitchFamily="34" charset="-128"/>
              </a:rPr>
              <a:t>	signal(okToWrite);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400"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endParaRPr lang="en-US" altLang="en-US" sz="16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30725" name="Rectangle 4">
            <a:extLst>
              <a:ext uri="{FF2B5EF4-FFF2-40B4-BE49-F238E27FC236}">
                <a16:creationId xmlns:a16="http://schemas.microsoft.com/office/drawing/2014/main" id="{1E44C1ED-C89A-B795-3125-F6065C71F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1288" y="1330325"/>
            <a:ext cx="5453062" cy="444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void reader (){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wait(numReadersLock);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numReaders++;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if (numReaders ==1){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  wait(okToWrite); //not ok to write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}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signal(numReadersLock);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en-US" altLang="en-US" sz="1600">
              <a:latin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do reading (could pass in pointer to read function)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en-US" altLang="en-US" sz="1600">
              <a:latin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wait(numReadersLock);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numReaders--;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if (numReaders == 0)}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  signal(okToWrite); //ok to write again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}	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signal (numReadersLock);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en-US" altLang="en-US" sz="1600">
              <a:latin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en-US" altLang="en-US" sz="1600">
              <a:latin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en-US" altLang="en-US" sz="1600">
              <a:latin typeface="Courier New" panose="02070309020205020404" pitchFamily="49" charset="0"/>
            </a:endParaRPr>
          </a:p>
        </p:txBody>
      </p:sp>
      <p:sp>
        <p:nvSpPr>
          <p:cNvPr id="30726" name="Text Box 5">
            <a:extLst>
              <a:ext uri="{FF2B5EF4-FFF2-40B4-BE49-F238E27FC236}">
                <a16:creationId xmlns:a16="http://schemas.microsoft.com/office/drawing/2014/main" id="{A975E094-C94C-AA12-AC3B-9E63B3E53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942013"/>
            <a:ext cx="8442325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/>
              <a:t>Starve writers?</a:t>
            </a:r>
          </a:p>
          <a:p>
            <a:r>
              <a:rPr lang="en-US" altLang="en-US" sz="1800"/>
              <a:t>Could be more readers preference</a:t>
            </a:r>
          </a:p>
          <a:p>
            <a:r>
              <a:rPr lang="en-US" altLang="en-US" sz="1800"/>
              <a:t>When writing, first reader waits on oktoWrite and rest on numReadersLock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>
            <a:extLst>
              <a:ext uri="{FF2B5EF4-FFF2-40B4-BE49-F238E27FC236}">
                <a16:creationId xmlns:a16="http://schemas.microsoft.com/office/drawing/2014/main" id="{AE2474A7-7907-12C3-EC10-35C4CB09F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-</a:t>
            </a:r>
            <a:fld id="{0CD5A999-C529-3D41-AED6-E6D64023D01B}" type="slidenum">
              <a:rPr lang="en-US" altLang="en-US" sz="1400">
                <a:latin typeface="Times New Roman" panose="02020603050405020304" pitchFamily="18" charset="0"/>
              </a:rPr>
              <a:pPr/>
              <a:t>19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D52BB4FB-9E32-C3DF-8877-CF3C39A9CE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610600" cy="11430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Semaphore Solution to Readers/ Writers (Fair)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3B6B4ADC-6473-0B60-D6F7-0DD3F11793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9113" y="1831975"/>
            <a:ext cx="8107362" cy="4648200"/>
          </a:xfrm>
          <a:noFill/>
        </p:spPr>
        <p:txBody>
          <a:bodyPr/>
          <a:lstStyle/>
          <a:p>
            <a:pPr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semaphore_t numReadersLock, incomingQueue, nextInLine;</a:t>
            </a:r>
          </a:p>
          <a:p>
            <a:pPr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int         numReaders;</a:t>
            </a:r>
          </a:p>
          <a:p>
            <a:pPr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endParaRPr lang="en-US" altLang="en-US" sz="18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void init{</a:t>
            </a:r>
          </a:p>
          <a:p>
            <a:pPr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	numReadersLock.value = 1;</a:t>
            </a:r>
          </a:p>
          <a:p>
            <a:pPr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	incomingQueue.value = 1;</a:t>
            </a:r>
          </a:p>
          <a:p>
            <a:pPr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	nextInLine.value = 1;</a:t>
            </a:r>
          </a:p>
          <a:p>
            <a:pPr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	numReaders = 0;	</a:t>
            </a:r>
          </a:p>
          <a:p>
            <a:pPr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  <a:p>
            <a:pPr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endParaRPr lang="en-US" altLang="en-US" sz="18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D0FBED75-659C-597F-638F-5AA7A9304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-</a:t>
            </a:r>
            <a:fld id="{025D452B-C65E-EF49-B49F-C13089A0CAF4}" type="slidenum">
              <a:rPr lang="en-US" altLang="en-US" sz="1400">
                <a:latin typeface="Times New Roman" panose="02020603050405020304" pitchFamily="18" charset="0"/>
              </a:rPr>
              <a:pPr/>
              <a:t>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691524" name="Group 324">
            <a:extLst>
              <a:ext uri="{FF2B5EF4-FFF2-40B4-BE49-F238E27FC236}">
                <a16:creationId xmlns:a16="http://schemas.microsoft.com/office/drawing/2014/main" id="{2A95BCB9-6D20-C5A6-BA6E-19922DF5FA1D}"/>
              </a:ext>
            </a:extLst>
          </p:cNvPr>
          <p:cNvGraphicFramePr>
            <a:graphicFrameLocks noGrp="1"/>
          </p:cNvGraphicFramePr>
          <p:nvPr/>
        </p:nvGraphicFramePr>
        <p:xfrm>
          <a:off x="188913" y="511175"/>
          <a:ext cx="8766175" cy="5007230"/>
        </p:xfrm>
        <a:graphic>
          <a:graphicData uri="http://schemas.openxmlformats.org/drawingml/2006/table">
            <a:tbl>
              <a:tblPr/>
              <a:tblGrid>
                <a:gridCol w="1460500">
                  <a:extLst>
                    <a:ext uri="{9D8B030D-6E8A-4147-A177-3AD203B41FA5}">
                      <a16:colId xmlns:a16="http://schemas.microsoft.com/office/drawing/2014/main" val="1129500395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3034973087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3066947279"/>
                    </a:ext>
                  </a:extLst>
                </a:gridCol>
                <a:gridCol w="1900237">
                  <a:extLst>
                    <a:ext uri="{9D8B030D-6E8A-4147-A177-3AD203B41FA5}">
                      <a16:colId xmlns:a16="http://schemas.microsoft.com/office/drawing/2014/main" val="3702308238"/>
                    </a:ext>
                  </a:extLst>
                </a:gridCol>
                <a:gridCol w="1660525">
                  <a:extLst>
                    <a:ext uri="{9D8B030D-6E8A-4147-A177-3AD203B41FA5}">
                      <a16:colId xmlns:a16="http://schemas.microsoft.com/office/drawing/2014/main" val="1883384594"/>
                    </a:ext>
                  </a:extLst>
                </a:gridCol>
                <a:gridCol w="1944688">
                  <a:extLst>
                    <a:ext uri="{9D8B030D-6E8A-4147-A177-3AD203B41FA5}">
                      <a16:colId xmlns:a16="http://schemas.microsoft.com/office/drawing/2014/main" val="235311752"/>
                    </a:ext>
                  </a:extLst>
                </a:gridCol>
              </a:tblGrid>
              <a:tr h="677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pitchFamily="66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rPr>
                        <a:t>Queue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rPr>
                        <a:t>“acquire” 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rPr>
                        <a:t>“release” 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rPr>
                        <a:t>“broadcast” or “release all” 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3987006"/>
                  </a:ext>
                </a:extLst>
              </a:tr>
              <a:tr h="676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rPr>
                        <a:t>Lock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rPr>
                        <a:t>0/1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rPr>
                        <a:t>Lock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rPr>
                        <a:t>Block till value = 0; set value =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rPr>
                        <a:t>Unlock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rPr>
                        <a:t>Value =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1793771"/>
                  </a:ext>
                </a:extLst>
              </a:tr>
              <a:tr h="677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rPr>
                        <a:t>Semaphore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rPr>
                        <a:t>Wait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rPr>
                        <a:t>va,lue—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rPr>
                        <a:t>If value &lt; 0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rPr>
                        <a:t>Add self to queue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rPr>
                        <a:t>Signal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rPr>
                        <a:t>Value++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rPr>
                        <a:t>If value &lt;=0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rPr>
                        <a:t>Wake up 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rPr>
                        <a:t>No?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rPr>
                        <a:t>While (getValue()&lt;0){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rPr>
                        <a:t>      Signal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7069923"/>
                  </a:ext>
                </a:extLst>
              </a:tr>
              <a:tr h="677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rPr>
                        <a:t>Condition variable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rPr>
                        <a:t>N/A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rPr>
                        <a:t>Wait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rPr>
                        <a:t>Put self on queue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rPr>
                        <a:t>Signal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rPr>
                        <a:t>If process on queue, wake up 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rPr>
                        <a:t>Easy to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rPr>
                        <a:t>Support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rPr>
                        <a:t>A signal 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6514052"/>
                  </a:ext>
                </a:extLst>
              </a:tr>
              <a:tr h="676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rPr>
                        <a:t>Event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rPr>
                        <a:t>0/1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rPr>
                        <a:t>Wait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rPr>
                        <a:t>If value = 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rPr>
                        <a:t>Put self on queue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rPr>
                        <a:t>Signal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rPr>
                        <a:t>Value = 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rPr>
                        <a:t>Wake up 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rPr>
                        <a:t>Default signal does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8562959"/>
                  </a:ext>
                </a:extLst>
              </a:tr>
              <a:tr h="677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rPr>
                        <a:t>Monitor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rPr>
                        <a:t>0/1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rPr>
                        <a:t>Call proc in monitor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rPr>
                        <a:t>Return from proc in monitor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467212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>
            <a:extLst>
              <a:ext uri="{FF2B5EF4-FFF2-40B4-BE49-F238E27FC236}">
                <a16:creationId xmlns:a16="http://schemas.microsoft.com/office/drawing/2014/main" id="{872DF3F3-D09B-CF0D-2347-375C30ED3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-</a:t>
            </a:r>
            <a:fld id="{4F571BB8-6AE1-9C4C-B97D-6C001524ADA5}" type="slidenum">
              <a:rPr lang="en-US" altLang="en-US" sz="1400">
                <a:latin typeface="Times New Roman" panose="02020603050405020304" pitchFamily="18" charset="0"/>
              </a:rPr>
              <a:pPr/>
              <a:t>20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2AD19A51-4B99-2FBD-C45B-FEA5D43417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337550" cy="11430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Semaphore Solution to Readers/ Writers (Fair)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64640534-A9BF-31A7-CE44-23154A2DAC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9638" y="1528763"/>
            <a:ext cx="3795712" cy="4648200"/>
          </a:xfrm>
          <a:noFill/>
        </p:spPr>
        <p:txBody>
          <a:bodyPr/>
          <a:lstStyle/>
          <a:p>
            <a:pPr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void writer (){</a:t>
            </a:r>
          </a:p>
          <a:p>
            <a:pPr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	wait (incomingQueue);</a:t>
            </a:r>
          </a:p>
          <a:p>
            <a:pPr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	wait (nextInLine);</a:t>
            </a:r>
          </a:p>
          <a:p>
            <a:pPr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  </a:t>
            </a:r>
          </a:p>
          <a:p>
            <a:pPr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	//Let someone else move on</a:t>
            </a:r>
          </a:p>
          <a:p>
            <a:pPr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   //to wait on next</a:t>
            </a:r>
          </a:p>
          <a:p>
            <a:pPr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   signal(incomingQueue);</a:t>
            </a:r>
          </a:p>
          <a:p>
            <a:pPr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   </a:t>
            </a:r>
          </a:p>
          <a:p>
            <a:pPr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   do writing</a:t>
            </a:r>
          </a:p>
          <a:p>
            <a:pPr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   </a:t>
            </a:r>
          </a:p>
          <a:p>
            <a:pPr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   signal (nextInLine);</a:t>
            </a:r>
          </a:p>
          <a:p>
            <a:pPr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  <a:p>
            <a:pPr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endParaRPr lang="en-US" altLang="en-US" sz="16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32773" name="Rectangle 4">
            <a:extLst>
              <a:ext uri="{FF2B5EF4-FFF2-40B4-BE49-F238E27FC236}">
                <a16:creationId xmlns:a16="http://schemas.microsoft.com/office/drawing/2014/main" id="{FFF38850-5FD1-C89B-6696-B46E5056E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9638" y="985838"/>
            <a:ext cx="3692525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void reader (){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wait(incomingQueue);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		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wait(numReadersLock);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numReaders++;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if (numReaders == 1) {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	    wait (nextInLine);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	} 	   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signal(numReadersLock);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en-US" altLang="en-US" sz="12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//If next on incoming is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//writer will block on next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//If reader will come in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signal(incomingQueue);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en-US" altLang="en-US" sz="12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do reading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en-US" altLang="en-US" sz="12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wait(numReadersLock);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numReaders--;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if (numReaders == 0){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   signal (nextInLine);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	signal(numReadersLock);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en-US" altLang="en-US" sz="1200">
              <a:latin typeface="Courier New" panose="02070309020205020404" pitchFamily="49" charset="0"/>
            </a:endParaRPr>
          </a:p>
        </p:txBody>
      </p:sp>
      <p:sp>
        <p:nvSpPr>
          <p:cNvPr id="32774" name="Text Box 5">
            <a:extLst>
              <a:ext uri="{FF2B5EF4-FFF2-40B4-BE49-F238E27FC236}">
                <a16:creationId xmlns:a16="http://schemas.microsoft.com/office/drawing/2014/main" id="{599644EB-8E37-1D7C-E99E-9400B788C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840413"/>
            <a:ext cx="72675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/>
              <a:t>Now everyone waits on incomingQueue</a:t>
            </a:r>
          </a:p>
          <a:p>
            <a:r>
              <a:rPr lang="en-US" altLang="en-US" sz="1800"/>
              <a:t>When writing, first reader waits on nextInLine and last reader out signals nextInLine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>
            <a:extLst>
              <a:ext uri="{FF2B5EF4-FFF2-40B4-BE49-F238E27FC236}">
                <a16:creationId xmlns:a16="http://schemas.microsoft.com/office/drawing/2014/main" id="{D9814783-25B7-7478-DFFB-AE3A8E159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-</a:t>
            </a:r>
            <a:fld id="{BB55AE8B-A0A5-B04D-8B91-FD8E94B6C600}" type="slidenum">
              <a:rPr lang="en-US" altLang="en-US" sz="1400">
                <a:latin typeface="Times New Roman" panose="02020603050405020304" pitchFamily="18" charset="0"/>
              </a:rPr>
              <a:pPr/>
              <a:t>21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B1844996-AB90-48EE-82F4-2F0593DB1B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Another solution to readers/writers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861D9456-C27A-10F5-E737-07FDD7F9B8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3535363" cy="4648200"/>
          </a:xfrm>
          <a:noFill/>
        </p:spPr>
        <p:txBody>
          <a:bodyPr/>
          <a:lstStyle/>
          <a:p>
            <a:pPr>
              <a:lnSpc>
                <a:spcPct val="90000"/>
              </a:lnSpc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400">
                <a:latin typeface="Courier New" panose="02070309020205020404" pitchFamily="49" charset="0"/>
                <a:ea typeface="ＭＳ Ｐゴシック" panose="020B0600070205080204" pitchFamily="34" charset="-128"/>
              </a:rPr>
              <a:t>Monitor readersWriters {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400">
                <a:latin typeface="Courier New" panose="02070309020205020404" pitchFamily="49" charset="0"/>
                <a:ea typeface="ＭＳ Ｐゴシック" panose="020B0600070205080204" pitchFamily="34" charset="-128"/>
              </a:rPr>
              <a:t>	int numReaders = 0;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400">
                <a:latin typeface="Courier New" panose="02070309020205020404" pitchFamily="49" charset="0"/>
                <a:ea typeface="ＭＳ Ｐゴシック" panose="020B0600070205080204" pitchFamily="34" charset="-128"/>
              </a:rPr>
              <a:t>   BOOL writeInProgress = FALSE;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400">
                <a:latin typeface="Courier New" panose="02070309020205020404" pitchFamily="49" charset="0"/>
                <a:ea typeface="ＭＳ Ｐゴシック" panose="020B0600070205080204" pitchFamily="34" charset="-128"/>
              </a:rPr>
              <a:t>	int okToWriteQueued = 0;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400">
                <a:latin typeface="Courier New" panose="02070309020205020404" pitchFamily="49" charset="0"/>
                <a:ea typeface="ＭＳ Ｐゴシック" panose="020B0600070205080204" pitchFamily="34" charset="-128"/>
              </a:rPr>
              <a:t>	conditionVariable okToRead;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400">
                <a:latin typeface="Courier New" panose="02070309020205020404" pitchFamily="49" charset="0"/>
                <a:ea typeface="ＭＳ Ｐゴシック" panose="020B0600070205080204" pitchFamily="34" charset="-128"/>
              </a:rPr>
              <a:t>   conditionVariable okToWrite;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endParaRPr lang="en-US" altLang="en-US" sz="14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400">
                <a:latin typeface="Courier New" panose="02070309020205020404" pitchFamily="49" charset="0"/>
                <a:ea typeface="ＭＳ Ｐゴシック" panose="020B0600070205080204" pitchFamily="34" charset="-128"/>
              </a:rPr>
              <a:t>   void startRead() {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400">
                <a:latin typeface="Courier New" panose="02070309020205020404" pitchFamily="49" charset="0"/>
                <a:ea typeface="ＭＳ Ｐゴシック" panose="020B0600070205080204" pitchFamily="34" charset="-128"/>
              </a:rPr>
              <a:t>	   while (writeInProgress || </a:t>
            </a:r>
            <a:r>
              <a:rPr lang="en-US" altLang="en-US" sz="140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okToWriteQueued</a:t>
            </a:r>
            <a:r>
              <a:rPr lang="en-US" altLang="en-US" sz="1400">
                <a:latin typeface="Courier New" panose="02070309020205020404" pitchFamily="49" charset="0"/>
                <a:ea typeface="ＭＳ Ｐゴシック" panose="020B0600070205080204" pitchFamily="34" charset="-128"/>
              </a:rPr>
              <a:t>){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400">
                <a:latin typeface="Courier New" panose="02070309020205020404" pitchFamily="49" charset="0"/>
                <a:ea typeface="ＭＳ Ｐゴシック" panose="020B0600070205080204" pitchFamily="34" charset="-128"/>
              </a:rPr>
              <a:t>	      wait (okToRead);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400">
                <a:latin typeface="Courier New" panose="02070309020205020404" pitchFamily="49" charset="0"/>
                <a:ea typeface="ＭＳ Ｐゴシック" panose="020B0600070205080204" pitchFamily="34" charset="-128"/>
              </a:rPr>
              <a:t>	   }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400">
                <a:latin typeface="Courier New" panose="02070309020205020404" pitchFamily="49" charset="0"/>
                <a:ea typeface="ＭＳ Ｐゴシック" panose="020B0600070205080204" pitchFamily="34" charset="-128"/>
              </a:rPr>
              <a:t>	   numReaders++;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40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signal(okToRead);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400">
                <a:latin typeface="Courier New" panose="02070309020205020404" pitchFamily="49" charset="0"/>
                <a:ea typeface="ＭＳ Ｐゴシック" panose="020B0600070205080204" pitchFamily="34" charset="-128"/>
              </a:rPr>
              <a:t>	}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endParaRPr lang="en-US" altLang="en-US" sz="14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400">
                <a:latin typeface="Courier New" panose="02070309020205020404" pitchFamily="49" charset="0"/>
                <a:ea typeface="ＭＳ Ｐゴシック" panose="020B0600070205080204" pitchFamily="34" charset="-128"/>
              </a:rPr>
              <a:t>   void finishRead(){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400">
                <a:latin typeface="Courier New" panose="02070309020205020404" pitchFamily="49" charset="0"/>
                <a:ea typeface="ＭＳ Ｐゴシック" panose="020B0600070205080204" pitchFamily="34" charset="-128"/>
              </a:rPr>
              <a:t>	    numReaders--;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40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if (numReaders == 0){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40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  signal(okToWrite);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400">
                <a:latin typeface="Courier New" panose="02070309020205020404" pitchFamily="49" charset="0"/>
                <a:ea typeface="ＭＳ Ｐゴシック" panose="020B0600070205080204" pitchFamily="34" charset="-128"/>
              </a:rPr>
              <a:t>	    }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400">
                <a:latin typeface="Courier New" panose="02070309020205020404" pitchFamily="49" charset="0"/>
                <a:ea typeface="ＭＳ Ｐゴシック" panose="020B0600070205080204" pitchFamily="34" charset="-128"/>
              </a:rPr>
              <a:t>   }</a:t>
            </a:r>
          </a:p>
        </p:txBody>
      </p:sp>
      <p:sp>
        <p:nvSpPr>
          <p:cNvPr id="33797" name="Rectangle 4">
            <a:extLst>
              <a:ext uri="{FF2B5EF4-FFF2-40B4-BE49-F238E27FC236}">
                <a16:creationId xmlns:a16="http://schemas.microsoft.com/office/drawing/2014/main" id="{80DF3336-56ED-3559-CC7C-EA41D36CA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2313" y="1752600"/>
            <a:ext cx="3535362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void startWrite() {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	    while (numReaders ||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       writeInProgress){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	       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	        okToWriteQueued++;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	        wait(okToWrite);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	        okToWriteQueued--;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	    }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   writeInProgress = TRUE; 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en-US" altLang="en-US" sz="14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void finishWrite(){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	  writeInProgress = FALSE;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 </a:t>
            </a:r>
            <a:r>
              <a:rPr lang="en-US" altLang="en-US" sz="1400">
                <a:solidFill>
                  <a:srgbClr val="FF0000"/>
                </a:solidFill>
                <a:latin typeface="Courier New" panose="02070309020205020404" pitchFamily="49" charset="0"/>
              </a:rPr>
              <a:t>if (okToWriteQueued){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400">
                <a:solidFill>
                  <a:srgbClr val="FF0000"/>
                </a:solidFill>
                <a:latin typeface="Courier New" panose="02070309020205020404" pitchFamily="49" charset="0"/>
              </a:rPr>
              <a:t>	      signal(okToWrite);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400">
                <a:solidFill>
                  <a:srgbClr val="FF0000"/>
                </a:solidFill>
                <a:latin typeface="Courier New" panose="02070309020205020404" pitchFamily="49" charset="0"/>
              </a:rPr>
              <a:t>     } else {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400">
                <a:solidFill>
                  <a:srgbClr val="FF0000"/>
                </a:solidFill>
                <a:latin typeface="Courier New" panose="02070309020205020404" pitchFamily="49" charset="0"/>
              </a:rPr>
              <a:t>	     signal(okToRead);	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400">
                <a:solidFill>
                  <a:srgbClr val="FF0000"/>
                </a:solidFill>
                <a:latin typeface="Courier New" panose="02070309020205020404" pitchFamily="49" charset="0"/>
              </a:rPr>
              <a:t>     }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	 }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} //end monitor</a:t>
            </a:r>
          </a:p>
        </p:txBody>
      </p:sp>
      <p:sp>
        <p:nvSpPr>
          <p:cNvPr id="33798" name="Text Box 5">
            <a:extLst>
              <a:ext uri="{FF2B5EF4-FFF2-40B4-BE49-F238E27FC236}">
                <a16:creationId xmlns:a16="http://schemas.microsoft.com/office/drawing/2014/main" id="{E7283072-9338-4717-8ED3-0F70F1E130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7475" y="1041400"/>
            <a:ext cx="47990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/>
              <a:t>Question: Is this fair, readers pref, what?</a:t>
            </a:r>
          </a:p>
          <a:p>
            <a:r>
              <a:rPr lang="en-US" altLang="en-US" sz="1800"/>
              <a:t>Is this a good idea?  Try to modify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>
            <a:extLst>
              <a:ext uri="{FF2B5EF4-FFF2-40B4-BE49-F238E27FC236}">
                <a16:creationId xmlns:a16="http://schemas.microsoft.com/office/drawing/2014/main" id="{145071CA-BC8E-B45E-3791-0F271E46E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-</a:t>
            </a:r>
            <a:fld id="{C0E76DCE-1EC8-DD4C-A697-F65817AF21CB}" type="slidenum">
              <a:rPr lang="en-US" altLang="en-US" sz="1400">
                <a:latin typeface="Times New Roman" panose="02020603050405020304" pitchFamily="18" charset="0"/>
              </a:rPr>
              <a:pPr/>
              <a:t>22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BEC429CC-B00A-5286-AE6F-70F9B93563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Remember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CCEA92B4-5CCD-AEBB-8B2B-CC198A35DC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Game is obtaining highest possible degree of concurrency  and greatest ease of programming</a:t>
            </a:r>
          </a:p>
          <a:p>
            <a:pPr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Tension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Simple high granularity locks easy to program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Simple high granularity locks often means low concurrency</a:t>
            </a:r>
          </a:p>
          <a:p>
            <a:pPr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Getting more concurrency means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Finer granularity locks, more locks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More complicated rules for concurrent access 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ZapfDingbats" pitchFamily="82" charset="2"/>
              <a:buNone/>
            </a:pPr>
            <a:r>
              <a:rPr lang="en-US" altLang="en-US" b="1">
                <a:ea typeface="ＭＳ Ｐゴシック" panose="020B0600070205080204" pitchFamily="34" charset="-128"/>
              </a:rPr>
              <a:t>		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8006B83C-4A09-C8D7-179E-623FC0A01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8890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Another classic problem to try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ADCF21AC-3EAC-7D7F-9145-23B9D4E2C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155700"/>
            <a:ext cx="8445500" cy="50927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Sleeping Barber problem</a:t>
            </a: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One barber chair, waiting room N chairs</a:t>
            </a: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When the barber finishes cutting a customer's hair, checks waiting room for other customer</a:t>
            </a: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If so brings one of them back to the chair and cuts his hair. If not, he returns to his chair and sleeps in it.</a:t>
            </a: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When customer arrives, wakes barber if sleeping; If the barber cutting hair, customer waits in waiting room if there is a free chair or if not leaves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Others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Traffic lights on one lane road with weird rules (e.g. baboon crossing)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Less PC classics: Cigarette smokers, missionaries and cannibals, dining savages,….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6868" name="Slide Number Placeholder 3">
            <a:extLst>
              <a:ext uri="{FF2B5EF4-FFF2-40B4-BE49-F238E27FC236}">
                <a16:creationId xmlns:a16="http://schemas.microsoft.com/office/drawing/2014/main" id="{F0D143BF-469F-A52B-8BD3-F4D62F2FB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-</a:t>
            </a:r>
            <a:fld id="{5530ED41-2A74-C547-985B-3CA49746BF0F}" type="slidenum">
              <a:rPr lang="en-US" altLang="en-US" sz="1400">
                <a:latin typeface="Times New Roman" panose="02020603050405020304" pitchFamily="18" charset="0"/>
              </a:rPr>
              <a:pPr/>
              <a:t>23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6992B023-A52A-336B-5C73-412A3696A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6D173C9C-FCDB-34AA-6262-498321A84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The Little Book of Semaphores, Allen Downey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http://www.greenteapress.com/semaphores/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Google a little – different problem,  different solutions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 Can you tell good ones from bad ones? Can you recognize ones that are fundamentally the same?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7892" name="Slide Number Placeholder 3">
            <a:extLst>
              <a:ext uri="{FF2B5EF4-FFF2-40B4-BE49-F238E27FC236}">
                <a16:creationId xmlns:a16="http://schemas.microsoft.com/office/drawing/2014/main" id="{B9C13EFC-C97A-795A-48FE-8D9BAC4DC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-</a:t>
            </a:r>
            <a:fld id="{C44DE059-7799-9C41-B34B-00100DB94307}" type="slidenum">
              <a:rPr lang="en-US" altLang="en-US" sz="1400">
                <a:latin typeface="Times New Roman" panose="02020603050405020304" pitchFamily="18" charset="0"/>
              </a:rPr>
              <a:pPr/>
              <a:t>24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>
            <a:extLst>
              <a:ext uri="{FF2B5EF4-FFF2-40B4-BE49-F238E27FC236}">
                <a16:creationId xmlns:a16="http://schemas.microsoft.com/office/drawing/2014/main" id="{CF8DE191-3964-F0D5-47C7-3EC0AEFE6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-</a:t>
            </a:r>
            <a:fld id="{E21F13E1-0FC6-524B-BF1C-0FC78BC3055B}" type="slidenum">
              <a:rPr lang="en-US" altLang="en-US" sz="1400">
                <a:latin typeface="Times New Roman" panose="02020603050405020304" pitchFamily="18" charset="0"/>
              </a:rPr>
              <a:pPr/>
              <a:t>25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DBFFAD86-B1FD-BA37-200D-82168DE2C2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Outtakes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0679C740-2742-AEB1-BEE0-5639A6D160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>
            <a:extLst>
              <a:ext uri="{FF2B5EF4-FFF2-40B4-BE49-F238E27FC236}">
                <a16:creationId xmlns:a16="http://schemas.microsoft.com/office/drawing/2014/main" id="{4DA5D50F-DC4E-D67D-2664-E8BF0EAE2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-</a:t>
            </a:r>
            <a:fld id="{D0094EBE-E11B-F146-B361-9F65288DC9B3}" type="slidenum">
              <a:rPr lang="en-US" altLang="en-US" sz="1400">
                <a:latin typeface="Times New Roman" panose="02020603050405020304" pitchFamily="18" charset="0"/>
              </a:rPr>
              <a:pPr/>
              <a:t>26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42770C7D-7AF5-2173-14E5-02AA176FD2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610600" cy="11430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Semaphore Solution to Readers/ Writers (Writer Preference)</a:t>
            </a: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2FD7264C-6D0A-A116-3ADD-9F5ED8D6A9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07363" cy="4648200"/>
          </a:xfrm>
          <a:noFill/>
        </p:spPr>
        <p:txBody>
          <a:bodyPr/>
          <a:lstStyle/>
          <a:p>
            <a:pPr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semaphore_t mutex1, mutex2;</a:t>
            </a:r>
          </a:p>
          <a:p>
            <a:pPr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semaphore_t writePending, readersBlock, writersBlock;//</a:t>
            </a: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  <a:sym typeface="Wingdings" pitchFamily="2" charset="2"/>
              </a:rPr>
              <a:t> </a:t>
            </a: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;</a:t>
            </a:r>
          </a:p>
          <a:p>
            <a:pPr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int         numReaders, numWriters;</a:t>
            </a:r>
          </a:p>
          <a:p>
            <a:pPr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endParaRPr lang="en-US" altLang="en-US" sz="18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void init{</a:t>
            </a:r>
          </a:p>
          <a:p>
            <a:pPr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	mutex1.value = 1;</a:t>
            </a:r>
          </a:p>
          <a:p>
            <a:pPr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	mutex2.value = 1;</a:t>
            </a:r>
          </a:p>
          <a:p>
            <a:pPr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	writePending.value = 1;</a:t>
            </a:r>
          </a:p>
          <a:p>
            <a:pPr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	readersBlock.value = 1;</a:t>
            </a:r>
          </a:p>
          <a:p>
            <a:pPr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	writersBlock.value = 1;</a:t>
            </a:r>
          </a:p>
          <a:p>
            <a:pPr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	numReaders = 0;	</a:t>
            </a:r>
          </a:p>
          <a:p>
            <a:pPr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	numWriters = 0;</a:t>
            </a:r>
          </a:p>
          <a:p>
            <a:pPr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  <a:p>
            <a:pPr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endParaRPr lang="en-US" altLang="en-US" sz="18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>
            <a:extLst>
              <a:ext uri="{FF2B5EF4-FFF2-40B4-BE49-F238E27FC236}">
                <a16:creationId xmlns:a16="http://schemas.microsoft.com/office/drawing/2014/main" id="{8DA6B187-D5F2-3E9E-94C8-09CFDD770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-</a:t>
            </a:r>
            <a:fld id="{6BD874C3-FB85-544E-A532-AA955883332D}" type="slidenum">
              <a:rPr lang="en-US" altLang="en-US" sz="1400">
                <a:latin typeface="Times New Roman" panose="02020603050405020304" pitchFamily="18" charset="0"/>
              </a:rPr>
              <a:pPr/>
              <a:t>27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35248427-E816-FB26-16E2-742F7AA483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337550" cy="11430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Semaphore Solution to Readers/ Writers (Writer Preference)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5EB996D4-1B0E-A208-655E-B7FF509D95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9638" y="1528763"/>
            <a:ext cx="3316287" cy="4648200"/>
          </a:xfrm>
          <a:noFill/>
        </p:spPr>
        <p:txBody>
          <a:bodyPr/>
          <a:lstStyle/>
          <a:p>
            <a:pPr>
              <a:lnSpc>
                <a:spcPct val="90000"/>
              </a:lnSpc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400">
                <a:latin typeface="Courier New" panose="02070309020205020404" pitchFamily="49" charset="0"/>
                <a:ea typeface="ＭＳ Ｐゴシック" panose="020B0600070205080204" pitchFamily="34" charset="-128"/>
              </a:rPr>
              <a:t>void writer (){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400">
                <a:latin typeface="Courier New" panose="02070309020205020404" pitchFamily="49" charset="0"/>
                <a:ea typeface="ＭＳ Ｐゴシック" panose="020B0600070205080204" pitchFamily="34" charset="-128"/>
              </a:rPr>
              <a:t>   wait(mutex2);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400">
                <a:latin typeface="Courier New" panose="02070309020205020404" pitchFamily="49" charset="0"/>
                <a:ea typeface="ＭＳ Ｐゴシック" panose="020B0600070205080204" pitchFamily="34" charset="-128"/>
              </a:rPr>
              <a:t>	numWriters++;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400">
                <a:latin typeface="Courier New" panose="02070309020205020404" pitchFamily="49" charset="0"/>
                <a:ea typeface="ＭＳ Ｐゴシック" panose="020B0600070205080204" pitchFamily="34" charset="-128"/>
              </a:rPr>
              <a:t>   if (numWriters ==1){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400">
                <a:latin typeface="Courier New" panose="02070309020205020404" pitchFamily="49" charset="0"/>
                <a:ea typeface="ＭＳ Ｐゴシック" panose="020B0600070205080204" pitchFamily="34" charset="-128"/>
              </a:rPr>
              <a:t>	    wait(readersBlock);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400">
                <a:latin typeface="Courier New" panose="02070309020205020404" pitchFamily="49" charset="0"/>
                <a:ea typeface="ＭＳ Ｐゴシック" panose="020B0600070205080204" pitchFamily="34" charset="-128"/>
              </a:rPr>
              <a:t>   }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400">
                <a:latin typeface="Courier New" panose="02070309020205020404" pitchFamily="49" charset="0"/>
                <a:ea typeface="ＭＳ Ｐゴシック" panose="020B0600070205080204" pitchFamily="34" charset="-128"/>
              </a:rPr>
              <a:t>   signal(mutex2);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endParaRPr lang="en-US" altLang="en-US" sz="14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400">
                <a:latin typeface="Courier New" panose="02070309020205020404" pitchFamily="49" charset="0"/>
                <a:ea typeface="ＭＳ Ｐゴシック" panose="020B0600070205080204" pitchFamily="34" charset="-128"/>
              </a:rPr>
              <a:t>   wait(writersBlock);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400">
                <a:latin typeface="Courier New" panose="02070309020205020404" pitchFamily="49" charset="0"/>
                <a:ea typeface="ＭＳ Ｐゴシック" panose="020B0600070205080204" pitchFamily="34" charset="-128"/>
              </a:rPr>
              <a:t>   do the writing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400">
                <a:latin typeface="Courier New" panose="02070309020205020404" pitchFamily="49" charset="0"/>
                <a:ea typeface="ＭＳ Ｐゴシック" panose="020B0600070205080204" pitchFamily="34" charset="-128"/>
              </a:rPr>
              <a:t>   signal(writersBlock);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endParaRPr lang="en-US" altLang="en-US" sz="14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400">
                <a:latin typeface="Courier New" panose="02070309020205020404" pitchFamily="49" charset="0"/>
                <a:ea typeface="ＭＳ Ｐゴシック" panose="020B0600070205080204" pitchFamily="34" charset="-128"/>
              </a:rPr>
              <a:t>   wait (mutex2);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400">
                <a:latin typeface="Courier New" panose="02070309020205020404" pitchFamily="49" charset="0"/>
                <a:ea typeface="ＭＳ Ｐゴシック" panose="020B0600070205080204" pitchFamily="34" charset="-128"/>
              </a:rPr>
              <a:t>   numWriters--;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400">
                <a:latin typeface="Courier New" panose="02070309020205020404" pitchFamily="49" charset="0"/>
                <a:ea typeface="ＭＳ Ｐゴシック" panose="020B0600070205080204" pitchFamily="34" charset="-128"/>
              </a:rPr>
              <a:t>   if (numWriters == 0){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400">
                <a:latin typeface="Courier New" panose="02070309020205020404" pitchFamily="49" charset="0"/>
                <a:ea typeface="ＭＳ Ｐゴシック" panose="020B0600070205080204" pitchFamily="34" charset="-128"/>
              </a:rPr>
              <a:t>	 signal(readersBlock);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400">
                <a:latin typeface="Courier New" panose="02070309020205020404" pitchFamily="49" charset="0"/>
                <a:ea typeface="ＭＳ Ｐゴシック" panose="020B0600070205080204" pitchFamily="34" charset="-128"/>
              </a:rPr>
              <a:t>   }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400">
                <a:latin typeface="Courier New" panose="02070309020205020404" pitchFamily="49" charset="0"/>
                <a:ea typeface="ＭＳ Ｐゴシック" panose="020B0600070205080204" pitchFamily="34" charset="-128"/>
              </a:rPr>
              <a:t>   signal(mutex2);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400"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endParaRPr lang="en-US" altLang="en-US" sz="14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40965" name="Rectangle 4">
            <a:extLst>
              <a:ext uri="{FF2B5EF4-FFF2-40B4-BE49-F238E27FC236}">
                <a16:creationId xmlns:a16="http://schemas.microsoft.com/office/drawing/2014/main" id="{AC9B5764-AEA4-5AEE-3682-71E78371D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613" y="1508125"/>
            <a:ext cx="3692525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void reader (){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wait(writePending);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wait (readersBlock);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wait (mutex1);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numReaders++;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if (numReaders == 1){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 wait(writersBlock);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}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signal(mutex1);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en-US" altLang="en-US" sz="14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signal(readersBlock); 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signal(writePending);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en-US" altLang="en-US" sz="14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do reading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wait (mutex1);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numReaders--;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if (numReaders ==0){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	 signal(writersBlock);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}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signal(mutex1);	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en-US" altLang="en-US" sz="1400">
              <a:latin typeface="Courier New" panose="02070309020205020404" pitchFamily="49" charset="0"/>
            </a:endParaRPr>
          </a:p>
        </p:txBody>
      </p:sp>
      <p:sp>
        <p:nvSpPr>
          <p:cNvPr id="40966" name="Text Box 5">
            <a:extLst>
              <a:ext uri="{FF2B5EF4-FFF2-40B4-BE49-F238E27FC236}">
                <a16:creationId xmlns:a16="http://schemas.microsoft.com/office/drawing/2014/main" id="{00AB8981-9120-D5D9-39BD-4F0D6CD60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019800"/>
            <a:ext cx="477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/>
              <a:t>First writer waits in line with the readers; </a:t>
            </a:r>
          </a:p>
          <a:p>
            <a:r>
              <a:rPr lang="en-US" altLang="en-US" sz="1800"/>
              <a:t>Other writers wait with writers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>
            <a:extLst>
              <a:ext uri="{FF2B5EF4-FFF2-40B4-BE49-F238E27FC236}">
                <a16:creationId xmlns:a16="http://schemas.microsoft.com/office/drawing/2014/main" id="{CB4D0524-E7E1-2DEF-B49C-59B0DFFED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-</a:t>
            </a:r>
            <a:fld id="{0582F7B6-DCB1-B648-9A12-ED705F9DD555}" type="slidenum">
              <a:rPr lang="en-US" altLang="en-US" sz="1400">
                <a:latin typeface="Times New Roman" panose="02020603050405020304" pitchFamily="18" charset="0"/>
              </a:rPr>
              <a:pPr/>
              <a:t>28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EA07ED2F-3BBD-2AA7-0F7D-039C7A6F6E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Other Classic Synchronization Problems</a:t>
            </a: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F20D2913-2DC7-E3EA-4961-CE646DA343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Traffic lights for two lane road through a one lane tunnel (McNutt ch8 + 9)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>
            <a:extLst>
              <a:ext uri="{FF2B5EF4-FFF2-40B4-BE49-F238E27FC236}">
                <a16:creationId xmlns:a16="http://schemas.microsoft.com/office/drawing/2014/main" id="{4E8C6400-B1F3-4934-2E32-65F1CAA73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-</a:t>
            </a:r>
            <a:fld id="{0BD2639D-E65F-F943-83A1-71568A800A18}" type="slidenum">
              <a:rPr lang="en-US" altLang="en-US" sz="1400">
                <a:latin typeface="Times New Roman" panose="02020603050405020304" pitchFamily="18" charset="0"/>
              </a:rPr>
              <a:pPr/>
              <a:t>29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08DD224F-D77C-BB2A-2A01-199E29144A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Semaphore Solution to Bounded-Buffer 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CB87B6BC-BFF1-C3C9-7A83-E0623B15C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1592263"/>
            <a:ext cx="4098925" cy="354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void producer (){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container_t *which;	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wait(empty);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wait (pmutex);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which = findFreeUnlockedBuffer();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which-&gt;locked = TRUE;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signal (pmutex);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which-&gt;item = produceItem();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which-&gt;free = FALSE;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which-&gt;locked = FALSE;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signal (full);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en-US" altLang="en-US" sz="1600">
              <a:latin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en-US" altLang="en-US" sz="1600">
              <a:latin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en-US" altLang="en-US" sz="1600">
              <a:latin typeface="Courier New" panose="02070309020205020404" pitchFamily="49" charset="0"/>
            </a:endParaRPr>
          </a:p>
        </p:txBody>
      </p:sp>
      <p:sp>
        <p:nvSpPr>
          <p:cNvPr id="43013" name="Rectangle 4">
            <a:extLst>
              <a:ext uri="{FF2B5EF4-FFF2-40B4-BE49-F238E27FC236}">
                <a16:creationId xmlns:a16="http://schemas.microsoft.com/office/drawing/2014/main" id="{36C711D8-F69C-02DE-BBED-3C0E266E1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138" y="1641475"/>
            <a:ext cx="4098925" cy="353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void consumer (){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container_t *which;	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wait(full);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wait (cmutex);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which = findFullUnlockedBuffer();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which-&gt;locked = TRUE;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signal (cmutex);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consumeItem(which-&gt;item);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which-&gt;free = TRUE;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which-&gt;locked = FALSE;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signal (empty);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en-US" altLang="en-US" sz="1600">
              <a:latin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en-US" altLang="en-US" sz="1600">
              <a:latin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en-US" altLang="en-US" sz="1600">
              <a:latin typeface="Courier New" panose="02070309020205020404" pitchFamily="49" charset="0"/>
            </a:endParaRPr>
          </a:p>
        </p:txBody>
      </p:sp>
      <p:sp>
        <p:nvSpPr>
          <p:cNvPr id="43014" name="Text Box 5">
            <a:extLst>
              <a:ext uri="{FF2B5EF4-FFF2-40B4-BE49-F238E27FC236}">
                <a16:creationId xmlns:a16="http://schemas.microsoft.com/office/drawing/2014/main" id="{C89401D7-4EF7-4230-217D-32118BE92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5295900"/>
            <a:ext cx="8181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>
            <a:extLst>
              <a:ext uri="{FF2B5EF4-FFF2-40B4-BE49-F238E27FC236}">
                <a16:creationId xmlns:a16="http://schemas.microsoft.com/office/drawing/2014/main" id="{744DEEBC-8B75-3DC1-DEC9-5B3E0808D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-</a:t>
            </a:r>
            <a:fld id="{9B6AA3C5-0198-6146-BB77-C5DD255AC0A6}" type="slidenum">
              <a:rPr lang="en-US" altLang="en-US" sz="1400">
                <a:latin typeface="Times New Roman" panose="02020603050405020304" pitchFamily="18" charset="0"/>
              </a:rPr>
              <a:pPr/>
              <a:t>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F8BC854C-9884-7791-CBB8-8FA510147B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0188" y="365125"/>
            <a:ext cx="8639175" cy="84455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Classical Synchronization Problems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C937C641-AD6A-A056-AFB6-8DB96DAF79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Bounded-Buffer Problem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 (also called Producer-Consumer)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Readers and Writers Problem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Dining-Philosophers Problem</a:t>
            </a:r>
          </a:p>
          <a:p>
            <a:pPr>
              <a:buFont typeface="ZapfDingbats" pitchFamily="82" charset="2"/>
              <a:buNone/>
            </a:pPr>
            <a:br>
              <a:rPr lang="en-US" altLang="en-US">
                <a:ea typeface="ＭＳ Ｐゴシック" panose="020B0600070205080204" pitchFamily="34" charset="-128"/>
              </a:rPr>
            </a:br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>
            <a:extLst>
              <a:ext uri="{FF2B5EF4-FFF2-40B4-BE49-F238E27FC236}">
                <a16:creationId xmlns:a16="http://schemas.microsoft.com/office/drawing/2014/main" id="{695471B9-D7C0-A7B1-EAA7-CE21A4445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-</a:t>
            </a:r>
            <a:fld id="{B314B019-8207-0644-9CF9-88105C63A9B4}" type="slidenum">
              <a:rPr lang="en-US" altLang="en-US" sz="1400">
                <a:latin typeface="Times New Roman" panose="02020603050405020304" pitchFamily="18" charset="0"/>
              </a:rPr>
              <a:pPr/>
              <a:t>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6FA002D-FF28-70A3-B640-7607D74E54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Bounded Buffer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Producer/Consumer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7411EFBB-5D81-CE4B-131D-DDCE2FEE05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Finite size buffer (array) in memory shared by multiple processes/threads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Producer threads “produce” an item and place in in the buffer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Consumer threads remove an item from the buffer and “consume” it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Why do we need synchronization?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Shared data = the buffer state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Which parts of buffer are free? Which filled?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What can go wrong?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Producer doesn’t stop when no free spaces; Consumer tries to consume an empty space; Consumer tries to consume a space that is only half-filled by the producer; Two producers try to produce into same space; Two consumers try to consume the same space,…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D362DCC4-C32D-EC50-5C4F-170C61DCF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-</a:t>
            </a:r>
            <a:fld id="{81AECF6C-C599-5F4B-B92A-4896B2D044B1}" type="slidenum">
              <a:rPr lang="en-US" altLang="en-US" sz="1400">
                <a:latin typeface="Times New Roman" panose="02020603050405020304" pitchFamily="18" charset="0"/>
              </a:rPr>
              <a:pPr/>
              <a:t>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5923848C-784E-7F08-2543-2328843468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Solution  to Bounded-Buffer  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430C0B0D-5947-910D-B2A9-185FDAB75D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3736975" cy="4648200"/>
          </a:xfrm>
        </p:spPr>
        <p:txBody>
          <a:bodyPr/>
          <a:lstStyle/>
          <a:p>
            <a:pPr>
              <a:lnSpc>
                <a:spcPct val="90000"/>
              </a:lnSpc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6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lock_t</a:t>
            </a:r>
            <a:r>
              <a:rPr lang="en-US" altLang="en-US" sz="16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mutex;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6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int </a:t>
            </a:r>
            <a:r>
              <a:rPr lang="en-US" altLang="en-US" sz="16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numFull</a:t>
            </a:r>
            <a:r>
              <a:rPr lang="en-US" altLang="en-US" sz="16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;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6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int </a:t>
            </a:r>
            <a:r>
              <a:rPr lang="en-US" altLang="en-US" sz="16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numEmpty</a:t>
            </a:r>
            <a:r>
              <a:rPr lang="en-US" altLang="en-US" sz="16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;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endParaRPr lang="en-US" altLang="en-US" sz="16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6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container_t</a:t>
            </a:r>
            <a:r>
              <a:rPr lang="en-US" altLang="en-US" sz="16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{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6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BOOL free = TRUE;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6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16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item_t</a:t>
            </a:r>
            <a:r>
              <a:rPr lang="en-US" altLang="en-US" sz="16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item;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6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6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container_t</a:t>
            </a:r>
            <a:r>
              <a:rPr lang="en-US" altLang="en-US" sz="16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buffer[FIXED_SIZE];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endParaRPr lang="en-US" altLang="en-US" sz="16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6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void </a:t>
            </a:r>
            <a:r>
              <a:rPr lang="en-US" altLang="en-US" sz="16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initBoundedBuffer</a:t>
            </a:r>
            <a:r>
              <a:rPr lang="en-US" altLang="en-US" sz="16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{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6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16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numFull</a:t>
            </a:r>
            <a:r>
              <a:rPr lang="en-US" altLang="en-US" sz="16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= 0;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6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16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numEmpty</a:t>
            </a:r>
            <a:r>
              <a:rPr lang="en-US" altLang="en-US" sz="16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= FIXED_SIZE	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  <a:tabLst>
                <a:tab pos="2058988" algn="l"/>
                <a:tab pos="2459038" algn="l"/>
              </a:tabLst>
            </a:pPr>
            <a:r>
              <a:rPr lang="en-US" altLang="en-US" sz="16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1469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>
            <a:extLst>
              <a:ext uri="{FF2B5EF4-FFF2-40B4-BE49-F238E27FC236}">
                <a16:creationId xmlns:a16="http://schemas.microsoft.com/office/drawing/2014/main" id="{76C63926-AA1A-C6A1-D7F6-1BE8E554B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-</a:t>
            </a:r>
            <a:fld id="{9E416AB6-7647-6347-B03F-2FD30547ABBC}" type="slidenum">
              <a:rPr lang="en-US" altLang="en-US" sz="1400">
                <a:latin typeface="Times New Roman" panose="02020603050405020304" pitchFamily="18" charset="0"/>
              </a:rPr>
              <a:pPr/>
              <a:t>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7833738C-9CA3-288B-D2A6-9BAE3625E9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Solution to Bounded-Buffer 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6336E463-E582-F50C-2103-1B2E2D9D2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1592263"/>
            <a:ext cx="4098925" cy="354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void producer (){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</a:t>
            </a:r>
            <a:r>
              <a:rPr lang="en-US" altLang="en-US" sz="1600" dirty="0" err="1">
                <a:latin typeface="Courier New" panose="02070309020205020404" pitchFamily="49" charset="0"/>
              </a:rPr>
              <a:t>container_t</a:t>
            </a:r>
            <a:r>
              <a:rPr lang="en-US" altLang="en-US" sz="1600" dirty="0">
                <a:latin typeface="Courier New" panose="02070309020205020404" pitchFamily="49" charset="0"/>
              </a:rPr>
              <a:t> *which;	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lock (mutex);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which = </a:t>
            </a:r>
            <a:r>
              <a:rPr lang="en-US" altLang="en-US" sz="1600" dirty="0" err="1">
                <a:latin typeface="Courier New" panose="02070309020205020404" pitchFamily="49" charset="0"/>
              </a:rPr>
              <a:t>findFreeBuffer</a:t>
            </a:r>
            <a:r>
              <a:rPr lang="en-US" altLang="en-US" sz="1600" dirty="0">
                <a:latin typeface="Courier New" panose="02070309020205020404" pitchFamily="49" charset="0"/>
              </a:rPr>
              <a:t>();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which-&gt;free = FALSE;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which-&gt;item = </a:t>
            </a:r>
            <a:r>
              <a:rPr lang="en-US" altLang="en-US" sz="1600" dirty="0" err="1">
                <a:latin typeface="Courier New" panose="02070309020205020404" pitchFamily="49" charset="0"/>
              </a:rPr>
              <a:t>produceItem</a:t>
            </a:r>
            <a:r>
              <a:rPr lang="en-US" altLang="en-US" sz="1600" dirty="0">
                <a:latin typeface="Courier New" panose="02070309020205020404" pitchFamily="49" charset="0"/>
              </a:rPr>
              <a:t>();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</a:t>
            </a:r>
            <a:r>
              <a:rPr lang="en-US" altLang="en-US" sz="1600" dirty="0" err="1">
                <a:latin typeface="Courier New" panose="02070309020205020404" pitchFamily="49" charset="0"/>
              </a:rPr>
              <a:t>numFull</a:t>
            </a:r>
            <a:r>
              <a:rPr lang="en-US" altLang="en-US" sz="1600" dirty="0">
                <a:latin typeface="Courier New" panose="02070309020205020404" pitchFamily="49" charset="0"/>
              </a:rPr>
              <a:t>++;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unlock (mutex);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en-US" altLang="en-US" sz="1600" dirty="0">
              <a:latin typeface="Courier New" panose="02070309020205020404" pitchFamily="49" charset="0"/>
            </a:endParaRPr>
          </a:p>
        </p:txBody>
      </p:sp>
      <p:sp>
        <p:nvSpPr>
          <p:cNvPr id="20485" name="Rectangle 4">
            <a:extLst>
              <a:ext uri="{FF2B5EF4-FFF2-40B4-BE49-F238E27FC236}">
                <a16:creationId xmlns:a16="http://schemas.microsoft.com/office/drawing/2014/main" id="{2CAAF845-0142-9D59-1FB4-235AC8251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138" y="1641475"/>
            <a:ext cx="4098925" cy="353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void consumer (){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</a:t>
            </a:r>
            <a:r>
              <a:rPr lang="en-US" altLang="en-US" sz="1600" dirty="0" err="1">
                <a:latin typeface="Courier New" panose="02070309020205020404" pitchFamily="49" charset="0"/>
              </a:rPr>
              <a:t>container_t</a:t>
            </a:r>
            <a:r>
              <a:rPr lang="en-US" altLang="en-US" sz="1600" dirty="0">
                <a:latin typeface="Courier New" panose="02070309020205020404" pitchFamily="49" charset="0"/>
              </a:rPr>
              <a:t> *which;	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lock(mutex);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which = </a:t>
            </a:r>
            <a:r>
              <a:rPr lang="en-US" altLang="en-US" sz="1600" dirty="0" err="1">
                <a:latin typeface="Courier New" panose="02070309020205020404" pitchFamily="49" charset="0"/>
              </a:rPr>
              <a:t>findFullBuffer</a:t>
            </a:r>
            <a:r>
              <a:rPr lang="en-US" altLang="en-US" sz="1600" dirty="0">
                <a:latin typeface="Courier New" panose="02070309020205020404" pitchFamily="49" charset="0"/>
              </a:rPr>
              <a:t>();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</a:t>
            </a:r>
            <a:r>
              <a:rPr lang="en-US" altLang="en-US" sz="1600" dirty="0" err="1">
                <a:latin typeface="Courier New" panose="02070309020205020404" pitchFamily="49" charset="0"/>
              </a:rPr>
              <a:t>consumeItem</a:t>
            </a:r>
            <a:r>
              <a:rPr lang="en-US" altLang="en-US" sz="1600" dirty="0">
                <a:latin typeface="Courier New" panose="02070309020205020404" pitchFamily="49" charset="0"/>
              </a:rPr>
              <a:t>(which-&gt;item);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which-&gt;free = TRUE;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</a:t>
            </a:r>
            <a:r>
              <a:rPr lang="en-US" altLang="en-US" sz="1600" dirty="0" err="1">
                <a:latin typeface="Courier New" panose="02070309020205020404" pitchFamily="49" charset="0"/>
              </a:rPr>
              <a:t>numEmpty</a:t>
            </a:r>
            <a:r>
              <a:rPr lang="en-US" altLang="en-US" sz="1600" dirty="0">
                <a:latin typeface="Courier New" panose="02070309020205020404" pitchFamily="49" charset="0"/>
              </a:rPr>
              <a:t>++;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unlock (mutex);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en-US" altLang="en-US" sz="1600" dirty="0">
              <a:latin typeface="Courier New" panose="02070309020205020404" pitchFamily="49" charset="0"/>
            </a:endParaRPr>
          </a:p>
        </p:txBody>
      </p:sp>
      <p:sp>
        <p:nvSpPr>
          <p:cNvPr id="20486" name="Text Box 5">
            <a:extLst>
              <a:ext uri="{FF2B5EF4-FFF2-40B4-BE49-F238E27FC236}">
                <a16:creationId xmlns:a16="http://schemas.microsoft.com/office/drawing/2014/main" id="{AD9734F1-7748-8812-5D26-E5D31C5A3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5295900"/>
            <a:ext cx="8181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20487" name="Text Box 6">
            <a:extLst>
              <a:ext uri="{FF2B5EF4-FFF2-40B4-BE49-F238E27FC236}">
                <a16:creationId xmlns:a16="http://schemas.microsoft.com/office/drawing/2014/main" id="{3E4A93EB-FD28-0EE6-DA85-CD3F317EB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950" y="5600700"/>
            <a:ext cx="77612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buFontTx/>
              <a:buChar char="•"/>
            </a:pPr>
            <a:r>
              <a:rPr lang="en-US" altLang="en-US" sz="1800" dirty="0"/>
              <a:t>Problems?</a:t>
            </a:r>
          </a:p>
        </p:txBody>
      </p:sp>
    </p:spTree>
    <p:extLst>
      <p:ext uri="{BB962C8B-B14F-4D97-AF65-F5344CB8AC3E}">
        <p14:creationId xmlns:p14="http://schemas.microsoft.com/office/powerpoint/2010/main" val="309292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ontent Placeholder 2">
            <a:extLst>
              <a:ext uri="{FF2B5EF4-FFF2-40B4-BE49-F238E27FC236}">
                <a16:creationId xmlns:a16="http://schemas.microsoft.com/office/drawing/2014/main" id="{30772832-1ED7-3137-83F1-37C4674F5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876300"/>
            <a:ext cx="7772400" cy="53721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Solving with straight locks?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Careful of deadlock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Producers have filled up and then new producer comes, get locks and then inside lock spins waiting for a free buffer – consumer would never get in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Lots of busy waiting?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Producer or consumer that can’t get buffer they want would have to do something like release lock and then try again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Yuck!</a:t>
            </a:r>
          </a:p>
          <a:p>
            <a:pPr lvl="1">
              <a:buFont typeface="ZapfDingbats" pitchFamily="82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8675" name="Slide Number Placeholder 3">
            <a:extLst>
              <a:ext uri="{FF2B5EF4-FFF2-40B4-BE49-F238E27FC236}">
                <a16:creationId xmlns:a16="http://schemas.microsoft.com/office/drawing/2014/main" id="{ECFD6FC3-8A0B-1E86-1D8C-75253D53A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-</a:t>
            </a:r>
            <a:fld id="{89182497-6A20-8A45-99A3-6717D890AF4B}" type="slidenum">
              <a:rPr lang="en-US" altLang="en-US" sz="1400">
                <a:latin typeface="Times New Roman" panose="02020603050405020304" pitchFamily="18" charset="0"/>
              </a:rPr>
              <a:pPr/>
              <a:t>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>
            <a:extLst>
              <a:ext uri="{FF2B5EF4-FFF2-40B4-BE49-F238E27FC236}">
                <a16:creationId xmlns:a16="http://schemas.microsoft.com/office/drawing/2014/main" id="{76C63926-AA1A-C6A1-D7F6-1BE8E554B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-</a:t>
            </a:r>
            <a:fld id="{9E416AB6-7647-6347-B03F-2FD30547ABBC}" type="slidenum">
              <a:rPr lang="en-US" altLang="en-US" sz="1400">
                <a:latin typeface="Times New Roman" panose="02020603050405020304" pitchFamily="18" charset="0"/>
              </a:rPr>
              <a:pPr/>
              <a:t>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7833738C-9CA3-288B-D2A6-9BAE3625E9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Better Solution  to Bounded-Buffer 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6336E463-E582-F50C-2103-1B2E2D9D2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1592263"/>
            <a:ext cx="4098925" cy="354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bool producer (){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</a:t>
            </a:r>
            <a:r>
              <a:rPr lang="en-US" altLang="en-US" sz="1600" dirty="0" err="1">
                <a:latin typeface="Courier New" panose="02070309020205020404" pitchFamily="49" charset="0"/>
              </a:rPr>
              <a:t>container_t</a:t>
            </a:r>
            <a:r>
              <a:rPr lang="en-US" altLang="en-US" sz="1600" dirty="0">
                <a:latin typeface="Courier New" panose="02070309020205020404" pitchFamily="49" charset="0"/>
              </a:rPr>
              <a:t> *which;	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lock (mutex);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if (</a:t>
            </a:r>
            <a:r>
              <a:rPr lang="en-US" altLang="en-US" sz="1600" dirty="0" err="1">
                <a:latin typeface="Courier New" panose="02070309020205020404" pitchFamily="49" charset="0"/>
              </a:rPr>
              <a:t>numEmpty</a:t>
            </a:r>
            <a:r>
              <a:rPr lang="en-US" altLang="en-US" sz="1600" dirty="0">
                <a:latin typeface="Courier New" panose="02070309020205020404" pitchFamily="49" charset="0"/>
              </a:rPr>
              <a:t> ==0){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   unlock (mutex);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   return false;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}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which = </a:t>
            </a:r>
            <a:r>
              <a:rPr lang="en-US" altLang="en-US" sz="1600" dirty="0" err="1">
                <a:latin typeface="Courier New" panose="02070309020205020404" pitchFamily="49" charset="0"/>
              </a:rPr>
              <a:t>findFreeBuffer</a:t>
            </a:r>
            <a:r>
              <a:rPr lang="en-US" altLang="en-US" sz="1600" dirty="0">
                <a:latin typeface="Courier New" panose="02070309020205020404" pitchFamily="49" charset="0"/>
              </a:rPr>
              <a:t>();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which-&gt;free = FALSE;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which-&gt;item = </a:t>
            </a:r>
            <a:r>
              <a:rPr lang="en-US" altLang="en-US" sz="1600" dirty="0" err="1">
                <a:latin typeface="Courier New" panose="02070309020205020404" pitchFamily="49" charset="0"/>
              </a:rPr>
              <a:t>produceItem</a:t>
            </a:r>
            <a:r>
              <a:rPr lang="en-US" altLang="en-US" sz="1600" dirty="0">
                <a:latin typeface="Courier New" panose="02070309020205020404" pitchFamily="49" charset="0"/>
              </a:rPr>
              <a:t>();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</a:t>
            </a:r>
            <a:r>
              <a:rPr lang="en-US" altLang="en-US" sz="1600" dirty="0" err="1">
                <a:latin typeface="Courier New" panose="02070309020205020404" pitchFamily="49" charset="0"/>
              </a:rPr>
              <a:t>numFull</a:t>
            </a:r>
            <a:r>
              <a:rPr lang="en-US" altLang="en-US" sz="1600" dirty="0">
                <a:latin typeface="Courier New" panose="02070309020205020404" pitchFamily="49" charset="0"/>
              </a:rPr>
              <a:t>++;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unlock (mutex);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return true;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en-US" altLang="en-US" sz="1600" dirty="0">
              <a:latin typeface="Courier New" panose="02070309020205020404" pitchFamily="49" charset="0"/>
            </a:endParaRPr>
          </a:p>
        </p:txBody>
      </p:sp>
      <p:sp>
        <p:nvSpPr>
          <p:cNvPr id="20485" name="Rectangle 4">
            <a:extLst>
              <a:ext uri="{FF2B5EF4-FFF2-40B4-BE49-F238E27FC236}">
                <a16:creationId xmlns:a16="http://schemas.microsoft.com/office/drawing/2014/main" id="{2CAAF845-0142-9D59-1FB4-235AC8251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138" y="1641475"/>
            <a:ext cx="4098925" cy="353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8988" algn="l"/>
                <a:tab pos="24590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bool consumer (){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</a:t>
            </a:r>
            <a:r>
              <a:rPr lang="en-US" altLang="en-US" sz="1600" dirty="0" err="1">
                <a:latin typeface="Courier New" panose="02070309020205020404" pitchFamily="49" charset="0"/>
              </a:rPr>
              <a:t>container_t</a:t>
            </a:r>
            <a:r>
              <a:rPr lang="en-US" altLang="en-US" sz="1600" dirty="0">
                <a:latin typeface="Courier New" panose="02070309020205020404" pitchFamily="49" charset="0"/>
              </a:rPr>
              <a:t> *which;	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lock(mutex); 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if (</a:t>
            </a:r>
            <a:r>
              <a:rPr lang="en-US" altLang="en-US" sz="1600" dirty="0" err="1">
                <a:latin typeface="Courier New" panose="02070309020205020404" pitchFamily="49" charset="0"/>
              </a:rPr>
              <a:t>numFull</a:t>
            </a:r>
            <a:r>
              <a:rPr lang="en-US" altLang="en-US" sz="1600" dirty="0">
                <a:latin typeface="Courier New" panose="02070309020205020404" pitchFamily="49" charset="0"/>
              </a:rPr>
              <a:t> ==0){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   unlock (mutex);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   return false;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}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which = </a:t>
            </a:r>
            <a:r>
              <a:rPr lang="en-US" altLang="en-US" sz="1600" dirty="0" err="1">
                <a:latin typeface="Courier New" panose="02070309020205020404" pitchFamily="49" charset="0"/>
              </a:rPr>
              <a:t>findFullBuffer</a:t>
            </a:r>
            <a:r>
              <a:rPr lang="en-US" altLang="en-US" sz="1600" dirty="0">
                <a:latin typeface="Courier New" panose="02070309020205020404" pitchFamily="49" charset="0"/>
              </a:rPr>
              <a:t>();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</a:t>
            </a:r>
            <a:r>
              <a:rPr lang="en-US" altLang="en-US" sz="1600" dirty="0" err="1">
                <a:latin typeface="Courier New" panose="02070309020205020404" pitchFamily="49" charset="0"/>
              </a:rPr>
              <a:t>consumeItem</a:t>
            </a:r>
            <a:r>
              <a:rPr lang="en-US" altLang="en-US" sz="1600" dirty="0">
                <a:latin typeface="Courier New" panose="02070309020205020404" pitchFamily="49" charset="0"/>
              </a:rPr>
              <a:t>(which-&gt;item);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which-&gt;free = TRUE;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</a:t>
            </a:r>
            <a:r>
              <a:rPr lang="en-US" altLang="en-US" sz="1600" dirty="0" err="1">
                <a:latin typeface="Courier New" panose="02070309020205020404" pitchFamily="49" charset="0"/>
              </a:rPr>
              <a:t>numEmpty</a:t>
            </a:r>
            <a:r>
              <a:rPr lang="en-US" altLang="en-US" sz="1600" dirty="0">
                <a:latin typeface="Courier New" panose="02070309020205020404" pitchFamily="49" charset="0"/>
              </a:rPr>
              <a:t>++;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unlock (mutex);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return true;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en-US" altLang="en-US" sz="1600" dirty="0">
              <a:latin typeface="Courier New" panose="02070309020205020404" pitchFamily="49" charset="0"/>
            </a:endParaRPr>
          </a:p>
        </p:txBody>
      </p:sp>
      <p:sp>
        <p:nvSpPr>
          <p:cNvPr id="20486" name="Text Box 5">
            <a:extLst>
              <a:ext uri="{FF2B5EF4-FFF2-40B4-BE49-F238E27FC236}">
                <a16:creationId xmlns:a16="http://schemas.microsoft.com/office/drawing/2014/main" id="{AD9734F1-7748-8812-5D26-E5D31C5A3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5295900"/>
            <a:ext cx="8181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2" name="Text Box 6">
            <a:extLst>
              <a:ext uri="{FF2B5EF4-FFF2-40B4-BE49-F238E27FC236}">
                <a16:creationId xmlns:a16="http://schemas.microsoft.com/office/drawing/2014/main" id="{F209CF41-771F-A495-3877-203DB39BF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9361" y="835600"/>
            <a:ext cx="701505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buFontTx/>
              <a:buChar char="•"/>
            </a:pPr>
            <a:r>
              <a:rPr lang="en-US" altLang="en-US" sz="1800" dirty="0"/>
              <a:t>How would  the calling code be different? Check return value and loop? Where is the busy waiting?</a:t>
            </a:r>
          </a:p>
          <a:p>
            <a:pPr>
              <a:buFontTx/>
              <a:buChar char="•"/>
            </a:pPr>
            <a:r>
              <a:rPr lang="en-US" altLang="en-US" sz="1800" dirty="0"/>
              <a:t>Better if integrated with scheduler!!!</a:t>
            </a:r>
          </a:p>
        </p:txBody>
      </p:sp>
    </p:spTree>
    <p:extLst>
      <p:ext uri="{BB962C8B-B14F-4D97-AF65-F5344CB8AC3E}">
        <p14:creationId xmlns:p14="http://schemas.microsoft.com/office/powerpoint/2010/main" val="1724211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63699-7E8C-33F6-5984-83C439DEA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questions to 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86CC4-0812-D1C3-280A-6DD15EB85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Correctness /Mutual exclusion</a:t>
            </a:r>
          </a:p>
          <a:p>
            <a:r>
              <a:rPr lang="en-US" dirty="0"/>
              <a:t>Potential for deadlock</a:t>
            </a:r>
          </a:p>
          <a:p>
            <a:r>
              <a:rPr lang="en-US" dirty="0"/>
              <a:t>Potential for starvation</a:t>
            </a:r>
          </a:p>
          <a:p>
            <a:r>
              <a:rPr lang="en-US" dirty="0"/>
              <a:t>Potential for inefficient CPU logging busy waiting</a:t>
            </a:r>
          </a:p>
          <a:p>
            <a:r>
              <a:rPr lang="en-US" dirty="0"/>
              <a:t>How integrate into the scheduler – in the OS or in a user level thread package</a:t>
            </a:r>
          </a:p>
          <a:p>
            <a:r>
              <a:rPr lang="en-US" dirty="0"/>
              <a:t>If have one type of synchronization primitive can build others but devil is in the details especially for performance issues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F09436-1DD3-2881-4E47-13796369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-</a:t>
            </a:r>
            <a:fld id="{FB47598D-E4FC-B74B-A3E4-43E58E750E71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442401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30618</TotalTime>
  <Words>3040</Words>
  <Application>Microsoft Macintosh PowerPoint</Application>
  <PresentationFormat>On-screen Show (4:3)</PresentationFormat>
  <Paragraphs>643</Paragraphs>
  <Slides>29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Comic Sans MS</vt:lpstr>
      <vt:lpstr>Courier New</vt:lpstr>
      <vt:lpstr>Times New Roman</vt:lpstr>
      <vt:lpstr>ZapfDingbats</vt:lpstr>
      <vt:lpstr>Default Design</vt:lpstr>
      <vt:lpstr>9: Classic Synchronization Problems</vt:lpstr>
      <vt:lpstr>PowerPoint Presentation</vt:lpstr>
      <vt:lpstr>Classical Synchronization Problems</vt:lpstr>
      <vt:lpstr>Bounded Buffer Producer/Consumer</vt:lpstr>
      <vt:lpstr>Solution  to Bounded-Buffer  </vt:lpstr>
      <vt:lpstr>Solution to Bounded-Buffer </vt:lpstr>
      <vt:lpstr>PowerPoint Presentation</vt:lpstr>
      <vt:lpstr>Better Solution  to Bounded-Buffer </vt:lpstr>
      <vt:lpstr>Important questions to ask</vt:lpstr>
      <vt:lpstr>PowerPoint Presentation</vt:lpstr>
      <vt:lpstr>Semaphore Solution 1 to Bounded-Buffer  </vt:lpstr>
      <vt:lpstr>Semaphore Solution 1 to Bounded-Buffer </vt:lpstr>
      <vt:lpstr>Monitor Solution to Bounded-Buffer </vt:lpstr>
      <vt:lpstr>Monitor Solution to Bounded-Buffer </vt:lpstr>
      <vt:lpstr>Semaphore Solution 2 to Bounded-Buffer </vt:lpstr>
      <vt:lpstr>Semaphore Solution 2 to Bounded-Buffer </vt:lpstr>
      <vt:lpstr>Readers/writers</vt:lpstr>
      <vt:lpstr>Semaphore Solution to Readers/ Writers (Reader Preference) </vt:lpstr>
      <vt:lpstr>Semaphore Solution to Readers/ Writers (Fair)</vt:lpstr>
      <vt:lpstr>Semaphore Solution to Readers/ Writers (Fair)</vt:lpstr>
      <vt:lpstr>Another solution to readers/writers</vt:lpstr>
      <vt:lpstr>Remember</vt:lpstr>
      <vt:lpstr>Another classic problem to try</vt:lpstr>
      <vt:lpstr>PowerPoint Presentation</vt:lpstr>
      <vt:lpstr>Outtakes</vt:lpstr>
      <vt:lpstr>Semaphore Solution to Readers/ Writers (Writer Preference)</vt:lpstr>
      <vt:lpstr>Semaphore Solution to Readers/ Writers (Writer Preference)</vt:lpstr>
      <vt:lpstr>Other Classic Synchronization Problems</vt:lpstr>
      <vt:lpstr>Semaphore Solution to Bounded-Buffer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8: Classic Synchronization Problems and Deadlock</dc:title>
  <cp:lastModifiedBy>ABIGAIL MATTHEWS</cp:lastModifiedBy>
  <cp:revision>115</cp:revision>
  <cp:lastPrinted>2013-02-13T04:24:31Z</cp:lastPrinted>
  <dcterms:created xsi:type="dcterms:W3CDTF">2014-02-10T16:57:58Z</dcterms:created>
  <dcterms:modified xsi:type="dcterms:W3CDTF">2022-11-02T15:01:57Z</dcterms:modified>
</cp:coreProperties>
</file>