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86"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7315200" cy="9601200"/>
  <p:embeddedFontLst>
    <p:embeddedFont>
      <p:font typeface="Calibri" panose="020F0502020204030204" pitchFamily="34" charset="0"/>
      <p:regular r:id="rId34"/>
      <p:bold r:id="rId35"/>
      <p:italic r:id="rId36"/>
      <p:boldItalic r:id="rId37"/>
    </p:embeddedFont>
    <p:embeddedFont>
      <p:font typeface="Century Schoolbook" panose="02040604050505020304" pitchFamily="18" charset="0"/>
      <p:regular r:id="rId38"/>
      <p:bold r:id="rId39"/>
      <p:italic r:id="rId40"/>
      <p:boldItalic r:id="rId41"/>
    </p:embeddedFont>
    <p:embeddedFont>
      <p:font typeface="Constantia" panose="02030602050306030303"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p:cViewPr varScale="1">
        <p:scale>
          <a:sx n="108" d="100"/>
          <a:sy n="108" d="100"/>
        </p:scale>
        <p:origin x="170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143587" y="0"/>
            <a:ext cx="3169920" cy="48006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19474"/>
            <a:ext cx="3169920" cy="48006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33175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9" name="Shape 1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13" name="Shape 2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36" name="Shape 2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44" name="Shape 2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52" name="Shape 25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15</a:t>
            </a:fld>
            <a:endParaRPr sz="1300" b="0" i="0" u="none" strike="noStrike" cap="none">
              <a:solidFill>
                <a:srgbClr val="000000"/>
              </a:solidFill>
              <a:latin typeface="Times New Roman"/>
              <a:ea typeface="Times New Roman"/>
              <a:cs typeface="Times New Roman"/>
              <a:sym typeface="Times New Roman"/>
            </a:endParaRPr>
          </a:p>
        </p:txBody>
      </p:sp>
      <p:sp>
        <p:nvSpPr>
          <p:cNvPr id="259" name="Shape 25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60" name="Shape 260"/>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66" name="Shape 2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76" name="Shape 2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18</a:t>
            </a:fld>
            <a:endParaRPr sz="1300" b="0" i="0" u="none" strike="noStrike" cap="none">
              <a:solidFill>
                <a:srgbClr val="000000"/>
              </a:solidFill>
              <a:latin typeface="Times New Roman"/>
              <a:ea typeface="Times New Roman"/>
              <a:cs typeface="Times New Roman"/>
              <a:sym typeface="Times New Roman"/>
            </a:endParaRPr>
          </a:p>
        </p:txBody>
      </p:sp>
      <p:sp>
        <p:nvSpPr>
          <p:cNvPr id="285" name="Shape 2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86" name="Shape 286"/>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19</a:t>
            </a:fld>
            <a:endParaRPr sz="1300" b="0" i="0" u="none" strike="noStrike" cap="none">
              <a:solidFill>
                <a:srgbClr val="000000"/>
              </a:solidFill>
              <a:latin typeface="Times New Roman"/>
              <a:ea typeface="Times New Roman"/>
              <a:cs typeface="Times New Roman"/>
              <a:sym typeface="Times New Roman"/>
            </a:endParaRPr>
          </a:p>
        </p:txBody>
      </p:sp>
      <p:sp>
        <p:nvSpPr>
          <p:cNvPr id="295" name="Shape 2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96" name="Shape 296"/>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20</a:t>
            </a:fld>
            <a:endParaRPr sz="1300" b="0" i="0" u="none" strike="noStrike" cap="none">
              <a:solidFill>
                <a:srgbClr val="000000"/>
              </a:solidFill>
              <a:latin typeface="Times New Roman"/>
              <a:ea typeface="Times New Roman"/>
              <a:cs typeface="Times New Roman"/>
              <a:sym typeface="Times New Roman"/>
            </a:endParaRPr>
          </a:p>
        </p:txBody>
      </p:sp>
      <p:sp>
        <p:nvSpPr>
          <p:cNvPr id="305" name="Shape 3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06" name="Shape 306"/>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7" name="Shape 14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21</a:t>
            </a:fld>
            <a:endParaRPr sz="1300" b="0" i="0" u="none" strike="noStrike" cap="none">
              <a:solidFill>
                <a:srgbClr val="000000"/>
              </a:solidFill>
              <a:latin typeface="Times New Roman"/>
              <a:ea typeface="Times New Roman"/>
              <a:cs typeface="Times New Roman"/>
              <a:sym typeface="Times New Roman"/>
            </a:endParaRPr>
          </a:p>
        </p:txBody>
      </p:sp>
      <p:sp>
        <p:nvSpPr>
          <p:cNvPr id="315" name="Shape 3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16" name="Shape 316"/>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22</a:t>
            </a:fld>
            <a:endParaRPr sz="1300" b="0" i="0" u="none" strike="noStrike" cap="none">
              <a:solidFill>
                <a:srgbClr val="000000"/>
              </a:solidFill>
              <a:latin typeface="Times New Roman"/>
              <a:ea typeface="Times New Roman"/>
              <a:cs typeface="Times New Roman"/>
              <a:sym typeface="Times New Roman"/>
            </a:endParaRPr>
          </a:p>
        </p:txBody>
      </p:sp>
      <p:sp>
        <p:nvSpPr>
          <p:cNvPr id="325" name="Shape 32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26" name="Shape 326"/>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23</a:t>
            </a:fld>
            <a:endParaRPr sz="1300" b="0" i="0" u="none" strike="noStrike" cap="none">
              <a:solidFill>
                <a:srgbClr val="000000"/>
              </a:solidFill>
              <a:latin typeface="Times New Roman"/>
              <a:ea typeface="Times New Roman"/>
              <a:cs typeface="Times New Roman"/>
              <a:sym typeface="Times New Roman"/>
            </a:endParaRPr>
          </a:p>
        </p:txBody>
      </p:sp>
      <p:sp>
        <p:nvSpPr>
          <p:cNvPr id="335" name="Shape 33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36" name="Shape 336"/>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24</a:t>
            </a:fld>
            <a:endParaRPr sz="1300" b="0" i="0" u="none" strike="noStrike" cap="none">
              <a:solidFill>
                <a:srgbClr val="000000"/>
              </a:solidFill>
              <a:latin typeface="Times New Roman"/>
              <a:ea typeface="Times New Roman"/>
              <a:cs typeface="Times New Roman"/>
              <a:sym typeface="Times New Roman"/>
            </a:endParaRPr>
          </a:p>
        </p:txBody>
      </p:sp>
      <p:sp>
        <p:nvSpPr>
          <p:cNvPr id="343" name="Shape 34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44" name="Shape 344"/>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0" name="Shape 3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58" name="Shape 3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67" name="Shape 36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7" name="Shape 377"/>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spcBef>
                <a:spcPts val="0"/>
              </a:spcBef>
              <a:spcAft>
                <a:spcPts val="0"/>
              </a:spcAft>
              <a:buClr>
                <a:srgbClr val="000000"/>
              </a:buClr>
              <a:buSzPts val="1300"/>
              <a:buFont typeface="Arial"/>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84" name="Shape 3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94" name="Shape 3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54" name="Shape 1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402" name="Shape 4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62" name="Shape 1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71" name="Shape 1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0" name="Shape 1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9" name="Shape 1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96" name="Shape 19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585"/>
              <a:buFont typeface="Noto Sans Symbols"/>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10</a:t>
            </a:fld>
            <a:endParaRPr sz="1300" b="0" i="0" u="none" strike="noStrike" cap="none">
              <a:solidFill>
                <a:srgbClr val="000000"/>
              </a:solidFill>
              <a:latin typeface="Times New Roman"/>
              <a:ea typeface="Times New Roman"/>
              <a:cs typeface="Times New Roman"/>
              <a:sym typeface="Times New Roman"/>
            </a:endParaRPr>
          </a:p>
        </p:txBody>
      </p:sp>
      <p:sp>
        <p:nvSpPr>
          <p:cNvPr id="204" name="Shape 20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05" name="Shape 205"/>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2286000" y="3124200"/>
            <a:ext cx="6172200" cy="189436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1"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subTitle" idx="1"/>
          </p:nvPr>
        </p:nvSpPr>
        <p:spPr>
          <a:xfrm>
            <a:off x="2286000" y="5003322"/>
            <a:ext cx="6172200" cy="1371600"/>
          </a:xfrm>
          <a:prstGeom prst="rect">
            <a:avLst/>
          </a:prstGeom>
          <a:noFill/>
          <a:ln>
            <a:noFill/>
          </a:ln>
        </p:spPr>
        <p:txBody>
          <a:bodyPr spcFirstLastPara="1" wrap="square" lIns="91425" tIns="91425" rIns="91425" bIns="91425" anchor="t" anchorCtr="0"/>
          <a:lstStyle>
            <a:lvl1pPr marR="0" lvl="0" algn="l" rtl="0">
              <a:lnSpc>
                <a:spcPct val="100000"/>
              </a:lnSpc>
              <a:spcBef>
                <a:spcPts val="600"/>
              </a:spcBef>
              <a:spcAft>
                <a:spcPts val="0"/>
              </a:spcAft>
              <a:buClr>
                <a:schemeClr val="accent1"/>
              </a:buClr>
              <a:buSzPts val="1260"/>
              <a:buFont typeface="Noto Sans Symbols"/>
              <a:buNone/>
              <a:defRPr sz="1800" b="1" i="0" u="none" strike="noStrike" cap="none">
                <a:solidFill>
                  <a:schemeClr val="dk2"/>
                </a:solidFill>
                <a:latin typeface="Century Schoolbook"/>
                <a:ea typeface="Century Schoolbook"/>
                <a:cs typeface="Century Schoolbook"/>
                <a:sym typeface="Century Schoolbook"/>
              </a:defRPr>
            </a:lvl1pPr>
            <a:lvl2pPr marR="0" lvl="1" algn="ctr" rtl="0">
              <a:lnSpc>
                <a:spcPct val="100000"/>
              </a:lnSpc>
              <a:spcBef>
                <a:spcPts val="420"/>
              </a:spcBef>
              <a:spcAft>
                <a:spcPts val="0"/>
              </a:spcAft>
              <a:buClr>
                <a:schemeClr val="accent1"/>
              </a:buClr>
              <a:buSzPts val="1680"/>
              <a:buFont typeface="Noto Sans Symbols"/>
              <a:buNone/>
              <a:defRPr sz="2100" b="0" i="0" u="none" strike="noStrike" cap="none">
                <a:solidFill>
                  <a:schemeClr val="dk1"/>
                </a:solidFill>
                <a:latin typeface="Century Schoolbook"/>
                <a:ea typeface="Century Schoolbook"/>
                <a:cs typeface="Century Schoolbook"/>
                <a:sym typeface="Century Schoolbook"/>
              </a:defRPr>
            </a:lvl2pPr>
            <a:lvl3pPr marR="0" lvl="2" algn="ctr" rtl="0">
              <a:lnSpc>
                <a:spcPct val="100000"/>
              </a:lnSpc>
              <a:spcBef>
                <a:spcPts val="360"/>
              </a:spcBef>
              <a:spcAft>
                <a:spcPts val="0"/>
              </a:spcAft>
              <a:buClr>
                <a:srgbClr val="DE7530"/>
              </a:buClr>
              <a:buSzPts val="1080"/>
              <a:buFont typeface="Noto Sans Symbols"/>
              <a:buNone/>
              <a:defRPr sz="1800" b="0" i="0" u="none" strike="noStrike" cap="none">
                <a:solidFill>
                  <a:schemeClr val="dk1"/>
                </a:solidFill>
                <a:latin typeface="Century Schoolbook"/>
                <a:ea typeface="Century Schoolbook"/>
                <a:cs typeface="Century Schoolbook"/>
                <a:sym typeface="Century Schoolbook"/>
              </a:defRPr>
            </a:lvl3pPr>
            <a:lvl4pPr marR="0" lvl="3" algn="ctr" rtl="0">
              <a:lnSpc>
                <a:spcPct val="100000"/>
              </a:lnSpc>
              <a:spcBef>
                <a:spcPts val="360"/>
              </a:spcBef>
              <a:spcAft>
                <a:spcPts val="0"/>
              </a:spcAft>
              <a:buClr>
                <a:srgbClr val="FEC2AC"/>
              </a:buClr>
              <a:buSzPts val="1080"/>
              <a:buFont typeface="Noto Sans Symbols"/>
              <a:buNone/>
              <a:defRPr sz="1800" b="0" i="0" u="none" strike="noStrike" cap="none">
                <a:solidFill>
                  <a:schemeClr val="dk1"/>
                </a:solidFill>
                <a:latin typeface="Century Schoolbook"/>
                <a:ea typeface="Century Schoolbook"/>
                <a:cs typeface="Century Schoolbook"/>
                <a:sym typeface="Century Schoolbook"/>
              </a:defRPr>
            </a:lvl4pPr>
            <a:lvl5pPr marR="0" lvl="4" algn="ctr" rtl="0">
              <a:lnSpc>
                <a:spcPct val="100000"/>
              </a:lnSpc>
              <a:spcBef>
                <a:spcPts val="320"/>
              </a:spcBef>
              <a:spcAft>
                <a:spcPts val="0"/>
              </a:spcAft>
              <a:buClr>
                <a:srgbClr val="BBC9E9"/>
              </a:buClr>
              <a:buSzPts val="1088"/>
              <a:buFont typeface="Noto Sans Symbols"/>
              <a:buNone/>
              <a:defRPr sz="1600" b="0" i="0" u="none" strike="noStrike" cap="none">
                <a:solidFill>
                  <a:schemeClr val="dk1"/>
                </a:solidFill>
                <a:latin typeface="Century Schoolbook"/>
                <a:ea typeface="Century Schoolbook"/>
                <a:cs typeface="Century Schoolbook"/>
                <a:sym typeface="Century Schoolbook"/>
              </a:defRPr>
            </a:lvl5pPr>
            <a:lvl6pPr marR="0" lvl="5" algn="ctr" rtl="0">
              <a:lnSpc>
                <a:spcPct val="100000"/>
              </a:lnSpc>
              <a:spcBef>
                <a:spcPts val="320"/>
              </a:spcBef>
              <a:spcAft>
                <a:spcPts val="0"/>
              </a:spcAft>
              <a:buClr>
                <a:schemeClr val="accent1"/>
              </a:buClr>
              <a:buSzPts val="1600"/>
              <a:buFont typeface="Century Schoolbook"/>
              <a:buNone/>
              <a:defRPr sz="1600" b="0" i="0" u="none" strike="noStrike" cap="none">
                <a:solidFill>
                  <a:schemeClr val="dk2"/>
                </a:solidFill>
                <a:latin typeface="Century Schoolbook"/>
                <a:ea typeface="Century Schoolbook"/>
                <a:cs typeface="Century Schoolbook"/>
                <a:sym typeface="Century Schoolbook"/>
              </a:defRPr>
            </a:lvl6pPr>
            <a:lvl7pPr marR="0" lvl="6" algn="ctr" rtl="0">
              <a:lnSpc>
                <a:spcPct val="100000"/>
              </a:lnSpc>
              <a:spcBef>
                <a:spcPts val="280"/>
              </a:spcBef>
              <a:spcAft>
                <a:spcPts val="0"/>
              </a:spcAft>
              <a:buClr>
                <a:srgbClr val="FEC2AC"/>
              </a:buClr>
              <a:buSzPts val="840"/>
              <a:buFont typeface="Noto Sans Symbols"/>
              <a:buNone/>
              <a:defRPr sz="1400" b="0" i="0" u="none" strike="noStrike" cap="none">
                <a:solidFill>
                  <a:schemeClr val="dk2"/>
                </a:solidFill>
                <a:latin typeface="Century Schoolbook"/>
                <a:ea typeface="Century Schoolbook"/>
                <a:cs typeface="Century Schoolbook"/>
                <a:sym typeface="Century Schoolbook"/>
              </a:defRPr>
            </a:lvl7pPr>
            <a:lvl8pPr marR="0" lvl="7" algn="ctr" rtl="0">
              <a:lnSpc>
                <a:spcPct val="100000"/>
              </a:lnSpc>
              <a:spcBef>
                <a:spcPts val="280"/>
              </a:spcBef>
              <a:spcAft>
                <a:spcPts val="0"/>
              </a:spcAft>
              <a:buClr>
                <a:schemeClr val="accent2"/>
              </a:buClr>
              <a:buSzPts val="1400"/>
              <a:buFont typeface="Century Schoolbook"/>
              <a:buNone/>
              <a:defRPr sz="1400" b="0" i="0" u="none" strike="noStrike" cap="small">
                <a:solidFill>
                  <a:schemeClr val="dk2"/>
                </a:solidFill>
                <a:latin typeface="Century Schoolbook"/>
                <a:ea typeface="Century Schoolbook"/>
                <a:cs typeface="Century Schoolbook"/>
                <a:sym typeface="Century Schoolbook"/>
              </a:defRPr>
            </a:lvl8pPr>
            <a:lvl9pPr marR="0" lvl="8" algn="ctr" rtl="0">
              <a:lnSpc>
                <a:spcPct val="100000"/>
              </a:lnSpc>
              <a:spcBef>
                <a:spcPts val="280"/>
              </a:spcBef>
              <a:spcAft>
                <a:spcPts val="0"/>
              </a:spcAft>
              <a:buClr>
                <a:srgbClr val="DE7530"/>
              </a:buClr>
              <a:buSzPts val="1400"/>
              <a:buFont typeface="Century Schoolbook"/>
              <a:buNone/>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4" name="Shape 24"/>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Shape 25"/>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6" name="Shape 26"/>
          <p:cNvSpPr/>
          <p:nvPr/>
        </p:nvSpPr>
        <p:spPr>
          <a:xfrm>
            <a:off x="381000" y="0"/>
            <a:ext cx="609600" cy="6858000"/>
          </a:xfrm>
          <a:prstGeom prst="rect">
            <a:avLst/>
          </a:prstGeom>
          <a:solidFill>
            <a:srgbClr val="FEC2AC">
              <a:alpha val="5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7" name="Shape 27"/>
          <p:cNvSpPr/>
          <p:nvPr/>
        </p:nvSpPr>
        <p:spPr>
          <a:xfrm>
            <a:off x="276336" y="0"/>
            <a:ext cx="104664" cy="6858000"/>
          </a:xfrm>
          <a:prstGeom prst="rect">
            <a:avLst/>
          </a:prstGeom>
          <a:solidFill>
            <a:srgbClr val="FFD8CC">
              <a:alpha val="3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 name="Shape 28"/>
          <p:cNvSpPr/>
          <p:nvPr/>
        </p:nvSpPr>
        <p:spPr>
          <a:xfrm>
            <a:off x="990600" y="0"/>
            <a:ext cx="181872" cy="6858000"/>
          </a:xfrm>
          <a:prstGeom prst="rect">
            <a:avLst/>
          </a:prstGeom>
          <a:solidFill>
            <a:srgbClr val="FFD8CC">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9" name="Shape 29"/>
          <p:cNvSpPr/>
          <p:nvPr/>
        </p:nvSpPr>
        <p:spPr>
          <a:xfrm>
            <a:off x="1141320" y="0"/>
            <a:ext cx="230280" cy="6858000"/>
          </a:xfrm>
          <a:prstGeom prst="rect">
            <a:avLst/>
          </a:prstGeom>
          <a:solidFill>
            <a:srgbClr val="FFEDE7">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30" name="Shape 30"/>
          <p:cNvCxnSpPr/>
          <p:nvPr/>
        </p:nvCxnSpPr>
        <p:spPr>
          <a:xfrm>
            <a:off x="106344" y="0"/>
            <a:ext cx="0" cy="6858000"/>
          </a:xfrm>
          <a:prstGeom prst="straightConnector1">
            <a:avLst/>
          </a:prstGeom>
          <a:noFill/>
          <a:ln w="57150" cap="flat" cmpd="sng">
            <a:solidFill>
              <a:srgbClr val="FEC2AC">
                <a:alpha val="72549"/>
              </a:srgbClr>
            </a:solidFill>
            <a:prstDash val="solid"/>
            <a:round/>
            <a:headEnd type="none" w="med" len="med"/>
            <a:tailEnd type="none" w="med" len="med"/>
          </a:ln>
        </p:spPr>
      </p:cxnSp>
      <p:cxnSp>
        <p:nvCxnSpPr>
          <p:cNvPr id="31" name="Shape 31"/>
          <p:cNvCxnSpPr/>
          <p:nvPr/>
        </p:nvCxnSpPr>
        <p:spPr>
          <a:xfrm>
            <a:off x="914400" y="0"/>
            <a:ext cx="0" cy="6858000"/>
          </a:xfrm>
          <a:prstGeom prst="straightConnector1">
            <a:avLst/>
          </a:prstGeom>
          <a:noFill/>
          <a:ln w="57150" cap="flat" cmpd="sng">
            <a:solidFill>
              <a:srgbClr val="FFEDE7">
                <a:alpha val="82352"/>
              </a:srgbClr>
            </a:solidFill>
            <a:prstDash val="solid"/>
            <a:round/>
            <a:headEnd type="none" w="med" len="med"/>
            <a:tailEnd type="none" w="med" len="med"/>
          </a:ln>
        </p:spPr>
      </p:cxnSp>
      <p:cxnSp>
        <p:nvCxnSpPr>
          <p:cNvPr id="32" name="Shape 32"/>
          <p:cNvCxnSpPr/>
          <p:nvPr/>
        </p:nvCxnSpPr>
        <p:spPr>
          <a:xfrm>
            <a:off x="854112" y="0"/>
            <a:ext cx="0" cy="6858000"/>
          </a:xfrm>
          <a:prstGeom prst="straightConnector1">
            <a:avLst/>
          </a:prstGeom>
          <a:noFill/>
          <a:ln w="57150" cap="flat" cmpd="sng">
            <a:solidFill>
              <a:srgbClr val="FEC2AC"/>
            </a:solidFill>
            <a:prstDash val="solid"/>
            <a:round/>
            <a:headEnd type="none" w="med" len="med"/>
            <a:tailEnd type="none" w="med" len="med"/>
          </a:ln>
        </p:spPr>
      </p:cxnSp>
      <p:cxnSp>
        <p:nvCxnSpPr>
          <p:cNvPr id="33" name="Shape 33"/>
          <p:cNvCxnSpPr/>
          <p:nvPr/>
        </p:nvCxnSpPr>
        <p:spPr>
          <a:xfrm>
            <a:off x="1726640" y="0"/>
            <a:ext cx="0" cy="6858000"/>
          </a:xfrm>
          <a:prstGeom prst="straightConnector1">
            <a:avLst/>
          </a:prstGeom>
          <a:noFill/>
          <a:ln w="28575" cap="flat" cmpd="sng">
            <a:solidFill>
              <a:srgbClr val="FEC2AC">
                <a:alpha val="81568"/>
              </a:srgbClr>
            </a:solidFill>
            <a:prstDash val="solid"/>
            <a:round/>
            <a:headEnd type="none" w="med" len="med"/>
            <a:tailEnd type="none" w="med" len="med"/>
          </a:ln>
        </p:spPr>
      </p:cxnSp>
      <p:cxnSp>
        <p:nvCxnSpPr>
          <p:cNvPr id="34" name="Shape 34"/>
          <p:cNvCxnSpPr/>
          <p:nvPr/>
        </p:nvCxnSpPr>
        <p:spPr>
          <a:xfrm>
            <a:off x="1066800" y="0"/>
            <a:ext cx="0" cy="6858000"/>
          </a:xfrm>
          <a:prstGeom prst="straightConnector1">
            <a:avLst/>
          </a:prstGeom>
          <a:noFill/>
          <a:ln w="9525" cap="flat" cmpd="sng">
            <a:solidFill>
              <a:srgbClr val="FEC2AC"/>
            </a:solidFill>
            <a:prstDash val="solid"/>
            <a:round/>
            <a:headEnd type="none" w="med" len="med"/>
            <a:tailEnd type="none" w="med" len="med"/>
          </a:ln>
        </p:spPr>
      </p:cxnSp>
      <p:cxnSp>
        <p:nvCxnSpPr>
          <p:cNvPr id="35" name="Shape 35"/>
          <p:cNvCxnSpPr/>
          <p:nvPr/>
        </p:nvCxnSpPr>
        <p:spPr>
          <a:xfrm>
            <a:off x="9113856" y="0"/>
            <a:ext cx="0" cy="6858000"/>
          </a:xfrm>
          <a:prstGeom prst="straightConnector1">
            <a:avLst/>
          </a:prstGeom>
          <a:noFill/>
          <a:ln w="57150" cap="flat" cmpd="thickThin">
            <a:solidFill>
              <a:srgbClr val="FEC2AC"/>
            </a:solidFill>
            <a:prstDash val="solid"/>
            <a:round/>
            <a:headEnd type="none" w="med" len="med"/>
            <a:tailEnd type="none" w="med" len="med"/>
          </a:ln>
        </p:spPr>
      </p:cxnSp>
      <p:sp>
        <p:nvSpPr>
          <p:cNvPr id="36" name="Shape 36"/>
          <p:cNvSpPr/>
          <p:nvPr/>
        </p:nvSpPr>
        <p:spPr>
          <a:xfrm>
            <a:off x="1219200" y="0"/>
            <a:ext cx="76200" cy="6858000"/>
          </a:xfrm>
          <a:prstGeom prst="rect">
            <a:avLst/>
          </a:prstGeom>
          <a:solidFill>
            <a:srgbClr val="FEC2AC">
              <a:alpha val="5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Shape 37"/>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Shape 38"/>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9" name="Shape 39"/>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0" name="Shape 40"/>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1" name="Shape 41"/>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 name="Shape 42"/>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7" name="Shape 127"/>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8" name="Shape 12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9" name="Shape 12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0" name="Shape 13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rot="5400000">
            <a:off x="4541837" y="2362202"/>
            <a:ext cx="5851525" cy="1676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3" name="Shape 1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4" name="Shape 13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5" name="Shape 13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6" name="Shape 13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body" idx="1"/>
          </p:nvPr>
        </p:nvSpPr>
        <p:spPr>
          <a:xfrm>
            <a:off x="457200" y="1600200"/>
            <a:ext cx="7467600" cy="4873752"/>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6" name="Shape 4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7" name="Shape 4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48" name="Shape 4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pic>
        <p:nvPicPr>
          <p:cNvPr id="49" name="Shape 49"/>
          <p:cNvPicPr preferRelativeResize="0"/>
          <p:nvPr/>
        </p:nvPicPr>
        <p:blipFill rotWithShape="1">
          <a:blip r:embed="rId2">
            <a:alphaModFix/>
          </a:blip>
          <a:srcRect/>
          <a:stretch/>
        </p:blipFill>
        <p:spPr>
          <a:xfrm>
            <a:off x="251520" y="5949280"/>
            <a:ext cx="1835696" cy="86240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2" name="Shape 5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3" name="Shape 5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286000" y="2895600"/>
            <a:ext cx="6172200" cy="205359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3000"/>
              <a:buFont typeface="Century Schoolbook"/>
              <a:buNone/>
              <a:defRPr sz="3000" b="1" i="0" u="none" strike="noStrike" cap="small">
                <a:solidFill>
                  <a:schemeClr val="lt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2286000" y="5010150"/>
            <a:ext cx="6172200" cy="1371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1260"/>
              <a:buFont typeface="Noto Sans Symbols"/>
              <a:buNone/>
              <a:defRPr sz="1800" b="1" i="0" u="none" strike="noStrike" cap="none">
                <a:solidFill>
                  <a:schemeClr val="lt2"/>
                </a:solidFill>
                <a:latin typeface="Century Schoolbook"/>
                <a:ea typeface="Century Schoolbook"/>
                <a:cs typeface="Century Schoolbook"/>
                <a:sym typeface="Century Schoolbook"/>
              </a:defRPr>
            </a:lvl1pPr>
            <a:lvl2pPr marL="914400" marR="0" lvl="1" indent="-228600" algn="l" rtl="0">
              <a:lnSpc>
                <a:spcPct val="100000"/>
              </a:lnSpc>
              <a:spcBef>
                <a:spcPts val="360"/>
              </a:spcBef>
              <a:spcAft>
                <a:spcPts val="0"/>
              </a:spcAft>
              <a:buClr>
                <a:schemeClr val="accent1"/>
              </a:buClr>
              <a:buSzPts val="1440"/>
              <a:buFont typeface="Noto Sans Symbols"/>
              <a:buNone/>
              <a:defRPr sz="1800" b="0" i="0" u="none" strike="noStrike" cap="none">
                <a:solidFill>
                  <a:schemeClr val="lt1"/>
                </a:solidFill>
                <a:latin typeface="Century Schoolbook"/>
                <a:ea typeface="Century Schoolbook"/>
                <a:cs typeface="Century Schoolbook"/>
                <a:sym typeface="Century Schoolbook"/>
              </a:defRPr>
            </a:lvl2pPr>
            <a:lvl3pPr marL="1371600" marR="0" lvl="2" indent="-228600" algn="l" rtl="0">
              <a:lnSpc>
                <a:spcPct val="100000"/>
              </a:lnSpc>
              <a:spcBef>
                <a:spcPts val="320"/>
              </a:spcBef>
              <a:spcAft>
                <a:spcPts val="0"/>
              </a:spcAft>
              <a:buClr>
                <a:srgbClr val="DE7530"/>
              </a:buClr>
              <a:buSzPts val="960"/>
              <a:buFont typeface="Noto Sans Symbols"/>
              <a:buNone/>
              <a:defRPr sz="1600" b="0" i="0" u="none" strike="noStrike" cap="none">
                <a:solidFill>
                  <a:schemeClr val="lt1"/>
                </a:solidFill>
                <a:latin typeface="Century Schoolbook"/>
                <a:ea typeface="Century Schoolbook"/>
                <a:cs typeface="Century Schoolbook"/>
                <a:sym typeface="Century Schoolbook"/>
              </a:defRPr>
            </a:lvl3pPr>
            <a:lvl4pPr marL="1828800" marR="0" lvl="3" indent="-228600" algn="l" rtl="0">
              <a:lnSpc>
                <a:spcPct val="100000"/>
              </a:lnSpc>
              <a:spcBef>
                <a:spcPts val="280"/>
              </a:spcBef>
              <a:spcAft>
                <a:spcPts val="0"/>
              </a:spcAft>
              <a:buClr>
                <a:srgbClr val="FEC2AC"/>
              </a:buClr>
              <a:buSzPts val="840"/>
              <a:buFont typeface="Noto Sans Symbols"/>
              <a:buNone/>
              <a:defRPr sz="1400" b="0" i="0" u="none" strike="noStrike" cap="none">
                <a:solidFill>
                  <a:schemeClr val="lt1"/>
                </a:solidFill>
                <a:latin typeface="Century Schoolbook"/>
                <a:ea typeface="Century Schoolbook"/>
                <a:cs typeface="Century Schoolbook"/>
                <a:sym typeface="Century Schoolbook"/>
              </a:defRPr>
            </a:lvl4pPr>
            <a:lvl5pPr marL="2286000" marR="0" lvl="4" indent="-228600" algn="l" rtl="0">
              <a:lnSpc>
                <a:spcPct val="100000"/>
              </a:lnSpc>
              <a:spcBef>
                <a:spcPts val="280"/>
              </a:spcBef>
              <a:spcAft>
                <a:spcPts val="0"/>
              </a:spcAft>
              <a:buClr>
                <a:srgbClr val="BBC9E9"/>
              </a:buClr>
              <a:buSzPts val="952"/>
              <a:buFont typeface="Noto Sans Symbols"/>
              <a:buNone/>
              <a:defRPr sz="1400" b="0" i="0" u="none" strike="noStrike" cap="none">
                <a:solidFill>
                  <a:schemeClr val="lt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lt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lt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lt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57" name="Shape 57"/>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8" name="Shape 58"/>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9" name="Shape 59"/>
          <p:cNvSpPr/>
          <p:nvPr/>
        </p:nvSpPr>
        <p:spPr>
          <a:xfrm>
            <a:off x="381000" y="0"/>
            <a:ext cx="609600" cy="6858000"/>
          </a:xfrm>
          <a:prstGeom prst="rect">
            <a:avLst/>
          </a:prstGeom>
          <a:solidFill>
            <a:srgbClr val="FEC2AC">
              <a:alpha val="5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0" name="Shape 60"/>
          <p:cNvSpPr/>
          <p:nvPr/>
        </p:nvSpPr>
        <p:spPr>
          <a:xfrm>
            <a:off x="276336" y="0"/>
            <a:ext cx="104664" cy="6858000"/>
          </a:xfrm>
          <a:prstGeom prst="rect">
            <a:avLst/>
          </a:prstGeom>
          <a:solidFill>
            <a:srgbClr val="FFD8CC">
              <a:alpha val="3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1" name="Shape 61"/>
          <p:cNvSpPr/>
          <p:nvPr/>
        </p:nvSpPr>
        <p:spPr>
          <a:xfrm>
            <a:off x="990600" y="0"/>
            <a:ext cx="181872" cy="6858000"/>
          </a:xfrm>
          <a:prstGeom prst="rect">
            <a:avLst/>
          </a:prstGeom>
          <a:solidFill>
            <a:srgbClr val="FFD8CC">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2" name="Shape 62"/>
          <p:cNvSpPr/>
          <p:nvPr/>
        </p:nvSpPr>
        <p:spPr>
          <a:xfrm>
            <a:off x="1141320" y="0"/>
            <a:ext cx="230280" cy="6858000"/>
          </a:xfrm>
          <a:prstGeom prst="rect">
            <a:avLst/>
          </a:prstGeom>
          <a:solidFill>
            <a:srgbClr val="FFEDE7">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63" name="Shape 63"/>
          <p:cNvCxnSpPr/>
          <p:nvPr/>
        </p:nvCxnSpPr>
        <p:spPr>
          <a:xfrm>
            <a:off x="106344" y="0"/>
            <a:ext cx="0" cy="6858000"/>
          </a:xfrm>
          <a:prstGeom prst="straightConnector1">
            <a:avLst/>
          </a:prstGeom>
          <a:noFill/>
          <a:ln w="57150" cap="flat" cmpd="sng">
            <a:solidFill>
              <a:srgbClr val="FEC2AC">
                <a:alpha val="72549"/>
              </a:srgbClr>
            </a:solidFill>
            <a:prstDash val="solid"/>
            <a:round/>
            <a:headEnd type="none" w="med" len="med"/>
            <a:tailEnd type="none" w="med" len="med"/>
          </a:ln>
        </p:spPr>
      </p:cxnSp>
      <p:cxnSp>
        <p:nvCxnSpPr>
          <p:cNvPr id="64" name="Shape 64"/>
          <p:cNvCxnSpPr/>
          <p:nvPr/>
        </p:nvCxnSpPr>
        <p:spPr>
          <a:xfrm>
            <a:off x="914400" y="0"/>
            <a:ext cx="0" cy="6858000"/>
          </a:xfrm>
          <a:prstGeom prst="straightConnector1">
            <a:avLst/>
          </a:prstGeom>
          <a:noFill/>
          <a:ln w="57150" cap="flat" cmpd="sng">
            <a:solidFill>
              <a:srgbClr val="FFEDE7">
                <a:alpha val="82352"/>
              </a:srgbClr>
            </a:solidFill>
            <a:prstDash val="solid"/>
            <a:round/>
            <a:headEnd type="none" w="med" len="med"/>
            <a:tailEnd type="none" w="med" len="med"/>
          </a:ln>
        </p:spPr>
      </p:cxnSp>
      <p:cxnSp>
        <p:nvCxnSpPr>
          <p:cNvPr id="65" name="Shape 65"/>
          <p:cNvCxnSpPr/>
          <p:nvPr/>
        </p:nvCxnSpPr>
        <p:spPr>
          <a:xfrm>
            <a:off x="854112" y="0"/>
            <a:ext cx="0" cy="6858000"/>
          </a:xfrm>
          <a:prstGeom prst="straightConnector1">
            <a:avLst/>
          </a:prstGeom>
          <a:noFill/>
          <a:ln w="57150" cap="flat" cmpd="sng">
            <a:solidFill>
              <a:srgbClr val="FEC2AC"/>
            </a:solidFill>
            <a:prstDash val="solid"/>
            <a:round/>
            <a:headEnd type="none" w="med" len="med"/>
            <a:tailEnd type="none" w="med" len="med"/>
          </a:ln>
        </p:spPr>
      </p:cxnSp>
      <p:cxnSp>
        <p:nvCxnSpPr>
          <p:cNvPr id="66" name="Shape 66"/>
          <p:cNvCxnSpPr/>
          <p:nvPr/>
        </p:nvCxnSpPr>
        <p:spPr>
          <a:xfrm>
            <a:off x="1726640" y="0"/>
            <a:ext cx="0" cy="6858000"/>
          </a:xfrm>
          <a:prstGeom prst="straightConnector1">
            <a:avLst/>
          </a:prstGeom>
          <a:noFill/>
          <a:ln w="28575" cap="flat" cmpd="sng">
            <a:solidFill>
              <a:srgbClr val="FEC2AC">
                <a:alpha val="81568"/>
              </a:srgbClr>
            </a:solidFill>
            <a:prstDash val="solid"/>
            <a:round/>
            <a:headEnd type="none" w="med" len="med"/>
            <a:tailEnd type="none" w="med" len="med"/>
          </a:ln>
        </p:spPr>
      </p:cxnSp>
      <p:cxnSp>
        <p:nvCxnSpPr>
          <p:cNvPr id="67" name="Shape 67"/>
          <p:cNvCxnSpPr/>
          <p:nvPr/>
        </p:nvCxnSpPr>
        <p:spPr>
          <a:xfrm>
            <a:off x="1066800" y="0"/>
            <a:ext cx="0" cy="6858000"/>
          </a:xfrm>
          <a:prstGeom prst="straightConnector1">
            <a:avLst/>
          </a:prstGeom>
          <a:noFill/>
          <a:ln w="9525" cap="flat" cmpd="sng">
            <a:solidFill>
              <a:srgbClr val="FEC2AC"/>
            </a:solidFill>
            <a:prstDash val="solid"/>
            <a:round/>
            <a:headEnd type="none" w="med" len="med"/>
            <a:tailEnd type="none" w="med" len="med"/>
          </a:ln>
        </p:spPr>
      </p:cxnSp>
      <p:sp>
        <p:nvSpPr>
          <p:cNvPr id="68" name="Shape 68"/>
          <p:cNvSpPr/>
          <p:nvPr/>
        </p:nvSpPr>
        <p:spPr>
          <a:xfrm>
            <a:off x="1219200" y="0"/>
            <a:ext cx="76200" cy="6858000"/>
          </a:xfrm>
          <a:prstGeom prst="rect">
            <a:avLst/>
          </a:prstGeom>
          <a:solidFill>
            <a:srgbClr val="FEC2AC">
              <a:alpha val="5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9" name="Shape 69"/>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70" name="Shape 70"/>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71" name="Shape 71"/>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72" name="Shape 72"/>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73" name="Shape 73"/>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74" name="Shape 74"/>
          <p:cNvCxnSpPr/>
          <p:nvPr/>
        </p:nvCxnSpPr>
        <p:spPr>
          <a:xfrm>
            <a:off x="9097944" y="0"/>
            <a:ext cx="0" cy="6858000"/>
          </a:xfrm>
          <a:prstGeom prst="straightConnector1">
            <a:avLst/>
          </a:prstGeom>
          <a:noFill/>
          <a:ln w="57150" cap="flat" cmpd="thickThin">
            <a:solidFill>
              <a:srgbClr val="FEC2AC"/>
            </a:solidFill>
            <a:prstDash val="solid"/>
            <a:round/>
            <a:headEnd type="none" w="med" len="med"/>
            <a:tailEnd type="none" w="med" len="med"/>
          </a:ln>
        </p:spPr>
      </p:cxnSp>
      <p:sp>
        <p:nvSpPr>
          <p:cNvPr id="75" name="Shape 75"/>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9" name="Shape 7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0" name="Shape 8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81" name="Shape 81"/>
          <p:cNvSpPr txBox="1">
            <a:spLocks noGrp="1"/>
          </p:cNvSpPr>
          <p:nvPr>
            <p:ph type="body" idx="1"/>
          </p:nvPr>
        </p:nvSpPr>
        <p:spPr>
          <a:xfrm>
            <a:off x="457200" y="1600200"/>
            <a:ext cx="3657600" cy="4572000"/>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2" name="Shape 82"/>
          <p:cNvSpPr txBox="1">
            <a:spLocks noGrp="1"/>
          </p:cNvSpPr>
          <p:nvPr>
            <p:ph type="body" idx="2"/>
          </p:nvPr>
        </p:nvSpPr>
        <p:spPr>
          <a:xfrm>
            <a:off x="4270248" y="1600200"/>
            <a:ext cx="3657600" cy="4572000"/>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3050"/>
            <a:ext cx="7543800"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Shape 8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6" name="Shape 8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7" name="Shape 8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88" name="Shape 88"/>
          <p:cNvSpPr txBox="1">
            <a:spLocks noGrp="1"/>
          </p:cNvSpPr>
          <p:nvPr>
            <p:ph type="body" idx="1"/>
          </p:nvPr>
        </p:nvSpPr>
        <p:spPr>
          <a:xfrm>
            <a:off x="457200" y="2362200"/>
            <a:ext cx="3657600" cy="3886200"/>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9" name="Shape 89"/>
          <p:cNvSpPr txBox="1">
            <a:spLocks noGrp="1"/>
          </p:cNvSpPr>
          <p:nvPr>
            <p:ph type="body" idx="2"/>
          </p:nvPr>
        </p:nvSpPr>
        <p:spPr>
          <a:xfrm>
            <a:off x="4371975" y="2362200"/>
            <a:ext cx="3657600" cy="3886200"/>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0" name="Shape 90"/>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91425" rIns="91425" bIns="91425" anchor="ctr" anchorCtr="0"/>
          <a:lstStyle>
            <a:lvl1pPr marL="457200" marR="0" lvl="0" indent="-228600" algn="l" rtl="0">
              <a:lnSpc>
                <a:spcPct val="100000"/>
              </a:lnSpc>
              <a:spcBef>
                <a:spcPts val="600"/>
              </a:spcBef>
              <a:spcAft>
                <a:spcPts val="0"/>
              </a:spcAft>
              <a:buClr>
                <a:schemeClr val="accent1"/>
              </a:buClr>
              <a:buSzPts val="1400"/>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1" name="Shape 91"/>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91425" rIns="91425" bIns="91425" anchor="ctr" anchorCtr="0"/>
          <a:lstStyle>
            <a:lvl1pPr marL="457200" marR="0" lvl="0" indent="-228600" algn="l" rtl="0">
              <a:lnSpc>
                <a:spcPct val="100000"/>
              </a:lnSpc>
              <a:spcBef>
                <a:spcPts val="600"/>
              </a:spcBef>
              <a:spcAft>
                <a:spcPts val="0"/>
              </a:spcAft>
              <a:buClr>
                <a:schemeClr val="accent1"/>
              </a:buClr>
              <a:buSzPts val="1400"/>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4" name="Shape 9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5" name="Shape 9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96" name="Shape 9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7"/>
        <p:cNvGrpSpPr/>
        <p:nvPr/>
      </p:nvGrpSpPr>
      <p:grpSpPr>
        <a:xfrm>
          <a:off x="0" y="0"/>
          <a:ext cx="0" cy="0"/>
          <a:chOff x="0" y="0"/>
          <a:chExt cx="0" cy="0"/>
        </a:xfrm>
      </p:grpSpPr>
      <p:cxnSp>
        <p:nvCxnSpPr>
          <p:cNvPr id="98" name="Shape 98"/>
          <p:cNvCxnSpPr/>
          <p:nvPr/>
        </p:nvCxnSpPr>
        <p:spPr>
          <a:xfrm>
            <a:off x="8763000" y="0"/>
            <a:ext cx="0" cy="6858000"/>
          </a:xfrm>
          <a:prstGeom prst="straightConnector1">
            <a:avLst/>
          </a:prstGeom>
          <a:noFill/>
          <a:ln w="38100" cap="flat" cmpd="sng">
            <a:solidFill>
              <a:srgbClr val="FEC2AC">
                <a:alpha val="92549"/>
              </a:srgbClr>
            </a:solidFill>
            <a:prstDash val="solid"/>
            <a:round/>
            <a:headEnd type="none" w="med" len="med"/>
            <a:tailEnd type="none" w="med" len="med"/>
          </a:ln>
        </p:spPr>
      </p:cxnSp>
      <p:sp>
        <p:nvSpPr>
          <p:cNvPr id="99" name="Shape 99"/>
          <p:cNvSpPr txBox="1">
            <a:spLocks noGrp="1"/>
          </p:cNvSpPr>
          <p:nvPr>
            <p:ph type="title"/>
          </p:nvPr>
        </p:nvSpPr>
        <p:spPr>
          <a:xfrm rot="5400000">
            <a:off x="3371850" y="3200400"/>
            <a:ext cx="630936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000"/>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6812280" y="274320"/>
            <a:ext cx="1527048" cy="498348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00"/>
              </a:spcBef>
              <a:spcAft>
                <a:spcPts val="0"/>
              </a:spcAft>
              <a:buClr>
                <a:schemeClr val="accent1"/>
              </a:buClr>
              <a:buSzPts val="840"/>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1000"/>
              </a:spcBef>
              <a:spcAft>
                <a:spcPts val="0"/>
              </a:spcAft>
              <a:buClr>
                <a:schemeClr val="accent1"/>
              </a:buClr>
              <a:buSzPts val="960"/>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1371600" marR="0" lvl="2" indent="-228600" algn="l" rtl="0">
              <a:lnSpc>
                <a:spcPct val="100000"/>
              </a:lnSpc>
              <a:spcBef>
                <a:spcPts val="200"/>
              </a:spcBef>
              <a:spcAft>
                <a:spcPts val="0"/>
              </a:spcAft>
              <a:buClr>
                <a:srgbClr val="DE7530"/>
              </a:buClr>
              <a:buSzPts val="600"/>
              <a:buFont typeface="Noto Sans Symbols"/>
              <a:buNone/>
              <a:defRPr sz="1000" b="0" i="0" u="none" strike="noStrike" cap="none">
                <a:solidFill>
                  <a:schemeClr val="dk1"/>
                </a:solidFill>
                <a:latin typeface="Century Schoolbook"/>
                <a:ea typeface="Century Schoolbook"/>
                <a:cs typeface="Century Schoolbook"/>
                <a:sym typeface="Century Schoolbook"/>
              </a:defRPr>
            </a:lvl3pPr>
            <a:lvl4pPr marL="1828800" marR="0" lvl="3" indent="-228600" algn="l" rtl="0">
              <a:lnSpc>
                <a:spcPct val="100000"/>
              </a:lnSpc>
              <a:spcBef>
                <a:spcPts val="180"/>
              </a:spcBef>
              <a:spcAft>
                <a:spcPts val="0"/>
              </a:spcAft>
              <a:buClr>
                <a:srgbClr val="FEC2AC"/>
              </a:buClr>
              <a:buSzPts val="540"/>
              <a:buFont typeface="Noto Sans Symbols"/>
              <a:buNone/>
              <a:defRPr sz="900" b="0" i="0" u="none" strike="noStrike" cap="none">
                <a:solidFill>
                  <a:schemeClr val="dk1"/>
                </a:solidFill>
                <a:latin typeface="Century Schoolbook"/>
                <a:ea typeface="Century Schoolbook"/>
                <a:cs typeface="Century Schoolbook"/>
                <a:sym typeface="Century Schoolbook"/>
              </a:defRPr>
            </a:lvl4pPr>
            <a:lvl5pPr marL="2286000" marR="0" lvl="4" indent="-228600" algn="l" rtl="0">
              <a:lnSpc>
                <a:spcPct val="100000"/>
              </a:lnSpc>
              <a:spcBef>
                <a:spcPts val="180"/>
              </a:spcBef>
              <a:spcAft>
                <a:spcPts val="0"/>
              </a:spcAft>
              <a:buClr>
                <a:srgbClr val="BBC9E9"/>
              </a:buClr>
              <a:buSzPts val="612"/>
              <a:buFont typeface="Noto Sans Symbols"/>
              <a:buNone/>
              <a:defRPr sz="9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01" name="Shape 101"/>
          <p:cNvCxnSpPr/>
          <p:nvPr/>
        </p:nvCxnSpPr>
        <p:spPr>
          <a:xfrm>
            <a:off x="6248400" y="0"/>
            <a:ext cx="0" cy="6858000"/>
          </a:xfrm>
          <a:prstGeom prst="straightConnector1">
            <a:avLst/>
          </a:prstGeom>
          <a:noFill/>
          <a:ln w="38100" cap="flat" cmpd="sng">
            <a:solidFill>
              <a:srgbClr val="FEC2AC"/>
            </a:solidFill>
            <a:prstDash val="solid"/>
            <a:round/>
            <a:headEnd type="none" w="med" len="med"/>
            <a:tailEnd type="none" w="med" len="med"/>
          </a:ln>
        </p:spPr>
      </p:cxnSp>
      <p:cxnSp>
        <p:nvCxnSpPr>
          <p:cNvPr id="102" name="Shape 102"/>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3" name="Shape 103"/>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4" name="Shape 104"/>
          <p:cNvSpPr/>
          <p:nvPr/>
        </p:nvSpPr>
        <p:spPr>
          <a:xfrm>
            <a:off x="8839200" y="0"/>
            <a:ext cx="304800" cy="6858000"/>
          </a:xfrm>
          <a:prstGeom prst="rect">
            <a:avLst/>
          </a:prstGeom>
          <a:solidFill>
            <a:srgbClr val="FEC2AC">
              <a:alpha val="8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05" name="Shape 105"/>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6" name="Shape 106"/>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7" name="Shape 107"/>
          <p:cNvSpPr txBox="1">
            <a:spLocks noGrp="1"/>
          </p:cNvSpPr>
          <p:nvPr>
            <p:ph type="body" idx="2"/>
          </p:nvPr>
        </p:nvSpPr>
        <p:spPr>
          <a:xfrm>
            <a:off x="304800" y="274320"/>
            <a:ext cx="5638800" cy="6327648"/>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8" name="Shape 10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9" name="Shape 10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110" name="Shape 1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1"/>
        <p:cNvGrpSpPr/>
        <p:nvPr/>
      </p:nvGrpSpPr>
      <p:grpSpPr>
        <a:xfrm>
          <a:off x="0" y="0"/>
          <a:ext cx="0" cy="0"/>
          <a:chOff x="0" y="0"/>
          <a:chExt cx="0" cy="0"/>
        </a:xfrm>
      </p:grpSpPr>
      <p:cxnSp>
        <p:nvCxnSpPr>
          <p:cNvPr id="112" name="Shape 112"/>
          <p:cNvCxnSpPr/>
          <p:nvPr/>
        </p:nvCxnSpPr>
        <p:spPr>
          <a:xfrm>
            <a:off x="8763000" y="0"/>
            <a:ext cx="0" cy="6858000"/>
          </a:xfrm>
          <a:prstGeom prst="straightConnector1">
            <a:avLst/>
          </a:prstGeom>
          <a:noFill/>
          <a:ln w="38100" cap="flat" cmpd="sng">
            <a:solidFill>
              <a:srgbClr val="FEC2AC"/>
            </a:solidFill>
            <a:prstDash val="solid"/>
            <a:round/>
            <a:headEnd type="none" w="med" len="med"/>
            <a:tailEnd type="none" w="med" len="med"/>
          </a:ln>
        </p:spPr>
      </p:cxnSp>
      <p:sp>
        <p:nvSpPr>
          <p:cNvPr id="113" name="Shape 113"/>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14" name="Shape 114"/>
          <p:cNvSpPr txBox="1">
            <a:spLocks noGrp="1"/>
          </p:cNvSpPr>
          <p:nvPr>
            <p:ph type="title"/>
          </p:nvPr>
        </p:nvSpPr>
        <p:spPr>
          <a:xfrm rot="5400000">
            <a:off x="3350133" y="3200400"/>
            <a:ext cx="630936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000"/>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5" name="Shape 115"/>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91425" rIns="91425" bIns="91425" anchor="t" anchorCtr="0"/>
          <a:lstStyle>
            <a:lvl1pPr marR="0" lvl="0" algn="l" rtl="0">
              <a:lnSpc>
                <a:spcPct val="100000"/>
              </a:lnSpc>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6" name="Shape 116"/>
          <p:cNvSpPr txBox="1">
            <a:spLocks noGrp="1"/>
          </p:cNvSpPr>
          <p:nvPr>
            <p:ph type="body" idx="1"/>
          </p:nvPr>
        </p:nvSpPr>
        <p:spPr>
          <a:xfrm>
            <a:off x="6765798" y="264795"/>
            <a:ext cx="1524000" cy="49560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
              </a:spcBef>
              <a:spcAft>
                <a:spcPts val="0"/>
              </a:spcAft>
              <a:buClr>
                <a:schemeClr val="accent1"/>
              </a:buClr>
              <a:buSzPts val="840"/>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89560" algn="l" rtl="0">
              <a:lnSpc>
                <a:spcPct val="100000"/>
              </a:lnSpc>
              <a:spcBef>
                <a:spcPts val="400"/>
              </a:spcBef>
              <a:spcAft>
                <a:spcPts val="0"/>
              </a:spcAft>
              <a:buClr>
                <a:schemeClr val="accent1"/>
              </a:buClr>
              <a:buSzPts val="960"/>
              <a:buFont typeface="Noto Sans Symbols"/>
              <a:buChar char="●"/>
              <a:defRPr sz="1200" b="0" i="0" u="none" strike="noStrike" cap="none">
                <a:solidFill>
                  <a:schemeClr val="dk1"/>
                </a:solidFill>
                <a:latin typeface="Century Schoolbook"/>
                <a:ea typeface="Century Schoolbook"/>
                <a:cs typeface="Century Schoolbook"/>
                <a:sym typeface="Century Schoolbook"/>
              </a:defRPr>
            </a:lvl2pPr>
            <a:lvl3pPr marL="1371600" marR="0" lvl="2" indent="-266700" algn="l" rtl="0">
              <a:lnSpc>
                <a:spcPct val="100000"/>
              </a:lnSpc>
              <a:spcBef>
                <a:spcPts val="200"/>
              </a:spcBef>
              <a:spcAft>
                <a:spcPts val="0"/>
              </a:spcAft>
              <a:buClr>
                <a:srgbClr val="DE7530"/>
              </a:buClr>
              <a:buSzPts val="600"/>
              <a:buFont typeface="Noto Sans Symbols"/>
              <a:buChar char="•"/>
              <a:defRPr sz="1000" b="0" i="0" u="none" strike="noStrike" cap="none">
                <a:solidFill>
                  <a:schemeClr val="dk1"/>
                </a:solidFill>
                <a:latin typeface="Century Schoolbook"/>
                <a:ea typeface="Century Schoolbook"/>
                <a:cs typeface="Century Schoolbook"/>
                <a:sym typeface="Century Schoolbook"/>
              </a:defRPr>
            </a:lvl3pPr>
            <a:lvl4pPr marL="1828800" marR="0" lvl="3" indent="-262889" algn="l" rtl="0">
              <a:lnSpc>
                <a:spcPct val="100000"/>
              </a:lnSpc>
              <a:spcBef>
                <a:spcPts val="180"/>
              </a:spcBef>
              <a:spcAft>
                <a:spcPts val="0"/>
              </a:spcAft>
              <a:buClr>
                <a:srgbClr val="FEC2AC"/>
              </a:buClr>
              <a:buSzPts val="540"/>
              <a:buFont typeface="Noto Sans Symbols"/>
              <a:buChar char="•"/>
              <a:defRPr sz="900" b="0" i="0" u="none" strike="noStrike" cap="none">
                <a:solidFill>
                  <a:schemeClr val="dk1"/>
                </a:solidFill>
                <a:latin typeface="Century Schoolbook"/>
                <a:ea typeface="Century Schoolbook"/>
                <a:cs typeface="Century Schoolbook"/>
                <a:sym typeface="Century Schoolbook"/>
              </a:defRPr>
            </a:lvl4pPr>
            <a:lvl5pPr marL="2286000" marR="0" lvl="4" indent="-267461" algn="l" rtl="0">
              <a:lnSpc>
                <a:spcPct val="100000"/>
              </a:lnSpc>
              <a:spcBef>
                <a:spcPts val="180"/>
              </a:spcBef>
              <a:spcAft>
                <a:spcPts val="0"/>
              </a:spcAft>
              <a:buClr>
                <a:srgbClr val="BBC9E9"/>
              </a:buClr>
              <a:buSzPts val="612"/>
              <a:buFont typeface="Noto Sans Symbols"/>
              <a:buChar char="●"/>
              <a:defRPr sz="9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17" name="Shape 117"/>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8" name="Shape 118"/>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19" name="Shape 11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20" name="Shape 120"/>
          <p:cNvCxnSpPr/>
          <p:nvPr/>
        </p:nvCxnSpPr>
        <p:spPr>
          <a:xfrm>
            <a:off x="6248400" y="0"/>
            <a:ext cx="0" cy="6858000"/>
          </a:xfrm>
          <a:prstGeom prst="straightConnector1">
            <a:avLst/>
          </a:prstGeom>
          <a:noFill/>
          <a:ln w="38100" cap="flat" cmpd="sng">
            <a:solidFill>
              <a:srgbClr val="FEC2AC"/>
            </a:solidFill>
            <a:prstDash val="solid"/>
            <a:round/>
            <a:headEnd type="none" w="med" len="med"/>
            <a:tailEnd type="none" w="med" len="med"/>
          </a:ln>
        </p:spPr>
      </p:cxnSp>
      <p:cxnSp>
        <p:nvCxnSpPr>
          <p:cNvPr id="121" name="Shape 121"/>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22" name="Shape 12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3" name="Shape 12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124" name="Shape 12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8763000" y="0"/>
            <a:ext cx="0" cy="6858000"/>
          </a:xfrm>
          <a:prstGeom prst="straightConnector1">
            <a:avLst/>
          </a:prstGeom>
          <a:noFill/>
          <a:ln w="38100" cap="flat" cmpd="sng">
            <a:solidFill>
              <a:srgbClr val="FEC2AC">
                <a:alpha val="92549"/>
              </a:srgbClr>
            </a:solidFill>
            <a:prstDash val="solid"/>
            <a:round/>
            <a:headEnd type="none" w="med" len="med"/>
            <a:tailEnd type="none" w="med" len="med"/>
          </a:ln>
        </p:spPr>
      </p:cxnSp>
      <p:sp>
        <p:nvSpPr>
          <p:cNvPr id="11" name="Shape 11"/>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7467600" cy="4873752"/>
          </a:xfrm>
          <a:prstGeom prst="rect">
            <a:avLst/>
          </a:prstGeom>
          <a:noFill/>
          <a:ln>
            <a:noFill/>
          </a:ln>
        </p:spPr>
        <p:txBody>
          <a:bodyPr spcFirstLastPara="1" wrap="square" lIns="91425" tIns="91425" rIns="91425" bIns="91425" anchor="t" anchorCtr="0"/>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Shape 1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Shape 1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Shape 15"/>
          <p:cNvCxnSpPr/>
          <p:nvPr/>
        </p:nvCxnSpPr>
        <p:spPr>
          <a:xfrm>
            <a:off x="76200" y="0"/>
            <a:ext cx="0" cy="6858000"/>
          </a:xfrm>
          <a:prstGeom prst="straightConnector1">
            <a:avLst/>
          </a:prstGeom>
          <a:noFill/>
          <a:ln w="57150" cap="flat" cmpd="thickThin">
            <a:solidFill>
              <a:srgbClr val="FEC2AC"/>
            </a:solidFill>
            <a:prstDash val="solid"/>
            <a:round/>
            <a:headEnd type="none" w="med" len="med"/>
            <a:tailEnd type="none" w="med" len="med"/>
          </a:ln>
        </p:spPr>
      </p:cxnSp>
      <p:cxnSp>
        <p:nvCxnSpPr>
          <p:cNvPr id="16" name="Shape 16"/>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Shape 17"/>
          <p:cNvSpPr/>
          <p:nvPr/>
        </p:nvSpPr>
        <p:spPr>
          <a:xfrm>
            <a:off x="8839200" y="0"/>
            <a:ext cx="304800" cy="6858000"/>
          </a:xfrm>
          <a:prstGeom prst="rect">
            <a:avLst/>
          </a:prstGeom>
          <a:solidFill>
            <a:srgbClr val="FEC2AC">
              <a:alpha val="8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Shape 18"/>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Shape 1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Shape 2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2267744" y="4005064"/>
            <a:ext cx="6172200" cy="151216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2700"/>
              <a:buFont typeface="Century Schoolbook"/>
              <a:buNone/>
            </a:pPr>
            <a:br>
              <a:rPr lang="en-US" sz="2700" b="1" i="0" u="none" strike="noStrike" cap="small">
                <a:solidFill>
                  <a:schemeClr val="dk2"/>
                </a:solidFill>
                <a:latin typeface="Century Schoolbook"/>
                <a:ea typeface="Century Schoolbook"/>
                <a:cs typeface="Century Schoolbook"/>
                <a:sym typeface="Century Schoolbook"/>
              </a:rPr>
            </a:br>
            <a:r>
              <a:rPr lang="en-US" sz="2700" b="1" i="0" u="none" strike="noStrike" cap="small">
                <a:solidFill>
                  <a:schemeClr val="dk2"/>
                </a:solidFill>
                <a:latin typeface="Century Schoolbook"/>
                <a:ea typeface="Century Schoolbook"/>
                <a:cs typeface="Century Schoolbook"/>
                <a:sym typeface="Century Schoolbook"/>
              </a:rPr>
              <a:t> </a:t>
            </a:r>
            <a:r>
              <a:rPr lang="en-US" sz="2880" b="1" i="1" u="none" strike="noStrike" cap="small">
                <a:solidFill>
                  <a:schemeClr val="dk2"/>
                </a:solidFill>
                <a:latin typeface="Century Schoolbook"/>
                <a:ea typeface="Century Schoolbook"/>
                <a:cs typeface="Century Schoolbook"/>
                <a:sym typeface="Century Schoolbook"/>
              </a:rPr>
              <a:t>Synchronization using</a:t>
            </a:r>
            <a:br>
              <a:rPr lang="en-US" sz="2880" b="1" i="1" u="none" strike="noStrike" cap="small">
                <a:solidFill>
                  <a:schemeClr val="dk2"/>
                </a:solidFill>
                <a:latin typeface="Century Schoolbook"/>
                <a:ea typeface="Century Schoolbook"/>
                <a:cs typeface="Century Schoolbook"/>
                <a:sym typeface="Century Schoolbook"/>
              </a:rPr>
            </a:br>
            <a:r>
              <a:rPr lang="en-US" sz="2880" b="1" i="1" u="none" strike="noStrike" cap="small">
                <a:solidFill>
                  <a:schemeClr val="dk2"/>
                </a:solidFill>
                <a:latin typeface="Century Schoolbook"/>
                <a:ea typeface="Century Schoolbook"/>
                <a:cs typeface="Century Schoolbook"/>
                <a:sym typeface="Century Schoolbook"/>
              </a:rPr>
              <a:t>Semaphores </a:t>
            </a:r>
            <a:br>
              <a:rPr lang="en-US" sz="2880" b="1" i="1" u="none" strike="noStrike" cap="small">
                <a:solidFill>
                  <a:schemeClr val="dk2"/>
                </a:solidFill>
                <a:latin typeface="Century Schoolbook"/>
                <a:ea typeface="Century Schoolbook"/>
                <a:cs typeface="Century Schoolbook"/>
                <a:sym typeface="Century Schoolbook"/>
              </a:rPr>
            </a:br>
            <a:endParaRPr sz="2700" b="1" i="0" u="none" strike="noStrike" cap="small">
              <a:solidFill>
                <a:schemeClr val="dk2"/>
              </a:solidFill>
              <a:latin typeface="Century Schoolbook"/>
              <a:ea typeface="Century Schoolbook"/>
              <a:cs typeface="Century Schoolbook"/>
              <a:sym typeface="Century Schoolbook"/>
            </a:endParaRPr>
          </a:p>
        </p:txBody>
      </p:sp>
      <p:sp>
        <p:nvSpPr>
          <p:cNvPr id="142" name="Shape 142"/>
          <p:cNvSpPr txBox="1"/>
          <p:nvPr/>
        </p:nvSpPr>
        <p:spPr>
          <a:xfrm>
            <a:off x="2123728" y="1484784"/>
            <a:ext cx="6172200" cy="18943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1" i="0" u="none" strike="noStrike" cap="small" dirty="0">
                <a:solidFill>
                  <a:schemeClr val="dk2"/>
                </a:solidFill>
                <a:latin typeface="Century Schoolbook"/>
                <a:ea typeface="Century Schoolbook"/>
                <a:cs typeface="Century Schoolbook"/>
                <a:sym typeface="Century Schoolbook"/>
              </a:rPr>
              <a:t>Comp 346 </a:t>
            </a:r>
            <a:r>
              <a:rPr lang="en-US" sz="3000" b="1" i="0" u="none" strike="noStrike" cap="small">
                <a:solidFill>
                  <a:schemeClr val="dk2"/>
                </a:solidFill>
                <a:latin typeface="Century Schoolbook"/>
                <a:ea typeface="Century Schoolbook"/>
                <a:cs typeface="Century Schoolbook"/>
                <a:sym typeface="Century Schoolbook"/>
              </a:rPr>
              <a:t>– </a:t>
            </a:r>
            <a:r>
              <a:rPr lang="en-US" sz="3000" b="1" cap="small">
                <a:solidFill>
                  <a:schemeClr val="dk2"/>
                </a:solidFill>
                <a:latin typeface="Century Schoolbook"/>
                <a:ea typeface="Century Schoolbook"/>
                <a:cs typeface="Century Schoolbook"/>
                <a:sym typeface="Century Schoolbook"/>
              </a:rPr>
              <a:t>Fall </a:t>
            </a:r>
            <a:r>
              <a:rPr lang="en-US" sz="3000" b="1" i="0" u="none" strike="noStrike" cap="small" dirty="0">
                <a:solidFill>
                  <a:schemeClr val="dk2"/>
                </a:solidFill>
                <a:latin typeface="Century Schoolbook"/>
                <a:ea typeface="Century Schoolbook"/>
                <a:cs typeface="Century Schoolbook"/>
                <a:sym typeface="Century Schoolbook"/>
              </a:rPr>
              <a:t>2019</a:t>
            </a:r>
            <a:endParaRPr sz="3000" b="1" i="0" u="none" strike="noStrike" cap="small" dirty="0">
              <a:solidFill>
                <a:schemeClr val="dk2"/>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Century Schoolbook"/>
                <a:ea typeface="Century Schoolbook"/>
                <a:cs typeface="Century Schoolbook"/>
                <a:sym typeface="Century Schoolbook"/>
              </a:rPr>
              <a:t>Tutorial # 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Century Schoolbook"/>
              <a:buNone/>
            </a:pPr>
            <a:endParaRPr sz="3000" b="1" i="0" u="none" strike="noStrike" cap="small" dirty="0">
              <a:solidFill>
                <a:schemeClr val="dk2"/>
              </a:solidFill>
              <a:latin typeface="Century Schoolbook"/>
              <a:ea typeface="Century Schoolbook"/>
              <a:cs typeface="Century Schoolbook"/>
              <a:sym typeface="Century Schoolbook"/>
            </a:endParaRPr>
          </a:p>
        </p:txBody>
      </p:sp>
      <p:sp>
        <p:nvSpPr>
          <p:cNvPr id="143" name="Shape 143"/>
          <p:cNvSpPr txBox="1">
            <a:spLocks noGrp="1"/>
          </p:cNvSpPr>
          <p:nvPr>
            <p:ph type="subTitle" idx="1"/>
          </p:nvPr>
        </p:nvSpPr>
        <p:spPr>
          <a:xfrm>
            <a:off x="2267744" y="4509120"/>
            <a:ext cx="6172200" cy="5760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260"/>
              <a:buFont typeface="Noto Sans Symbols"/>
              <a:buNone/>
            </a:pPr>
            <a:endParaRPr sz="1800" b="1" i="0" u="none" strike="noStrike" cap="none">
              <a:solidFill>
                <a:schemeClr val="dk2"/>
              </a:solidFill>
              <a:latin typeface="Century Schoolbook"/>
              <a:ea typeface="Century Schoolbook"/>
              <a:cs typeface="Century Schoolbook"/>
              <a:sym typeface="Century Schoolbook"/>
            </a:endParaRPr>
          </a:p>
          <a:p>
            <a:pPr marL="0" marR="0" lvl="0" indent="0" algn="l" rtl="0">
              <a:lnSpc>
                <a:spcPct val="100000"/>
              </a:lnSpc>
              <a:spcBef>
                <a:spcPts val="600"/>
              </a:spcBef>
              <a:spcAft>
                <a:spcPts val="0"/>
              </a:spcAft>
              <a:buClr>
                <a:schemeClr val="accent1"/>
              </a:buClr>
              <a:buSzPts val="1260"/>
              <a:buFont typeface="Noto Sans Symbols"/>
              <a:buNone/>
            </a:pPr>
            <a:endParaRPr sz="1800" b="1" i="0" u="none" strike="noStrike" cap="none">
              <a:solidFill>
                <a:schemeClr val="dk2"/>
              </a:solidFill>
              <a:latin typeface="Century Schoolbook"/>
              <a:ea typeface="Century Schoolbook"/>
              <a:cs typeface="Century Schoolbook"/>
              <a:sym typeface="Century Schoolbook"/>
            </a:endParaRPr>
          </a:p>
        </p:txBody>
      </p:sp>
      <p:sp>
        <p:nvSpPr>
          <p:cNvPr id="144" name="Shape 144"/>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457200" y="822325"/>
            <a:ext cx="8229600" cy="639763"/>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5000"/>
              <a:buFont typeface="Times New Roman"/>
              <a:buNone/>
            </a:pPr>
            <a:r>
              <a:rPr lang="en-US" sz="5000" b="0" i="0" u="none" strike="noStrike" cap="none">
                <a:solidFill>
                  <a:srgbClr val="04617B"/>
                </a:solidFill>
                <a:latin typeface="Calibri"/>
                <a:ea typeface="Calibri"/>
                <a:cs typeface="Calibri"/>
                <a:sym typeface="Calibri"/>
              </a:rPr>
              <a:t>What's the Problem?</a:t>
            </a:r>
            <a:endParaRPr sz="1400" b="0" i="0" u="none" strike="noStrike" cap="none">
              <a:solidFill>
                <a:srgbClr val="000000"/>
              </a:solidFill>
              <a:latin typeface="Arial"/>
              <a:ea typeface="Arial"/>
              <a:cs typeface="Arial"/>
              <a:sym typeface="Arial"/>
            </a:endParaRPr>
          </a:p>
        </p:txBody>
      </p:sp>
      <p:sp>
        <p:nvSpPr>
          <p:cNvPr id="208" name="Shape 208"/>
          <p:cNvSpPr txBox="1"/>
          <p:nvPr/>
        </p:nvSpPr>
        <p:spPr>
          <a:xfrm>
            <a:off x="547688" y="1935162"/>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Times New Roman"/>
              <a:buNone/>
            </a:pPr>
            <a:r>
              <a:rPr lang="en-US" sz="1100" b="0" i="0" u="none" strike="noStrike" cap="none">
                <a:solidFill>
                  <a:srgbClr val="000000"/>
                </a:solidFill>
                <a:latin typeface="Constantia"/>
                <a:ea typeface="Constantia"/>
                <a:cs typeface="Constantia"/>
                <a:sym typeface="Constantia"/>
              </a:rPr>
              <a:t>   </a:t>
            </a:r>
            <a:r>
              <a:rPr lang="en-US" sz="2200" b="0" i="0" u="none" strike="noStrike" cap="none">
                <a:solidFill>
                  <a:srgbClr val="000000"/>
                </a:solidFill>
                <a:latin typeface="Constantia"/>
                <a:ea typeface="Constantia"/>
                <a:cs typeface="Constantia"/>
                <a:sym typeface="Constantia"/>
              </a:rPr>
              <a:t>   </a:t>
            </a:r>
            <a:r>
              <a:rPr lang="en-US" sz="1800" b="0" i="0" u="none" strike="noStrike" cap="none">
                <a:solidFill>
                  <a:srgbClr val="000000"/>
                </a:solidFill>
                <a:latin typeface="Constantia"/>
                <a:ea typeface="Constantia"/>
                <a:cs typeface="Constantia"/>
                <a:sym typeface="Constantia"/>
              </a:rPr>
              <a:t>Example 1:</a:t>
            </a:r>
            <a:endParaRPr sz="1400" b="0" i="0" u="none" strike="noStrike" cap="none">
              <a:solidFill>
                <a:srgbClr val="000000"/>
              </a:solidFill>
              <a:latin typeface="Arial"/>
              <a:ea typeface="Arial"/>
              <a:cs typeface="Arial"/>
              <a:sym typeface="Arial"/>
            </a:endParaRPr>
          </a:p>
          <a:p>
            <a:pPr marL="428625" marR="0" lvl="1" indent="-215900" algn="l" rtl="0">
              <a:lnSpc>
                <a:spcPct val="100000"/>
              </a:lnSpc>
              <a:spcBef>
                <a:spcPts val="600"/>
              </a:spcBef>
              <a:spcAft>
                <a:spcPts val="0"/>
              </a:spcAft>
              <a:buClr>
                <a:srgbClr val="000000"/>
              </a:buClr>
              <a:buSzPts val="810"/>
              <a:buFont typeface="Noto Sans Symbols"/>
              <a:buChar char="●"/>
            </a:pPr>
            <a:r>
              <a:rPr lang="en-US" sz="1800" b="0" i="0" u="none" strike="noStrike" cap="none">
                <a:solidFill>
                  <a:srgbClr val="000000"/>
                </a:solidFill>
                <a:latin typeface="Constantia"/>
                <a:ea typeface="Constantia"/>
                <a:cs typeface="Constantia"/>
                <a:sym typeface="Constantia"/>
              </a:rPr>
              <a:t>A cup of coffee</a:t>
            </a:r>
            <a:endParaRPr sz="1400" b="0" i="0" u="none" strike="noStrike" cap="none">
              <a:solidFill>
                <a:srgbClr val="000000"/>
              </a:solidFill>
              <a:latin typeface="Arial"/>
              <a:ea typeface="Arial"/>
              <a:cs typeface="Arial"/>
              <a:sym typeface="Arial"/>
            </a:endParaRPr>
          </a:p>
          <a:p>
            <a:pPr marL="428625" marR="0" lvl="1" indent="-215900" algn="l" rtl="0">
              <a:lnSpc>
                <a:spcPct val="100000"/>
              </a:lnSpc>
              <a:spcBef>
                <a:spcPts val="600"/>
              </a:spcBef>
              <a:spcAft>
                <a:spcPts val="0"/>
              </a:spcAft>
              <a:buClr>
                <a:srgbClr val="000000"/>
              </a:buClr>
              <a:buSzPts val="810"/>
              <a:buFont typeface="Noto Sans Symbols"/>
              <a:buChar char="●"/>
            </a:pPr>
            <a:r>
              <a:rPr lang="en-US" sz="1800" b="0" i="0" u="none" strike="noStrike" cap="none">
                <a:solidFill>
                  <a:srgbClr val="000000"/>
                </a:solidFill>
                <a:latin typeface="Constantia"/>
                <a:ea typeface="Constantia"/>
                <a:cs typeface="Constantia"/>
                <a:sym typeface="Constantia"/>
              </a:rPr>
              <a:t>A “pourer” (producer)</a:t>
            </a:r>
            <a:endParaRPr sz="1400" b="0" i="0" u="none" strike="noStrike" cap="none">
              <a:solidFill>
                <a:srgbClr val="000000"/>
              </a:solidFill>
              <a:latin typeface="Arial"/>
              <a:ea typeface="Arial"/>
              <a:cs typeface="Arial"/>
              <a:sym typeface="Arial"/>
            </a:endParaRPr>
          </a:p>
          <a:p>
            <a:pPr marL="428625" marR="0" lvl="1" indent="-215900" algn="l" rtl="0">
              <a:lnSpc>
                <a:spcPct val="100000"/>
              </a:lnSpc>
              <a:spcBef>
                <a:spcPts val="600"/>
              </a:spcBef>
              <a:spcAft>
                <a:spcPts val="0"/>
              </a:spcAft>
              <a:buClr>
                <a:srgbClr val="000000"/>
              </a:buClr>
              <a:buSzPts val="810"/>
              <a:buFont typeface="Noto Sans Symbols"/>
              <a:buChar char="●"/>
            </a:pPr>
            <a:r>
              <a:rPr lang="en-US" sz="1800" b="0" i="0" u="none" strike="noStrike" cap="none">
                <a:solidFill>
                  <a:srgbClr val="000000"/>
                </a:solidFill>
                <a:latin typeface="Constantia"/>
                <a:ea typeface="Constantia"/>
                <a:cs typeface="Constantia"/>
                <a:sym typeface="Constantia"/>
              </a:rPr>
              <a:t>A “drinker” (consumer)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75"/>
              </a:spcBef>
              <a:spcAft>
                <a:spcPts val="0"/>
              </a:spcAft>
              <a:buClr>
                <a:srgbClr val="000000"/>
              </a:buClr>
              <a:buSzPts val="1800"/>
              <a:buFont typeface="Times New Roman"/>
              <a:buNone/>
            </a:pPr>
            <a:endParaRPr sz="1800" b="0" i="0" u="none" strike="noStrike" cap="none">
              <a:solidFill>
                <a:srgbClr val="000000"/>
              </a:solidFill>
              <a:latin typeface="Constantia"/>
              <a:ea typeface="Constantia"/>
              <a:cs typeface="Constantia"/>
              <a:sym typeface="Constantia"/>
            </a:endParaRPr>
          </a:p>
        </p:txBody>
      </p:sp>
      <p:pic>
        <p:nvPicPr>
          <p:cNvPr id="209" name="Shape 209"/>
          <p:cNvPicPr preferRelativeResize="0"/>
          <p:nvPr/>
        </p:nvPicPr>
        <p:blipFill rotWithShape="1">
          <a:blip r:embed="rId3">
            <a:alphaModFix/>
          </a:blip>
          <a:srcRect/>
          <a:stretch/>
        </p:blipFill>
        <p:spPr>
          <a:xfrm>
            <a:off x="349250" y="3356992"/>
            <a:ext cx="8428038" cy="2304256"/>
          </a:xfrm>
          <a:prstGeom prst="rect">
            <a:avLst/>
          </a:prstGeom>
          <a:noFill/>
          <a:ln>
            <a:noFill/>
          </a:ln>
        </p:spPr>
      </p:pic>
      <p:sp>
        <p:nvSpPr>
          <p:cNvPr id="210" name="Shape 210"/>
          <p:cNvSpPr txBox="1">
            <a:spLocks noGrp="1"/>
          </p:cNvSpPr>
          <p:nvPr>
            <p:ph type="sldNum" idx="12"/>
          </p:nvPr>
        </p:nvSpPr>
        <p:spPr>
          <a:xfrm>
            <a:off x="8146688" y="5753506"/>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10</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A Typical Example</a:t>
            </a:r>
            <a:endParaRPr sz="3000" b="0" i="0" u="none" strike="noStrike" cap="small">
              <a:solidFill>
                <a:schemeClr val="dk2"/>
              </a:solidFill>
              <a:latin typeface="Century Schoolbook"/>
              <a:ea typeface="Century Schoolbook"/>
              <a:cs typeface="Century Schoolbook"/>
              <a:sym typeface="Century Schoolbook"/>
            </a:endParaRPr>
          </a:p>
        </p:txBody>
      </p:sp>
      <p:sp>
        <p:nvSpPr>
          <p:cNvPr id="216" name="Shape 216"/>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11</a:t>
            </a:fld>
            <a:endParaRPr sz="1400" b="1" i="0" u="none" strike="noStrike" cap="none">
              <a:solidFill>
                <a:srgbClr val="FFFFFF"/>
              </a:solidFill>
              <a:latin typeface="Century Schoolbook"/>
              <a:ea typeface="Century Schoolbook"/>
              <a:cs typeface="Century Schoolbook"/>
              <a:sym typeface="Century Schoolbook"/>
            </a:endParaRPr>
          </a:p>
        </p:txBody>
      </p:sp>
      <p:sp>
        <p:nvSpPr>
          <p:cNvPr id="217" name="Shape 217"/>
          <p:cNvSpPr txBox="1"/>
          <p:nvPr/>
        </p:nvSpPr>
        <p:spPr>
          <a:xfrm>
            <a:off x="228600" y="1638300"/>
            <a:ext cx="4495800" cy="270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class John extends Thread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run()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balance = ATM.getBalance();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if(balance &gt;= $200)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ATM.withdraw($200);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
        <p:nvSpPr>
          <p:cNvPr id="218" name="Shape 218"/>
          <p:cNvSpPr txBox="1"/>
          <p:nvPr/>
        </p:nvSpPr>
        <p:spPr>
          <a:xfrm>
            <a:off x="4495800" y="1638300"/>
            <a:ext cx="4495800" cy="270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class Jane extends Thread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run()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balance = ATM.getBalance();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if(balance &gt;= $300)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ATM.withdraw($300);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
        <p:nvSpPr>
          <p:cNvPr id="219" name="Shape 219"/>
          <p:cNvSpPr txBox="1"/>
          <p:nvPr/>
        </p:nvSpPr>
        <p:spPr>
          <a:xfrm>
            <a:off x="279400" y="4310063"/>
            <a:ext cx="4826000" cy="20145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class ATM{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int withdraw(amount){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if(amount &lt;= balance)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balance = balance – amount;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return amount;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cxnSp>
        <p:nvCxnSpPr>
          <p:cNvPr id="220" name="Shape 220"/>
          <p:cNvCxnSpPr/>
          <p:nvPr/>
        </p:nvCxnSpPr>
        <p:spPr>
          <a:xfrm>
            <a:off x="3500438" y="3071813"/>
            <a:ext cx="1643062" cy="0"/>
          </a:xfrm>
          <a:prstGeom prst="straightConnector1">
            <a:avLst/>
          </a:prstGeom>
          <a:noFill/>
          <a:ln w="38100" cap="flat" cmpd="sng">
            <a:solidFill>
              <a:srgbClr val="FF0000"/>
            </a:solidFill>
            <a:prstDash val="solid"/>
            <a:round/>
            <a:headEnd type="stealth" w="med" len="med"/>
            <a:tailEnd type="stealth" w="med" len="med"/>
          </a:ln>
        </p:spPr>
      </p:cxnSp>
      <p:cxnSp>
        <p:nvCxnSpPr>
          <p:cNvPr id="221" name="Shape 221"/>
          <p:cNvCxnSpPr/>
          <p:nvPr/>
        </p:nvCxnSpPr>
        <p:spPr>
          <a:xfrm>
            <a:off x="4000500" y="3500438"/>
            <a:ext cx="1285875" cy="0"/>
          </a:xfrm>
          <a:prstGeom prst="straightConnector1">
            <a:avLst/>
          </a:prstGeom>
          <a:noFill/>
          <a:ln w="38100" cap="flat" cmpd="sng">
            <a:solidFill>
              <a:srgbClr val="FF0000"/>
            </a:solidFill>
            <a:prstDash val="solid"/>
            <a:round/>
            <a:headEnd type="stealth" w="med" len="med"/>
            <a:tailEnd type="stealth" w="med" len="med"/>
          </a:ln>
        </p:spPr>
      </p:cxnSp>
      <p:cxnSp>
        <p:nvCxnSpPr>
          <p:cNvPr id="222" name="Shape 222"/>
          <p:cNvCxnSpPr/>
          <p:nvPr/>
        </p:nvCxnSpPr>
        <p:spPr>
          <a:xfrm>
            <a:off x="357188" y="5357813"/>
            <a:ext cx="857250" cy="0"/>
          </a:xfrm>
          <a:prstGeom prst="straightConnector1">
            <a:avLst/>
          </a:prstGeom>
          <a:noFill/>
          <a:ln w="38100" cap="flat" cmpd="sng">
            <a:solidFill>
              <a:srgbClr val="FF0000"/>
            </a:solidFill>
            <a:prstDash val="solid"/>
            <a:round/>
            <a:headEnd type="none" w="med" len="med"/>
            <a:tailEnd type="stealth" w="med" len="med"/>
          </a:ln>
        </p:spPr>
      </p:cxnSp>
      <p:cxnSp>
        <p:nvCxnSpPr>
          <p:cNvPr id="223" name="Shape 223"/>
          <p:cNvCxnSpPr/>
          <p:nvPr/>
        </p:nvCxnSpPr>
        <p:spPr>
          <a:xfrm>
            <a:off x="357188" y="5000625"/>
            <a:ext cx="571500" cy="0"/>
          </a:xfrm>
          <a:prstGeom prst="straightConnector1">
            <a:avLst/>
          </a:prstGeom>
          <a:noFill/>
          <a:ln w="38100" cap="flat" cmpd="sng">
            <a:solidFill>
              <a:srgbClr val="FF0000"/>
            </a:solidFill>
            <a:prstDash val="solid"/>
            <a:round/>
            <a:headEnd type="none" w="med" len="med"/>
            <a:tailEnd type="stealth" w="med" len="med"/>
          </a:ln>
        </p:spPr>
      </p:cxnSp>
      <p:sp>
        <p:nvSpPr>
          <p:cNvPr id="224" name="Shape 224"/>
          <p:cNvSpPr txBox="1"/>
          <p:nvPr/>
        </p:nvSpPr>
        <p:spPr>
          <a:xfrm>
            <a:off x="5654848" y="4232275"/>
            <a:ext cx="2949600" cy="1323439"/>
          </a:xfrm>
          <a:prstGeom prst="rect">
            <a:avLst/>
          </a:pr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A trouble may occur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the points marked with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the red arrows. The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F0000"/>
                </a:solidFill>
                <a:latin typeface="Times New Roman"/>
                <a:ea typeface="Times New Roman"/>
                <a:cs typeface="Times New Roman"/>
                <a:sym typeface="Times New Roman"/>
              </a:rPr>
              <a:t>MUST NOT</a:t>
            </a:r>
            <a:r>
              <a:rPr lang="en-US" sz="1600" b="0" i="0" u="none" strike="noStrike" cap="none">
                <a:solidFill>
                  <a:schemeClr val="dk1"/>
                </a:solidFill>
                <a:latin typeface="Times New Roman"/>
                <a:ea typeface="Times New Roman"/>
                <a:cs typeface="Times New Roman"/>
                <a:sym typeface="Times New Roman"/>
              </a:rPr>
              <a:t> be interrupted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at those places.</a:t>
            </a:r>
            <a:endParaRPr sz="1400" b="0" i="0" u="none" strike="noStrike" cap="none">
              <a:solidFill>
                <a:srgbClr val="000000"/>
              </a:solidFill>
              <a:latin typeface="Arial"/>
              <a:ea typeface="Arial"/>
              <a:cs typeface="Arial"/>
              <a:sym typeface="Arial"/>
            </a:endParaRPr>
          </a:p>
        </p:txBody>
      </p:sp>
      <p:cxnSp>
        <p:nvCxnSpPr>
          <p:cNvPr id="225" name="Shape 225"/>
          <p:cNvCxnSpPr/>
          <p:nvPr/>
        </p:nvCxnSpPr>
        <p:spPr>
          <a:xfrm>
            <a:off x="2571750" y="4143375"/>
            <a:ext cx="0" cy="547688"/>
          </a:xfrm>
          <a:prstGeom prst="straightConnector1">
            <a:avLst/>
          </a:prstGeom>
          <a:noFill/>
          <a:ln w="38100" cap="flat" cmpd="sng">
            <a:solidFill>
              <a:srgbClr val="FF0000"/>
            </a:solidFill>
            <a:prstDash val="solid"/>
            <a:round/>
            <a:headEnd type="none" w="med" len="med"/>
            <a:tailEnd type="stealth" w="med" len="med"/>
          </a:ln>
        </p:spPr>
      </p:cxnSp>
      <p:cxnSp>
        <p:nvCxnSpPr>
          <p:cNvPr id="226" name="Shape 226"/>
          <p:cNvCxnSpPr/>
          <p:nvPr/>
        </p:nvCxnSpPr>
        <p:spPr>
          <a:xfrm>
            <a:off x="2500313" y="2071688"/>
            <a:ext cx="0" cy="476250"/>
          </a:xfrm>
          <a:prstGeom prst="straightConnector1">
            <a:avLst/>
          </a:prstGeom>
          <a:noFill/>
          <a:ln w="38100" cap="flat" cmpd="sng">
            <a:solidFill>
              <a:srgbClr val="FF0000"/>
            </a:solidFill>
            <a:prstDash val="solid"/>
            <a:round/>
            <a:headEnd type="none" w="med" len="med"/>
            <a:tailEnd type="stealth" w="med" len="med"/>
          </a:ln>
        </p:spPr>
      </p:cxnSp>
      <p:cxnSp>
        <p:nvCxnSpPr>
          <p:cNvPr id="227" name="Shape 227"/>
          <p:cNvCxnSpPr/>
          <p:nvPr/>
        </p:nvCxnSpPr>
        <p:spPr>
          <a:xfrm>
            <a:off x="6786563" y="2000250"/>
            <a:ext cx="0" cy="547688"/>
          </a:xfrm>
          <a:prstGeom prst="straightConnector1">
            <a:avLst/>
          </a:prstGeom>
          <a:noFill/>
          <a:ln w="38100" cap="flat" cmpd="sng">
            <a:solidFill>
              <a:srgbClr val="FF0000"/>
            </a:solidFill>
            <a:prstDash val="solid"/>
            <a:round/>
            <a:headEnd type="none" w="med" len="med"/>
            <a:tailEnd type="stealth" w="med" len="med"/>
          </a:ln>
        </p:spPr>
      </p:cxnSp>
      <p:cxnSp>
        <p:nvCxnSpPr>
          <p:cNvPr id="228" name="Shape 228"/>
          <p:cNvCxnSpPr/>
          <p:nvPr/>
        </p:nvCxnSpPr>
        <p:spPr>
          <a:xfrm>
            <a:off x="2857500" y="4143375"/>
            <a:ext cx="0" cy="547688"/>
          </a:xfrm>
          <a:prstGeom prst="straightConnector1">
            <a:avLst/>
          </a:prstGeom>
          <a:noFill/>
          <a:ln w="38100" cap="flat" cmpd="sng">
            <a:solidFill>
              <a:srgbClr val="FF0000"/>
            </a:solidFill>
            <a:prstDash val="solid"/>
            <a:round/>
            <a:headEnd type="none" w="med" len="med"/>
            <a:tailEnd type="stealth" w="med" len="med"/>
          </a:ln>
        </p:spPr>
      </p:cxnSp>
      <p:cxnSp>
        <p:nvCxnSpPr>
          <p:cNvPr id="229" name="Shape 229"/>
          <p:cNvCxnSpPr/>
          <p:nvPr/>
        </p:nvCxnSpPr>
        <p:spPr>
          <a:xfrm rot="10800000">
            <a:off x="5152628" y="5000625"/>
            <a:ext cx="571500" cy="0"/>
          </a:xfrm>
          <a:prstGeom prst="straightConnector1">
            <a:avLst/>
          </a:prstGeom>
          <a:noFill/>
          <a:ln w="38100" cap="flat" cmpd="sng">
            <a:solidFill>
              <a:srgbClr val="FF0000"/>
            </a:solidFill>
            <a:prstDash val="solid"/>
            <a:round/>
            <a:headEnd type="none" w="med" len="med"/>
            <a:tailEnd type="stealth" w="med" len="med"/>
          </a:ln>
        </p:spPr>
      </p:cxnSp>
      <p:cxnSp>
        <p:nvCxnSpPr>
          <p:cNvPr id="230" name="Shape 230"/>
          <p:cNvCxnSpPr/>
          <p:nvPr/>
        </p:nvCxnSpPr>
        <p:spPr>
          <a:xfrm rot="10800000">
            <a:off x="4938316" y="5357813"/>
            <a:ext cx="785812" cy="0"/>
          </a:xfrm>
          <a:prstGeom prst="straightConnector1">
            <a:avLst/>
          </a:prstGeom>
          <a:noFill/>
          <a:ln w="38100" cap="flat" cmpd="sng">
            <a:solidFill>
              <a:srgbClr val="FF0000"/>
            </a:solidFill>
            <a:prstDash val="solid"/>
            <a:round/>
            <a:headEnd type="none" w="med" len="med"/>
            <a:tailEnd type="stealth" w="med" len="med"/>
          </a:ln>
        </p:spPr>
      </p:cxnSp>
      <p:cxnSp>
        <p:nvCxnSpPr>
          <p:cNvPr id="231" name="Shape 231"/>
          <p:cNvCxnSpPr/>
          <p:nvPr/>
        </p:nvCxnSpPr>
        <p:spPr>
          <a:xfrm rot="10800000">
            <a:off x="3357563" y="5643563"/>
            <a:ext cx="785812" cy="0"/>
          </a:xfrm>
          <a:prstGeom prst="straightConnector1">
            <a:avLst/>
          </a:prstGeom>
          <a:noFill/>
          <a:ln w="38100" cap="flat" cmpd="sng">
            <a:solidFill>
              <a:srgbClr val="FF0000"/>
            </a:solidFill>
            <a:prstDash val="solid"/>
            <a:round/>
            <a:headEnd type="none" w="med" len="med"/>
            <a:tailEnd type="stealth" w="med" len="med"/>
          </a:ln>
        </p:spPr>
      </p:cxnSp>
      <p:cxnSp>
        <p:nvCxnSpPr>
          <p:cNvPr id="232" name="Shape 232"/>
          <p:cNvCxnSpPr/>
          <p:nvPr/>
        </p:nvCxnSpPr>
        <p:spPr>
          <a:xfrm>
            <a:off x="285750" y="5643563"/>
            <a:ext cx="928688" cy="0"/>
          </a:xfrm>
          <a:prstGeom prst="straightConnector1">
            <a:avLst/>
          </a:prstGeom>
          <a:noFill/>
          <a:ln w="38100" cap="flat" cmpd="sng">
            <a:solidFill>
              <a:srgbClr val="FF0000"/>
            </a:solidFill>
            <a:prstDash val="solid"/>
            <a:round/>
            <a:headEnd type="none" w="med" len="med"/>
            <a:tailEnd type="stealth" w="med" len="med"/>
          </a:ln>
        </p:spPr>
      </p:cxnSp>
      <p:sp>
        <p:nvSpPr>
          <p:cNvPr id="233" name="Shape 23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11</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par>
                                <p:cTn id="8" presetID="10" presetClass="entr" presetSubtype="0"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500"/>
                                        <p:tgtEl>
                                          <p:spTgt spid="2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fade">
                                      <p:cBhvr>
                                        <p:cTn id="15" dur="500"/>
                                        <p:tgtEl>
                                          <p:spTgt spid="2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1"/>
                                        </p:tgtEl>
                                        <p:attrNameLst>
                                          <p:attrName>style.visibility</p:attrName>
                                        </p:attrNameLst>
                                      </p:cBhvr>
                                      <p:to>
                                        <p:strVal val="visible"/>
                                      </p:to>
                                    </p:set>
                                    <p:animEffect transition="in" filter="fade">
                                      <p:cBhvr>
                                        <p:cTn id="20" dur="500"/>
                                        <p:tgtEl>
                                          <p:spTgt spid="2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5"/>
                                        </p:tgtEl>
                                        <p:attrNameLst>
                                          <p:attrName>style.visibility</p:attrName>
                                        </p:attrNameLst>
                                      </p:cBhvr>
                                      <p:to>
                                        <p:strVal val="visible"/>
                                      </p:to>
                                    </p:set>
                                    <p:animEffect transition="in" filter="fade">
                                      <p:cBhvr>
                                        <p:cTn id="25" dur="500"/>
                                        <p:tgtEl>
                                          <p:spTgt spid="2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8"/>
                                        </p:tgtEl>
                                        <p:attrNameLst>
                                          <p:attrName>style.visibility</p:attrName>
                                        </p:attrNameLst>
                                      </p:cBhvr>
                                      <p:to>
                                        <p:strVal val="visible"/>
                                      </p:to>
                                    </p:set>
                                    <p:animEffect transition="in" filter="fade">
                                      <p:cBhvr>
                                        <p:cTn id="30" dur="500"/>
                                        <p:tgtEl>
                                          <p:spTgt spid="2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3"/>
                                        </p:tgtEl>
                                        <p:attrNameLst>
                                          <p:attrName>style.visibility</p:attrName>
                                        </p:attrNameLst>
                                      </p:cBhvr>
                                      <p:to>
                                        <p:strVal val="visible"/>
                                      </p:to>
                                    </p:set>
                                    <p:animEffect transition="in" filter="fade">
                                      <p:cBhvr>
                                        <p:cTn id="35" dur="500"/>
                                        <p:tgtEl>
                                          <p:spTgt spid="2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29"/>
                                        </p:tgtEl>
                                        <p:attrNameLst>
                                          <p:attrName>style.visibility</p:attrName>
                                        </p:attrNameLst>
                                      </p:cBhvr>
                                      <p:to>
                                        <p:strVal val="visible"/>
                                      </p:to>
                                    </p:set>
                                    <p:animEffect transition="in" filter="fade">
                                      <p:cBhvr>
                                        <p:cTn id="40" dur="500"/>
                                        <p:tgtEl>
                                          <p:spTgt spid="2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2"/>
                                        </p:tgtEl>
                                        <p:attrNameLst>
                                          <p:attrName>style.visibility</p:attrName>
                                        </p:attrNameLst>
                                      </p:cBhvr>
                                      <p:to>
                                        <p:strVal val="visible"/>
                                      </p:to>
                                    </p:set>
                                    <p:animEffect transition="in" filter="fade">
                                      <p:cBhvr>
                                        <p:cTn id="45" dur="500"/>
                                        <p:tgtEl>
                                          <p:spTgt spid="2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1"/>
                                        </p:tgtEl>
                                        <p:attrNameLst>
                                          <p:attrName>style.visibility</p:attrName>
                                        </p:attrNameLst>
                                      </p:cBhvr>
                                      <p:to>
                                        <p:strVal val="visible"/>
                                      </p:to>
                                    </p:set>
                                    <p:animEffect transition="in" filter="fade">
                                      <p:cBhvr>
                                        <p:cTn id="55" dur="500"/>
                                        <p:tgtEl>
                                          <p:spTgt spid="2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32"/>
                                        </p:tgtEl>
                                        <p:attrNameLst>
                                          <p:attrName>style.visibility</p:attrName>
                                        </p:attrNameLst>
                                      </p:cBhvr>
                                      <p:to>
                                        <p:strVal val="visible"/>
                                      </p:to>
                                    </p:set>
                                    <p:animEffect transition="in" filter="fade">
                                      <p:cBhvr>
                                        <p:cTn id="60"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Solution: Use Semaphores</a:t>
            </a:r>
            <a:endParaRPr sz="3000" b="0" i="0" u="none" strike="noStrike" cap="small">
              <a:solidFill>
                <a:schemeClr val="dk2"/>
              </a:solidFill>
              <a:latin typeface="Century Schoolbook"/>
              <a:ea typeface="Century Schoolbook"/>
              <a:cs typeface="Century Schoolbook"/>
              <a:sym typeface="Century Schoolbook"/>
            </a:endParaRPr>
          </a:p>
        </p:txBody>
      </p:sp>
      <p:sp>
        <p:nvSpPr>
          <p:cNvPr id="239" name="Shape 23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SzPts val="196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Obvious: make the critical section part </a:t>
            </a:r>
            <a:r>
              <a:rPr lang="en-US" sz="2800" b="1" i="0" u="none" strike="noStrike" cap="none">
                <a:solidFill>
                  <a:schemeClr val="dk1"/>
                </a:solidFill>
                <a:latin typeface="Century Schoolbook"/>
                <a:ea typeface="Century Schoolbook"/>
                <a:cs typeface="Century Schoolbook"/>
                <a:sym typeface="Century Schoolbook"/>
              </a:rPr>
              <a:t>atomic</a:t>
            </a:r>
            <a:r>
              <a:rPr lang="en-US" sz="2800" b="0" i="0" u="none" strike="noStrike" cap="none">
                <a:solidFill>
                  <a:schemeClr val="dk1"/>
                </a:solidFill>
                <a:latin typeface="Century Schoolbook"/>
                <a:ea typeface="Century Schoolbook"/>
                <a:cs typeface="Century Schoolbook"/>
                <a:sym typeface="Century Schoolbook"/>
              </a:rPr>
              <a:t>.</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90000"/>
              </a:lnSpc>
              <a:spcBef>
                <a:spcPts val="600"/>
              </a:spcBef>
              <a:spcAft>
                <a:spcPts val="0"/>
              </a:spcAft>
              <a:buClr>
                <a:schemeClr val="accent1"/>
              </a:buClr>
              <a:buSzPts val="196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One way of doing it: </a:t>
            </a:r>
            <a:r>
              <a:rPr lang="en-US" sz="2800" b="1" i="0" u="none" strike="noStrike" cap="none">
                <a:solidFill>
                  <a:schemeClr val="dk1"/>
                </a:solidFill>
                <a:latin typeface="Century Schoolbook"/>
                <a:ea typeface="Century Schoolbook"/>
                <a:cs typeface="Century Schoolbook"/>
                <a:sym typeface="Century Schoolbook"/>
              </a:rPr>
              <a:t>Semaphores</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90000"/>
              </a:lnSpc>
              <a:spcBef>
                <a:spcPts val="600"/>
              </a:spcBef>
              <a:spcAft>
                <a:spcPts val="0"/>
              </a:spcAft>
              <a:buClr>
                <a:schemeClr val="accent1"/>
              </a:buClr>
              <a:buSzPts val="196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Semaphores are </a:t>
            </a:r>
            <a:r>
              <a:rPr lang="en-US" sz="2800" b="1" i="0" u="none" strike="noStrike" cap="none">
                <a:solidFill>
                  <a:schemeClr val="dk1"/>
                </a:solidFill>
                <a:latin typeface="Century Schoolbook"/>
                <a:ea typeface="Century Schoolbook"/>
                <a:cs typeface="Century Schoolbook"/>
                <a:sym typeface="Century Schoolbook"/>
              </a:rPr>
              <a:t>system-wide</a:t>
            </a:r>
            <a:r>
              <a:rPr lang="en-US" sz="2800" b="0" i="0" u="none" strike="noStrike" cap="none">
                <a:solidFill>
                  <a:schemeClr val="dk1"/>
                </a:solidFill>
                <a:latin typeface="Century Schoolbook"/>
                <a:ea typeface="Century Schoolbook"/>
                <a:cs typeface="Century Schoolbook"/>
                <a:sym typeface="Century Schoolbook"/>
              </a:rPr>
              <a:t> OS objects (also resources) used to</a:t>
            </a:r>
            <a:endParaRPr sz="2400" b="0" i="0" u="none" strike="noStrike" cap="none">
              <a:solidFill>
                <a:schemeClr val="dk1"/>
              </a:solidFill>
              <a:latin typeface="Century Schoolbook"/>
              <a:ea typeface="Century Schoolbook"/>
              <a:cs typeface="Century Schoolbook"/>
              <a:sym typeface="Century Schoolbook"/>
            </a:endParaRPr>
          </a:p>
          <a:p>
            <a:pPr marL="640080" marR="0" lvl="1" indent="-274320" algn="l" rtl="0">
              <a:lnSpc>
                <a:spcPct val="9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Protect critical section (mutexes – for Mutual Exclusion),</a:t>
            </a:r>
            <a:endParaRPr sz="2100" b="0" i="0" u="none" strike="noStrike" cap="none">
              <a:solidFill>
                <a:schemeClr val="dk1"/>
              </a:solidFill>
              <a:latin typeface="Century Schoolbook"/>
              <a:ea typeface="Century Schoolbook"/>
              <a:cs typeface="Century Schoolbook"/>
              <a:sym typeface="Century Schoolbook"/>
            </a:endParaRPr>
          </a:p>
          <a:p>
            <a:pPr marL="640080" marR="0" lvl="1" indent="-274320" algn="l" rtl="0">
              <a:lnSpc>
                <a:spcPct val="9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Coordinate other process’ activities.</a:t>
            </a:r>
            <a:endParaRPr sz="2100" b="0" i="0" u="none" strike="noStrike" cap="none">
              <a:solidFill>
                <a:schemeClr val="dk1"/>
              </a:solidFill>
              <a:latin typeface="Century Schoolbook"/>
              <a:ea typeface="Century Schoolbook"/>
              <a:cs typeface="Century Schoolbook"/>
              <a:sym typeface="Century Schoolbook"/>
            </a:endParaRPr>
          </a:p>
        </p:txBody>
      </p:sp>
      <p:sp>
        <p:nvSpPr>
          <p:cNvPr id="240" name="Shape 240"/>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12</a:t>
            </a:fld>
            <a:endParaRPr sz="1400" b="1" i="0" u="none" strike="noStrike" cap="none">
              <a:solidFill>
                <a:srgbClr val="FFFFFF"/>
              </a:solidFill>
              <a:latin typeface="Century Schoolbook"/>
              <a:ea typeface="Century Schoolbook"/>
              <a:cs typeface="Century Schoolbook"/>
              <a:sym typeface="Century Schoolbook"/>
            </a:endParaRPr>
          </a:p>
        </p:txBody>
      </p:sp>
      <p:sp>
        <p:nvSpPr>
          <p:cNvPr id="241" name="Shape 24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12</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Semaphores for CS	</a:t>
            </a:r>
            <a:endParaRPr sz="3000" b="0" i="0" u="none" strike="noStrike" cap="small">
              <a:solidFill>
                <a:schemeClr val="dk2"/>
              </a:solidFill>
              <a:latin typeface="Century Schoolbook"/>
              <a:ea typeface="Century Schoolbook"/>
              <a:cs typeface="Century Schoolbook"/>
              <a:sym typeface="Century Schoolbook"/>
            </a:endParaRPr>
          </a:p>
        </p:txBody>
      </p:sp>
      <p:sp>
        <p:nvSpPr>
          <p:cNvPr id="247" name="Shape 247"/>
          <p:cNvSpPr txBox="1">
            <a:spLocks noGrp="1"/>
          </p:cNvSpPr>
          <p:nvPr>
            <p:ph type="body" idx="1"/>
          </p:nvPr>
        </p:nvSpPr>
        <p:spPr>
          <a:xfrm>
            <a:off x="685800" y="1571625"/>
            <a:ext cx="7772400" cy="46482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3"/>
              </a:buClr>
              <a:buSzPts val="1750"/>
              <a:buFont typeface="Noto Sans Symbols"/>
              <a:buChar char="●"/>
            </a:pPr>
            <a:r>
              <a:rPr lang="en-US" sz="2500" b="0" i="0" u="none" strike="noStrike" cap="none">
                <a:solidFill>
                  <a:schemeClr val="dk1"/>
                </a:solidFill>
                <a:latin typeface="Century Schoolbook"/>
                <a:ea typeface="Century Schoolbook"/>
                <a:cs typeface="Century Schoolbook"/>
                <a:sym typeface="Century Schoolbook"/>
              </a:rPr>
              <a:t>There are two main operations on semaphores – </a:t>
            </a:r>
            <a:r>
              <a:rPr lang="en-US" sz="2100" b="1" i="0" u="none" strike="noStrike" cap="none">
                <a:solidFill>
                  <a:schemeClr val="dk1"/>
                </a:solidFill>
                <a:latin typeface="Courier New"/>
                <a:ea typeface="Courier New"/>
                <a:cs typeface="Courier New"/>
                <a:sym typeface="Courier New"/>
              </a:rPr>
              <a:t>Wait()</a:t>
            </a:r>
            <a:r>
              <a:rPr lang="en-US" sz="2500" b="0" i="0" u="none" strike="noStrike" cap="none">
                <a:solidFill>
                  <a:schemeClr val="dk1"/>
                </a:solidFill>
                <a:latin typeface="Century Schoolbook"/>
                <a:ea typeface="Century Schoolbook"/>
                <a:cs typeface="Century Schoolbook"/>
                <a:sym typeface="Century Schoolbook"/>
              </a:rPr>
              <a:t> and </a:t>
            </a:r>
            <a:r>
              <a:rPr lang="en-US" sz="1900" b="1" i="0" u="none" strike="noStrike" cap="none">
                <a:solidFill>
                  <a:schemeClr val="dk1"/>
                </a:solidFill>
                <a:latin typeface="Courier New"/>
                <a:ea typeface="Courier New"/>
                <a:cs typeface="Courier New"/>
                <a:sym typeface="Courier New"/>
              </a:rPr>
              <a:t>Signal()</a:t>
            </a:r>
            <a:r>
              <a:rPr lang="en-US" sz="2500" b="0" i="0" u="none" strike="noStrike" cap="none">
                <a:solidFill>
                  <a:schemeClr val="dk1"/>
                </a:solidFill>
                <a:latin typeface="Century Schoolbook"/>
                <a:ea typeface="Century Schoolbook"/>
                <a:cs typeface="Century Schoolbook"/>
                <a:sym typeface="Century Schoolbook"/>
              </a:rPr>
              <a:t>.</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90000"/>
              </a:lnSpc>
              <a:spcBef>
                <a:spcPts val="600"/>
              </a:spcBef>
              <a:spcAft>
                <a:spcPts val="0"/>
              </a:spcAft>
              <a:buClr>
                <a:schemeClr val="accent3"/>
              </a:buClr>
              <a:buSzPts val="1750"/>
              <a:buFont typeface="Noto Sans Symbols"/>
              <a:buChar char="●"/>
            </a:pPr>
            <a:r>
              <a:rPr lang="en-US" sz="2500" b="0" i="0" u="none" strike="noStrike" cap="none">
                <a:solidFill>
                  <a:schemeClr val="dk1"/>
                </a:solidFill>
                <a:latin typeface="Century Schoolbook"/>
                <a:ea typeface="Century Schoolbook"/>
                <a:cs typeface="Century Schoolbook"/>
                <a:sym typeface="Century Schoolbook"/>
              </a:rPr>
              <a:t>A process wishing to enter the critical section tries to acquire the semaphore (a lock in a human world) by calling </a:t>
            </a:r>
            <a:r>
              <a:rPr lang="en-US" sz="2100" b="0" i="0" u="none" strike="noStrike" cap="none">
                <a:solidFill>
                  <a:schemeClr val="dk1"/>
                </a:solidFill>
                <a:latin typeface="Courier New"/>
                <a:ea typeface="Courier New"/>
                <a:cs typeface="Courier New"/>
                <a:sym typeface="Courier New"/>
              </a:rPr>
              <a:t>Wait(sem),</a:t>
            </a:r>
            <a:r>
              <a:rPr lang="en-US" sz="2500" b="1" i="0" u="none" strike="noStrike" cap="none">
                <a:solidFill>
                  <a:schemeClr val="dk1"/>
                </a:solidFill>
                <a:latin typeface="Courier New"/>
                <a:ea typeface="Courier New"/>
                <a:cs typeface="Courier New"/>
                <a:sym typeface="Courier New"/>
              </a:rPr>
              <a:t>P()</a:t>
            </a:r>
            <a:r>
              <a:rPr lang="en-US" sz="2500" b="0" i="0" u="none" strike="noStrike" cap="none">
                <a:solidFill>
                  <a:schemeClr val="dk1"/>
                </a:solidFill>
                <a:latin typeface="Century Schoolbook"/>
                <a:ea typeface="Century Schoolbook"/>
                <a:cs typeface="Century Schoolbook"/>
                <a:sym typeface="Century Schoolbook"/>
              </a:rPr>
              <a:t>.</a:t>
            </a:r>
            <a:endParaRPr sz="2400" b="0" i="0" u="none" strike="noStrike" cap="none">
              <a:solidFill>
                <a:schemeClr val="dk1"/>
              </a:solidFill>
              <a:latin typeface="Century Schoolbook"/>
              <a:ea typeface="Century Schoolbook"/>
              <a:cs typeface="Century Schoolbook"/>
              <a:sym typeface="Century Schoolbook"/>
            </a:endParaRPr>
          </a:p>
          <a:p>
            <a:pPr marL="640080" marR="0" lvl="1" indent="-246888" algn="l" rtl="0">
              <a:lnSpc>
                <a:spcPct val="90000"/>
              </a:lnSpc>
              <a:spcBef>
                <a:spcPts val="560"/>
              </a:spcBef>
              <a:spcAft>
                <a:spcPts val="0"/>
              </a:spcAft>
              <a:buClr>
                <a:schemeClr val="accent1"/>
              </a:buClr>
              <a:buSzPts val="224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If the lock isn’t there (i.e. “in use”), the execution of the process calling </a:t>
            </a:r>
            <a:r>
              <a:rPr lang="en-US" sz="2400" b="1" i="0" u="none" strike="noStrike" cap="none">
                <a:solidFill>
                  <a:schemeClr val="dk1"/>
                </a:solidFill>
                <a:latin typeface="Courier New"/>
                <a:ea typeface="Courier New"/>
                <a:cs typeface="Courier New"/>
                <a:sym typeface="Courier New"/>
              </a:rPr>
              <a:t>Wait()</a:t>
            </a:r>
            <a:r>
              <a:rPr lang="en-US" sz="2800" b="0" i="0" u="none" strike="noStrike" cap="none">
                <a:solidFill>
                  <a:schemeClr val="dk1"/>
                </a:solidFill>
                <a:latin typeface="Century Schoolbook"/>
                <a:ea typeface="Century Schoolbook"/>
                <a:cs typeface="Century Schoolbook"/>
                <a:sym typeface="Century Schoolbook"/>
              </a:rPr>
              <a:t> is suspended (put asleep).</a:t>
            </a:r>
            <a:endParaRPr sz="2100" b="0" i="0" u="none" strike="noStrike" cap="none">
              <a:solidFill>
                <a:schemeClr val="dk1"/>
              </a:solidFill>
              <a:latin typeface="Century Schoolbook"/>
              <a:ea typeface="Century Schoolbook"/>
              <a:cs typeface="Century Schoolbook"/>
              <a:sym typeface="Century Schoolbook"/>
            </a:endParaRPr>
          </a:p>
          <a:p>
            <a:pPr marL="640080" marR="0" lvl="1" indent="-246888" algn="l" rtl="0">
              <a:lnSpc>
                <a:spcPct val="90000"/>
              </a:lnSpc>
              <a:spcBef>
                <a:spcPts val="560"/>
              </a:spcBef>
              <a:spcAft>
                <a:spcPts val="0"/>
              </a:spcAft>
              <a:buClr>
                <a:schemeClr val="accent1"/>
              </a:buClr>
              <a:buSzPts val="224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Otherwise, it acquires the semaphore and does the critical section stuff.</a:t>
            </a:r>
            <a:endParaRPr sz="2100" b="0" i="0" u="none" strike="noStrike" cap="none">
              <a:solidFill>
                <a:schemeClr val="dk1"/>
              </a:solidFill>
              <a:latin typeface="Century Schoolbook"/>
              <a:ea typeface="Century Schoolbook"/>
              <a:cs typeface="Century Schoolbook"/>
              <a:sym typeface="Century Schoolbook"/>
            </a:endParaRPr>
          </a:p>
        </p:txBody>
      </p:sp>
      <p:sp>
        <p:nvSpPr>
          <p:cNvPr id="248" name="Shape 248"/>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13</a:t>
            </a:fld>
            <a:endParaRPr sz="1400" b="1" i="0" u="none" strike="noStrike" cap="none">
              <a:solidFill>
                <a:srgbClr val="FFFFFF"/>
              </a:solidFill>
              <a:latin typeface="Century Schoolbook"/>
              <a:ea typeface="Century Schoolbook"/>
              <a:cs typeface="Century Schoolbook"/>
              <a:sym typeface="Century Schoolbook"/>
            </a:endParaRPr>
          </a:p>
        </p:txBody>
      </p:sp>
      <p:sp>
        <p:nvSpPr>
          <p:cNvPr id="249" name="Shape 24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13</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Semaphores for CS</a:t>
            </a:r>
            <a:endParaRPr sz="3000" b="0" i="0" u="none" strike="noStrike" cap="small">
              <a:solidFill>
                <a:schemeClr val="dk2"/>
              </a:solidFill>
              <a:latin typeface="Century Schoolbook"/>
              <a:ea typeface="Century Schoolbook"/>
              <a:cs typeface="Century Schoolbook"/>
              <a:sym typeface="Century Schoolbook"/>
            </a:endParaRPr>
          </a:p>
        </p:txBody>
      </p:sp>
      <p:sp>
        <p:nvSpPr>
          <p:cNvPr id="255" name="Shape 25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3"/>
              </a:buClr>
              <a:buSzPts val="2240"/>
              <a:buFont typeface="Noto Sans Symbols"/>
              <a:buChar char="●"/>
            </a:pPr>
            <a:r>
              <a:rPr lang="en-US" sz="3200" b="0" i="0" u="none" strike="noStrike" cap="none">
                <a:solidFill>
                  <a:schemeClr val="dk1"/>
                </a:solidFill>
                <a:latin typeface="Century Schoolbook"/>
                <a:ea typeface="Century Schoolbook"/>
                <a:cs typeface="Century Schoolbook"/>
                <a:sym typeface="Century Schoolbook"/>
              </a:rPr>
              <a:t>When a process is over with the critical section, it notifies the rest of the processes waiting on the same semaphore that they can go in by calling </a:t>
            </a:r>
            <a:r>
              <a:rPr lang="en-US" sz="2800" b="0" i="0" u="none" strike="noStrike" cap="none">
                <a:solidFill>
                  <a:schemeClr val="dk1"/>
                </a:solidFill>
                <a:latin typeface="Courier New"/>
                <a:ea typeface="Courier New"/>
                <a:cs typeface="Courier New"/>
                <a:sym typeface="Courier New"/>
              </a:rPr>
              <a:t>Signal(sem),</a:t>
            </a:r>
            <a:r>
              <a:rPr lang="en-US" sz="3200" b="1" i="0" u="none" strike="noStrike" cap="none">
                <a:solidFill>
                  <a:schemeClr val="dk1"/>
                </a:solidFill>
                <a:latin typeface="Courier New"/>
                <a:ea typeface="Courier New"/>
                <a:cs typeface="Courier New"/>
                <a:sym typeface="Courier New"/>
              </a:rPr>
              <a:t>V()</a:t>
            </a:r>
            <a:r>
              <a:rPr lang="en-US" sz="3200" b="0" i="0" u="none" strike="noStrike" cap="none">
                <a:solidFill>
                  <a:schemeClr val="dk1"/>
                </a:solidFill>
                <a:latin typeface="Century Schoolbook"/>
                <a:ea typeface="Century Schoolbook"/>
                <a:cs typeface="Century Schoolbook"/>
                <a:sym typeface="Century Schoolbook"/>
              </a:rPr>
              <a:t>.</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90000"/>
              </a:lnSpc>
              <a:spcBef>
                <a:spcPts val="600"/>
              </a:spcBef>
              <a:spcAft>
                <a:spcPts val="0"/>
              </a:spcAft>
              <a:buClr>
                <a:schemeClr val="accent3"/>
              </a:buClr>
              <a:buSzPts val="2240"/>
              <a:buFont typeface="Noto Sans Symbols"/>
              <a:buChar char="●"/>
            </a:pPr>
            <a:r>
              <a:rPr lang="en-US" sz="3200" b="0" i="0" u="none" strike="noStrike" cap="none">
                <a:solidFill>
                  <a:schemeClr val="dk1"/>
                </a:solidFill>
                <a:latin typeface="Century Schoolbook"/>
                <a:ea typeface="Century Schoolbook"/>
                <a:cs typeface="Century Schoolbook"/>
                <a:sym typeface="Century Schoolbook"/>
              </a:rPr>
              <a:t>The  process goes back to the ready queue to compete again to enter the critical section.</a:t>
            </a: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256" name="Shape 25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14</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a:stretch/>
        </p:blipFill>
        <p:spPr>
          <a:xfrm>
            <a:off x="274638" y="755650"/>
            <a:ext cx="8412162" cy="4913313"/>
          </a:xfrm>
          <a:prstGeom prst="rect">
            <a:avLst/>
          </a:prstGeom>
          <a:noFill/>
          <a:ln>
            <a:noFill/>
          </a:ln>
        </p:spPr>
      </p:pic>
      <p:sp>
        <p:nvSpPr>
          <p:cNvPr id="263" name="Shape 263"/>
          <p:cNvSpPr txBox="1">
            <a:spLocks noGrp="1"/>
          </p:cNvSpPr>
          <p:nvPr>
            <p:ph type="sldNum" idx="12"/>
          </p:nvPr>
        </p:nvSpPr>
        <p:spPr>
          <a:xfrm>
            <a:off x="8148472"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15</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500063" y="214313"/>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A Typical Example Solution</a:t>
            </a:r>
            <a:endParaRPr sz="3000" b="0" i="0" u="none" strike="noStrike" cap="small">
              <a:solidFill>
                <a:schemeClr val="dk2"/>
              </a:solidFill>
              <a:latin typeface="Century Schoolbook"/>
              <a:ea typeface="Century Schoolbook"/>
              <a:cs typeface="Century Schoolbook"/>
              <a:sym typeface="Century Schoolbook"/>
            </a:endParaRPr>
          </a:p>
        </p:txBody>
      </p:sp>
      <p:sp>
        <p:nvSpPr>
          <p:cNvPr id="269" name="Shape 269"/>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16</a:t>
            </a:fld>
            <a:endParaRPr sz="1400" b="1" i="0" u="none" strike="noStrike" cap="none">
              <a:solidFill>
                <a:srgbClr val="FFFFFF"/>
              </a:solidFill>
              <a:latin typeface="Century Schoolbook"/>
              <a:ea typeface="Century Schoolbook"/>
              <a:cs typeface="Century Schoolbook"/>
              <a:sym typeface="Century Schoolbook"/>
            </a:endParaRPr>
          </a:p>
        </p:txBody>
      </p:sp>
      <p:sp>
        <p:nvSpPr>
          <p:cNvPr id="270" name="Shape 270"/>
          <p:cNvSpPr txBox="1"/>
          <p:nvPr/>
        </p:nvSpPr>
        <p:spPr>
          <a:xfrm>
            <a:off x="228600" y="1638300"/>
            <a:ext cx="4495800" cy="27511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class John extends Thread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run()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mutex.Wait();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rgbClr val="FF0000"/>
                </a:solidFill>
                <a:latin typeface="Courier New"/>
                <a:ea typeface="Courier New"/>
                <a:cs typeface="Courier New"/>
                <a:sym typeface="Courier New"/>
              </a:rPr>
              <a:t>    balance = ATM.getBalance();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rgbClr val="FF0000"/>
                </a:solidFill>
                <a:latin typeface="Courier New"/>
                <a:ea typeface="Courier New"/>
                <a:cs typeface="Courier New"/>
                <a:sym typeface="Courier New"/>
              </a:rPr>
              <a:t>    if(balance &gt;= $200)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rgbClr val="FF0000"/>
                </a:solidFill>
                <a:latin typeface="Courier New"/>
                <a:ea typeface="Courier New"/>
                <a:cs typeface="Courier New"/>
                <a:sym typeface="Courier New"/>
              </a:rPr>
              <a:t>       ATM.withdraw($200);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mutex.Signal();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a:t>
            </a:r>
            <a:br>
              <a:rPr lang="en-US" sz="1400" b="0" i="0" u="none" strike="noStrike" cap="none">
                <a:solidFill>
                  <a:schemeClr val="dk1"/>
                </a:solidFill>
                <a:latin typeface="Courier New"/>
                <a:ea typeface="Courier New"/>
                <a:cs typeface="Courier New"/>
                <a:sym typeface="Courier New"/>
              </a:rPr>
            </a:br>
            <a:r>
              <a:rPr lang="en-US" sz="14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
        <p:nvSpPr>
          <p:cNvPr id="271" name="Shape 271"/>
          <p:cNvSpPr txBox="1"/>
          <p:nvPr/>
        </p:nvSpPr>
        <p:spPr>
          <a:xfrm>
            <a:off x="4495800" y="1638300"/>
            <a:ext cx="4495800" cy="27511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class Jane extends Thread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run()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mutex.Wait();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rgbClr val="FF0000"/>
                </a:solidFill>
                <a:latin typeface="Courier New"/>
                <a:ea typeface="Courier New"/>
                <a:cs typeface="Courier New"/>
                <a:sym typeface="Courier New"/>
              </a:rPr>
              <a:t>    balance = ATM.getBalance();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rgbClr val="FF0000"/>
                </a:solidFill>
                <a:latin typeface="Courier New"/>
                <a:ea typeface="Courier New"/>
                <a:cs typeface="Courier New"/>
                <a:sym typeface="Courier New"/>
              </a:rPr>
              <a:t>    if(balance &gt;= $300)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rgbClr val="FF0000"/>
                </a:solidFill>
                <a:latin typeface="Courier New"/>
                <a:ea typeface="Courier New"/>
                <a:cs typeface="Courier New"/>
                <a:sym typeface="Courier New"/>
              </a:rPr>
              <a:t>       ATM.withdraw($300);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mutex.Signal();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a:t>
            </a:r>
            <a:br>
              <a:rPr lang="en-US" sz="1400" b="0" i="0" u="none" strike="noStrike" cap="none">
                <a:solidFill>
                  <a:schemeClr val="dk1"/>
                </a:solidFill>
                <a:latin typeface="Courier New"/>
                <a:ea typeface="Courier New"/>
                <a:cs typeface="Courier New"/>
                <a:sym typeface="Courier New"/>
              </a:rPr>
            </a:br>
            <a:r>
              <a:rPr lang="en-US" sz="14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
        <p:nvSpPr>
          <p:cNvPr id="272" name="Shape 272"/>
          <p:cNvSpPr txBox="1"/>
          <p:nvPr/>
        </p:nvSpPr>
        <p:spPr>
          <a:xfrm>
            <a:off x="279400" y="4356100"/>
            <a:ext cx="3800475" cy="1793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class ATM{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Semaphore mutex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int withdraw(amount)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if(amount &lt;= balance)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balance = balance – amount;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return amount;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
        <p:nvSpPr>
          <p:cNvPr id="273" name="Shape 27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16</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Semaphores for Barrier Sync</a:t>
            </a:r>
            <a:endParaRPr sz="3000" b="0" i="0" u="none" strike="noStrike" cap="small">
              <a:solidFill>
                <a:schemeClr val="dk2"/>
              </a:solidFill>
              <a:latin typeface="Century Schoolbook"/>
              <a:ea typeface="Century Schoolbook"/>
              <a:cs typeface="Century Schoolbook"/>
              <a:sym typeface="Century Schoolbook"/>
            </a:endParaRPr>
          </a:p>
        </p:txBody>
      </p:sp>
      <p:sp>
        <p:nvSpPr>
          <p:cNvPr id="279" name="Shape 27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SzPts val="1960"/>
              <a:buFont typeface="Noto Sans Symbols"/>
              <a:buChar char="•"/>
            </a:pPr>
            <a:r>
              <a:rPr lang="en-US" sz="2800" b="0" i="0" u="none" strike="noStrike" cap="none" dirty="0">
                <a:solidFill>
                  <a:schemeClr val="dk1"/>
                </a:solidFill>
                <a:latin typeface="Century Schoolbook"/>
                <a:ea typeface="Century Schoolbook"/>
                <a:cs typeface="Century Schoolbook"/>
                <a:sym typeface="Century Schoolbook"/>
              </a:rPr>
              <a:t>Take a look at the typical problem:</a:t>
            </a:r>
            <a:endParaRPr sz="2400" b="0" i="0" u="none" strike="noStrike" cap="none" dirty="0">
              <a:solidFill>
                <a:schemeClr val="dk1"/>
              </a:solidFill>
              <a:latin typeface="Century Schoolbook"/>
              <a:ea typeface="Century Schoolbook"/>
              <a:cs typeface="Century Schoolbook"/>
              <a:sym typeface="Century Schoolbook"/>
            </a:endParaRPr>
          </a:p>
          <a:p>
            <a:pPr marL="274320" marR="0" lvl="0" indent="-149860" algn="l" rtl="0">
              <a:lnSpc>
                <a:spcPct val="90000"/>
              </a:lnSpc>
              <a:spcBef>
                <a:spcPts val="600"/>
              </a:spcBef>
              <a:spcAft>
                <a:spcPts val="0"/>
              </a:spcAft>
              <a:buClr>
                <a:schemeClr val="accent1"/>
              </a:buClr>
              <a:buSzPts val="1960"/>
              <a:buFont typeface="Noto Sans Symbols"/>
              <a:buNone/>
            </a:pPr>
            <a:endParaRPr sz="2800" b="0" i="0" u="none" strike="noStrike" cap="none" dirty="0">
              <a:solidFill>
                <a:schemeClr val="dk1"/>
              </a:solidFill>
              <a:latin typeface="Century Schoolbook"/>
              <a:ea typeface="Century Schoolbook"/>
              <a:cs typeface="Century Schoolbook"/>
              <a:sym typeface="Century Schoolbook"/>
            </a:endParaRPr>
          </a:p>
          <a:p>
            <a:pPr marL="274320" marR="0" lvl="0" indent="-149860" algn="l" rtl="0">
              <a:lnSpc>
                <a:spcPct val="90000"/>
              </a:lnSpc>
              <a:spcBef>
                <a:spcPts val="600"/>
              </a:spcBef>
              <a:spcAft>
                <a:spcPts val="0"/>
              </a:spcAft>
              <a:buClr>
                <a:schemeClr val="accent1"/>
              </a:buClr>
              <a:buSzPts val="1960"/>
              <a:buFont typeface="Noto Sans Symbols"/>
              <a:buNone/>
            </a:pPr>
            <a:endParaRPr sz="2800" b="0" i="0" u="none" strike="noStrike" cap="none" dirty="0">
              <a:solidFill>
                <a:schemeClr val="dk1"/>
              </a:solidFill>
              <a:latin typeface="Century Schoolbook"/>
              <a:ea typeface="Century Schoolbook"/>
              <a:cs typeface="Century Schoolbook"/>
              <a:sym typeface="Century Schoolbook"/>
            </a:endParaRPr>
          </a:p>
          <a:p>
            <a:pPr marL="274320" marR="0" lvl="0" indent="-149860" algn="l" rtl="0">
              <a:lnSpc>
                <a:spcPct val="90000"/>
              </a:lnSpc>
              <a:spcBef>
                <a:spcPts val="600"/>
              </a:spcBef>
              <a:spcAft>
                <a:spcPts val="0"/>
              </a:spcAft>
              <a:buClr>
                <a:schemeClr val="accent1"/>
              </a:buClr>
              <a:buSzPts val="1960"/>
              <a:buFont typeface="Noto Sans Symbols"/>
              <a:buNone/>
            </a:pPr>
            <a:endParaRPr sz="2800" b="0" i="0" u="none" strike="noStrike" cap="none" dirty="0">
              <a:solidFill>
                <a:schemeClr val="dk1"/>
              </a:solidFill>
              <a:latin typeface="Century Schoolbook"/>
              <a:ea typeface="Century Schoolbook"/>
              <a:cs typeface="Century Schoolbook"/>
              <a:sym typeface="Century Schoolbook"/>
            </a:endParaRPr>
          </a:p>
          <a:p>
            <a:pPr marL="640080" marR="0" lvl="1" indent="-167640" algn="l" rtl="0">
              <a:lnSpc>
                <a:spcPct val="90000"/>
              </a:lnSpc>
              <a:spcBef>
                <a:spcPts val="420"/>
              </a:spcBef>
              <a:spcAft>
                <a:spcPts val="0"/>
              </a:spcAft>
              <a:buClr>
                <a:schemeClr val="accent1"/>
              </a:buClr>
              <a:buSzPts val="1680"/>
              <a:buFont typeface="Noto Sans Symbols"/>
              <a:buNone/>
            </a:pPr>
            <a:endParaRPr sz="2100" b="0" i="0" u="none" strike="noStrike" cap="none" dirty="0">
              <a:solidFill>
                <a:schemeClr val="dk1"/>
              </a:solidFill>
              <a:latin typeface="Century Schoolbook"/>
              <a:ea typeface="Century Schoolbook"/>
              <a:cs typeface="Century Schoolbook"/>
              <a:sym typeface="Century Schoolbook"/>
            </a:endParaRPr>
          </a:p>
          <a:p>
            <a:pPr marL="640080" marR="0" lvl="1" indent="-274320" algn="l" rtl="0">
              <a:lnSpc>
                <a:spcPct val="9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all processes must finish their phase I before any of them starts phase II</a:t>
            </a:r>
            <a:endParaRPr sz="2100" b="0" i="0" u="none" strike="noStrike" cap="none" dirty="0">
              <a:solidFill>
                <a:schemeClr val="dk1"/>
              </a:solidFill>
              <a:latin typeface="Century Schoolbook"/>
              <a:ea typeface="Century Schoolbook"/>
              <a:cs typeface="Century Schoolbook"/>
              <a:sym typeface="Century Schoolbook"/>
            </a:endParaRPr>
          </a:p>
          <a:p>
            <a:pPr marL="640080" marR="0" lvl="1" indent="-274320" algn="l" rtl="0">
              <a:lnSpc>
                <a:spcPct val="9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processes must proceed to their phase II in a specific order, for example: 1, 2, 3…</a:t>
            </a:r>
            <a:endParaRPr sz="2100" b="0" i="0" u="none" strike="noStrike" cap="none" dirty="0">
              <a:solidFill>
                <a:schemeClr val="dk1"/>
              </a:solidFill>
              <a:latin typeface="Century Schoolbook"/>
              <a:ea typeface="Century Schoolbook"/>
              <a:cs typeface="Century Schoolbook"/>
              <a:sym typeface="Century Schoolbook"/>
            </a:endParaRPr>
          </a:p>
          <a:p>
            <a:pPr marL="274320" marR="0" lvl="0" indent="-274320" algn="l" rtl="0">
              <a:lnSpc>
                <a:spcPct val="90000"/>
              </a:lnSpc>
              <a:spcBef>
                <a:spcPts val="600"/>
              </a:spcBef>
              <a:spcAft>
                <a:spcPts val="0"/>
              </a:spcAft>
              <a:buClr>
                <a:schemeClr val="accent1"/>
              </a:buClr>
              <a:buSzPts val="1960"/>
              <a:buFont typeface="Noto Sans Symbols"/>
              <a:buChar char="•"/>
            </a:pPr>
            <a:r>
              <a:rPr lang="en-US" sz="2800" b="0" i="0" u="none" strike="noStrike" cap="none" dirty="0">
                <a:solidFill>
                  <a:schemeClr val="dk1"/>
                </a:solidFill>
                <a:latin typeface="Century Schoolbook"/>
                <a:ea typeface="Century Schoolbook"/>
                <a:cs typeface="Century Schoolbook"/>
                <a:sym typeface="Century Schoolbook"/>
              </a:rPr>
              <a:t>This is called </a:t>
            </a:r>
            <a:r>
              <a:rPr lang="en-US" sz="2800" b="1" i="0" u="none" strike="noStrike" cap="none" dirty="0">
                <a:solidFill>
                  <a:schemeClr val="dk1"/>
                </a:solidFill>
                <a:latin typeface="Century Schoolbook"/>
                <a:ea typeface="Century Schoolbook"/>
                <a:cs typeface="Century Schoolbook"/>
                <a:sym typeface="Century Schoolbook"/>
              </a:rPr>
              <a:t>barrier synchronization</a:t>
            </a:r>
            <a:r>
              <a:rPr lang="en-US" sz="2800" b="0" i="0" u="none" strike="noStrike" cap="none" dirty="0">
                <a:solidFill>
                  <a:schemeClr val="dk1"/>
                </a:solidFill>
                <a:latin typeface="Century Schoolbook"/>
                <a:ea typeface="Century Schoolbook"/>
                <a:cs typeface="Century Schoolbook"/>
                <a:sym typeface="Century Schoolbook"/>
              </a:rPr>
              <a:t>.</a:t>
            </a:r>
            <a:endParaRPr sz="2400" b="0" i="0" u="none" strike="noStrike" cap="none" dirty="0">
              <a:solidFill>
                <a:schemeClr val="dk1"/>
              </a:solidFill>
              <a:latin typeface="Century Schoolbook"/>
              <a:ea typeface="Century Schoolbook"/>
              <a:cs typeface="Century Schoolbook"/>
              <a:sym typeface="Century Schoolbook"/>
            </a:endParaRPr>
          </a:p>
        </p:txBody>
      </p:sp>
      <p:sp>
        <p:nvSpPr>
          <p:cNvPr id="280" name="Shape 280"/>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17</a:t>
            </a:fld>
            <a:endParaRPr sz="1400" b="1" i="0" u="none" strike="noStrike" cap="none">
              <a:solidFill>
                <a:srgbClr val="FFFFFF"/>
              </a:solidFill>
              <a:latin typeface="Century Schoolbook"/>
              <a:ea typeface="Century Schoolbook"/>
              <a:cs typeface="Century Schoolbook"/>
              <a:sym typeface="Century Schoolbook"/>
            </a:endParaRPr>
          </a:p>
        </p:txBody>
      </p:sp>
      <p:sp>
        <p:nvSpPr>
          <p:cNvPr id="281" name="Shape 281"/>
          <p:cNvSpPr txBox="1"/>
          <p:nvPr/>
        </p:nvSpPr>
        <p:spPr>
          <a:xfrm>
            <a:off x="1130300" y="2204864"/>
            <a:ext cx="4343400" cy="1406525"/>
          </a:xfrm>
          <a:prstGeom prst="rect">
            <a:avLst/>
          </a:pr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semaphore s1 = 0, s2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process P1          process P2</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&lt;phase I&gt;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V (s1)              V (s2)</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P (s2)              P (s1)</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&lt;phase II&gt;          &lt;phase II&gt;</a:t>
            </a:r>
            <a:endParaRPr sz="1400" b="0" i="0" u="none" strike="noStrike" cap="none">
              <a:solidFill>
                <a:srgbClr val="000000"/>
              </a:solidFill>
              <a:latin typeface="Arial"/>
              <a:ea typeface="Arial"/>
              <a:cs typeface="Arial"/>
              <a:sym typeface="Arial"/>
            </a:endParaRPr>
          </a:p>
        </p:txBody>
      </p:sp>
      <p:sp>
        <p:nvSpPr>
          <p:cNvPr id="282" name="Shape 28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17</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p:nvPr/>
        </p:nvSpPr>
        <p:spPr>
          <a:xfrm>
            <a:off x="428625" y="11113"/>
            <a:ext cx="8229600" cy="1417637"/>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4500"/>
              <a:buFont typeface="Times New Roman"/>
              <a:buNone/>
            </a:pPr>
            <a:r>
              <a:rPr lang="en-US" sz="4500" b="0" i="0" u="none" strike="noStrike" cap="none">
                <a:solidFill>
                  <a:srgbClr val="04617B"/>
                </a:solidFill>
                <a:latin typeface="Calibri"/>
                <a:ea typeface="Calibri"/>
                <a:cs typeface="Calibri"/>
                <a:sym typeface="Calibri"/>
              </a:rPr>
              <a:t>Barrier Sync for Three Processes</a:t>
            </a:r>
            <a:endParaRPr sz="1400" b="0" i="0" u="none" strike="noStrike" cap="none">
              <a:solidFill>
                <a:srgbClr val="000000"/>
              </a:solidFill>
              <a:latin typeface="Arial"/>
              <a:ea typeface="Arial"/>
              <a:cs typeface="Arial"/>
              <a:sym typeface="Arial"/>
            </a:endParaRPr>
          </a:p>
        </p:txBody>
      </p:sp>
      <p:sp>
        <p:nvSpPr>
          <p:cNvPr id="289" name="Shape 289"/>
          <p:cNvSpPr txBox="1"/>
          <p:nvPr/>
        </p:nvSpPr>
        <p:spPr>
          <a:xfrm>
            <a:off x="500063" y="1571625"/>
            <a:ext cx="8229600" cy="4389438"/>
          </a:xfrm>
          <a:prstGeom prst="rect">
            <a:avLst/>
          </a:prstGeom>
          <a:noFill/>
          <a:ln>
            <a:noFill/>
          </a:ln>
        </p:spPr>
        <p:txBody>
          <a:bodyPr spcFirstLastPara="1" wrap="square" lIns="91425" tIns="45700" rIns="91425" bIns="45700" anchor="t" anchorCtr="0">
            <a:noAutofit/>
          </a:bodyPr>
          <a:lstStyle/>
          <a:p>
            <a:pPr marL="271463" marR="0" lvl="0" indent="-271463" algn="l" rtl="0">
              <a:lnSpc>
                <a:spcPct val="10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A possible copy-cat attempt:</a:t>
            </a:r>
            <a:endParaRPr sz="1400" b="0" i="0" u="none" strike="noStrike" cap="none">
              <a:solidFill>
                <a:srgbClr val="000000"/>
              </a:solidFill>
              <a:latin typeface="Arial"/>
              <a:ea typeface="Arial"/>
              <a:cs typeface="Arial"/>
              <a:sym typeface="Arial"/>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Why it doesn’t work?</a:t>
            </a:r>
            <a:endParaRPr sz="1400" b="0" i="0" u="none" strike="noStrike" cap="none">
              <a:solidFill>
                <a:srgbClr val="000000"/>
              </a:solidFill>
              <a:latin typeface="Arial"/>
              <a:ea typeface="Arial"/>
              <a:cs typeface="Arial"/>
              <a:sym typeface="Arial"/>
            </a:endParaRPr>
          </a:p>
        </p:txBody>
      </p:sp>
      <p:sp>
        <p:nvSpPr>
          <p:cNvPr id="290" name="Shape 290"/>
          <p:cNvSpPr txBox="1"/>
          <p:nvPr/>
        </p:nvSpPr>
        <p:spPr>
          <a:xfrm>
            <a:off x="928688" y="2000250"/>
            <a:ext cx="5486400" cy="1393825"/>
          </a:xfrm>
          <a:prstGeom prst="rect">
            <a:avLst/>
          </a:prstGeom>
          <a:noFill/>
          <a:ln w="9525" cap="flat" cmpd="sng">
            <a:solidFill>
              <a:srgbClr val="000000"/>
            </a:solidFill>
            <a:prstDash val="solid"/>
            <a:miter lim="800000"/>
            <a:headEnd type="none" w="med" len="med"/>
            <a:tailEnd type="none" w="med" len="med"/>
          </a:ln>
        </p:spPr>
        <p:txBody>
          <a:bodyPr spcFirstLastPara="1" wrap="square" lIns="90000" tIns="46800" rIns="90000" bIns="46800" anchor="t" anchorCtr="0">
            <a:noAutofit/>
          </a:bodyPr>
          <a:lstStyle/>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semaphore s1 = 0, s2 = 0, s3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process P1      process P2       process P3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&lt;phase I&gt;       &lt;phase I&gt;    </a:t>
            </a: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V (s1)          V (s2)       </a:t>
            </a: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V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P (s3)          P (s1)           P (s2)</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&lt;phase II&gt;      &lt;phase II&gt;       &lt;phase II&gt;</a:t>
            </a:r>
            <a:endParaRPr sz="1400" b="0" i="0" u="none" strike="noStrike" cap="none">
              <a:solidFill>
                <a:srgbClr val="000000"/>
              </a:solidFill>
              <a:latin typeface="Arial"/>
              <a:ea typeface="Arial"/>
              <a:cs typeface="Arial"/>
              <a:sym typeface="Arial"/>
            </a:endParaRPr>
          </a:p>
        </p:txBody>
      </p:sp>
      <p:cxnSp>
        <p:nvCxnSpPr>
          <p:cNvPr id="291" name="Shape 291"/>
          <p:cNvCxnSpPr/>
          <p:nvPr/>
        </p:nvCxnSpPr>
        <p:spPr>
          <a:xfrm>
            <a:off x="4394200" y="3581400"/>
            <a:ext cx="762000" cy="1588"/>
          </a:xfrm>
          <a:prstGeom prst="straightConnector1">
            <a:avLst/>
          </a:prstGeom>
          <a:noFill/>
          <a:ln w="9525" cap="flat" cmpd="sng">
            <a:solidFill>
              <a:srgbClr val="FF0000"/>
            </a:solidFill>
            <a:prstDash val="solid"/>
            <a:miter lim="800000"/>
            <a:headEnd type="none" w="med" len="med"/>
            <a:tailEnd type="triangle" w="lg" len="lg"/>
          </a:ln>
        </p:spPr>
      </p:cxnSp>
      <p:sp>
        <p:nvSpPr>
          <p:cNvPr id="292" name="Shape 292"/>
          <p:cNvSpPr txBox="1">
            <a:spLocks noGrp="1"/>
          </p:cNvSpPr>
          <p:nvPr>
            <p:ph type="sldNum" idx="12"/>
          </p:nvPr>
        </p:nvSpPr>
        <p:spPr>
          <a:xfrm>
            <a:off x="8148472" y="5753506"/>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18</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p:nvPr/>
        </p:nvSpPr>
        <p:spPr>
          <a:xfrm>
            <a:off x="428625" y="11113"/>
            <a:ext cx="8229600" cy="1417637"/>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4500"/>
              <a:buFont typeface="Times New Roman"/>
              <a:buNone/>
            </a:pPr>
            <a:r>
              <a:rPr lang="en-US" sz="4500" b="0" i="0" u="none" strike="noStrike" cap="none">
                <a:solidFill>
                  <a:srgbClr val="04617B"/>
                </a:solidFill>
                <a:latin typeface="Calibri"/>
                <a:ea typeface="Calibri"/>
                <a:cs typeface="Calibri"/>
                <a:sym typeface="Calibri"/>
              </a:rPr>
              <a:t>Barrier Sync for Three Processes</a:t>
            </a:r>
            <a:endParaRPr sz="1400" b="0" i="0" u="none" strike="noStrike" cap="none">
              <a:solidFill>
                <a:srgbClr val="000000"/>
              </a:solidFill>
              <a:latin typeface="Arial"/>
              <a:ea typeface="Arial"/>
              <a:cs typeface="Arial"/>
              <a:sym typeface="Arial"/>
            </a:endParaRPr>
          </a:p>
        </p:txBody>
      </p:sp>
      <p:sp>
        <p:nvSpPr>
          <p:cNvPr id="299" name="Shape 299"/>
          <p:cNvSpPr txBox="1"/>
          <p:nvPr/>
        </p:nvSpPr>
        <p:spPr>
          <a:xfrm>
            <a:off x="500063" y="1571625"/>
            <a:ext cx="8229600" cy="4389438"/>
          </a:xfrm>
          <a:prstGeom prst="rect">
            <a:avLst/>
          </a:prstGeom>
          <a:noFill/>
          <a:ln>
            <a:noFill/>
          </a:ln>
        </p:spPr>
        <p:txBody>
          <a:bodyPr spcFirstLastPara="1" wrap="square" lIns="91425" tIns="45700" rIns="91425" bIns="45700" anchor="t" anchorCtr="0">
            <a:noAutofit/>
          </a:bodyPr>
          <a:lstStyle/>
          <a:p>
            <a:pPr marL="271463" marR="0" lvl="0" indent="-271463" algn="l" rtl="0">
              <a:lnSpc>
                <a:spcPct val="10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A possible copy-cat attempt:</a:t>
            </a:r>
            <a:endParaRPr sz="1400" b="0" i="0" u="none" strike="noStrike" cap="none">
              <a:solidFill>
                <a:srgbClr val="000000"/>
              </a:solidFill>
              <a:latin typeface="Arial"/>
              <a:ea typeface="Arial"/>
              <a:cs typeface="Arial"/>
              <a:sym typeface="Arial"/>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Why it doesn’t work?</a:t>
            </a:r>
            <a:endParaRPr sz="1400" b="0" i="0" u="none" strike="noStrike" cap="none">
              <a:solidFill>
                <a:srgbClr val="000000"/>
              </a:solidFill>
              <a:latin typeface="Arial"/>
              <a:ea typeface="Arial"/>
              <a:cs typeface="Arial"/>
              <a:sym typeface="Arial"/>
            </a:endParaRPr>
          </a:p>
          <a:p>
            <a:pPr marL="638175" marR="0" lvl="1" indent="-246063" algn="l" rtl="0">
              <a:lnSpc>
                <a:spcPct val="100000"/>
              </a:lnSpc>
              <a:spcBef>
                <a:spcPts val="600"/>
              </a:spcBef>
              <a:spcAft>
                <a:spcPts val="0"/>
              </a:spcAft>
              <a:buClr>
                <a:srgbClr val="0F6FC6"/>
              </a:buClr>
              <a:buSzPts val="2040"/>
              <a:buFont typeface="Noto Sans Symbols"/>
              <a:buChar char="●"/>
            </a:pPr>
            <a:r>
              <a:rPr lang="en-US" sz="2400" b="0" i="0" u="none" strike="noStrike" cap="none">
                <a:solidFill>
                  <a:srgbClr val="000000"/>
                </a:solidFill>
                <a:latin typeface="Constantia"/>
                <a:ea typeface="Constantia"/>
                <a:cs typeface="Constantia"/>
                <a:sym typeface="Constantia"/>
              </a:rPr>
              <a:t>Scenario: 1-6 , process 2 even hasn’t started!</a:t>
            </a:r>
            <a:endParaRPr sz="1400" b="0" i="0" u="none" strike="noStrike" cap="none">
              <a:solidFill>
                <a:srgbClr val="000000"/>
              </a:solidFill>
              <a:latin typeface="Arial"/>
              <a:ea typeface="Arial"/>
              <a:cs typeface="Arial"/>
              <a:sym typeface="Arial"/>
            </a:endParaRPr>
          </a:p>
          <a:p>
            <a:pPr marL="638175" marR="0" lvl="1" indent="-246063" algn="l" rtl="0">
              <a:lnSpc>
                <a:spcPct val="100000"/>
              </a:lnSpc>
              <a:spcBef>
                <a:spcPts val="600"/>
              </a:spcBef>
              <a:spcAft>
                <a:spcPts val="0"/>
              </a:spcAft>
              <a:buClr>
                <a:srgbClr val="0F6FC6"/>
              </a:buClr>
              <a:buSzPts val="2040"/>
              <a:buFont typeface="Noto Sans Symbols"/>
              <a:buChar char="●"/>
            </a:pPr>
            <a:r>
              <a:rPr lang="en-US" sz="2400" b="1" i="0" u="none" strike="noStrike" cap="none">
                <a:solidFill>
                  <a:srgbClr val="000000"/>
                </a:solidFill>
                <a:latin typeface="Constantia"/>
                <a:ea typeface="Constantia"/>
                <a:cs typeface="Constantia"/>
                <a:sym typeface="Constantia"/>
              </a:rPr>
              <a:t>None</a:t>
            </a:r>
            <a:r>
              <a:rPr lang="en-US" sz="2400" b="0" i="0" u="none" strike="noStrike" cap="none">
                <a:solidFill>
                  <a:srgbClr val="000000"/>
                </a:solidFill>
                <a:latin typeface="Constantia"/>
                <a:ea typeface="Constantia"/>
                <a:cs typeface="Constantia"/>
                <a:sym typeface="Constantia"/>
              </a:rPr>
              <a:t> of the requirements are met</a:t>
            </a:r>
            <a:endParaRPr sz="1400" b="0" i="0" u="none" strike="noStrike" cap="none">
              <a:solidFill>
                <a:srgbClr val="000000"/>
              </a:solidFill>
              <a:latin typeface="Arial"/>
              <a:ea typeface="Arial"/>
              <a:cs typeface="Arial"/>
              <a:sym typeface="Arial"/>
            </a:endParaRPr>
          </a:p>
        </p:txBody>
      </p:sp>
      <p:sp>
        <p:nvSpPr>
          <p:cNvPr id="300" name="Shape 300"/>
          <p:cNvSpPr txBox="1"/>
          <p:nvPr/>
        </p:nvSpPr>
        <p:spPr>
          <a:xfrm>
            <a:off x="928688" y="2000250"/>
            <a:ext cx="5486400" cy="1413145"/>
          </a:xfrm>
          <a:prstGeom prst="rect">
            <a:avLst/>
          </a:prstGeom>
          <a:noFill/>
          <a:ln w="9525" cap="flat" cmpd="sng">
            <a:solidFill>
              <a:srgbClr val="000000"/>
            </a:solidFill>
            <a:prstDash val="solid"/>
            <a:miter lim="800000"/>
            <a:headEnd type="none" w="med" len="med"/>
            <a:tailEnd type="none" w="med" len="med"/>
          </a:ln>
        </p:spPr>
        <p:txBody>
          <a:bodyPr spcFirstLastPara="1" wrap="square" lIns="90000" tIns="46800" rIns="90000" bIns="46800" anchor="t" anchorCtr="0">
            <a:noAutofit/>
          </a:bodyPr>
          <a:lstStyle/>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semaphore s1 = 0, s2 = 0, s3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process P1      process P2       process P3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3</a:t>
            </a:r>
            <a:r>
              <a:rPr lang="en-US" sz="1500" b="0" i="0" u="none" strike="noStrike" cap="none">
                <a:solidFill>
                  <a:srgbClr val="000000"/>
                </a:solidFill>
                <a:latin typeface="Courier New"/>
                <a:ea typeface="Courier New"/>
                <a:cs typeface="Courier New"/>
                <a:sym typeface="Courier New"/>
              </a:rPr>
              <a:t>  &lt;phase I&gt;       &lt;phase I&gt;    </a:t>
            </a:r>
            <a:r>
              <a:rPr lang="en-US" sz="1500" b="1" i="0" u="none" strike="noStrike" cap="none">
                <a:solidFill>
                  <a:srgbClr val="000000"/>
                </a:solidFill>
                <a:latin typeface="Courier New"/>
                <a:ea typeface="Courier New"/>
                <a:cs typeface="Courier New"/>
                <a:sym typeface="Courier New"/>
              </a:rPr>
              <a:t>1</a:t>
            </a:r>
            <a:r>
              <a:rPr lang="en-US" sz="1500" b="0" i="0" u="none" strike="noStrike" cap="none">
                <a:solidFill>
                  <a:srgbClr val="000000"/>
                </a:solidFill>
                <a:latin typeface="Courier New"/>
                <a:ea typeface="Courier New"/>
                <a:cs typeface="Courier New"/>
                <a:sym typeface="Courier New"/>
              </a:rPr>
              <a: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4</a:t>
            </a:r>
            <a:r>
              <a:rPr lang="en-US" sz="1500" b="0" i="0" u="none" strike="noStrike" cap="none">
                <a:solidFill>
                  <a:srgbClr val="000000"/>
                </a:solidFill>
                <a:latin typeface="Courier New"/>
                <a:ea typeface="Courier New"/>
                <a:cs typeface="Courier New"/>
                <a:sym typeface="Courier New"/>
              </a:rPr>
              <a:t>  V (s1)          V (s2)       </a:t>
            </a:r>
            <a:r>
              <a:rPr lang="en-US" sz="1500" b="1" i="0" u="none" strike="noStrike" cap="none">
                <a:solidFill>
                  <a:srgbClr val="000000"/>
                </a:solidFill>
                <a:latin typeface="Courier New"/>
                <a:ea typeface="Courier New"/>
                <a:cs typeface="Courier New"/>
                <a:sym typeface="Courier New"/>
              </a:rPr>
              <a:t>2</a:t>
            </a:r>
            <a:r>
              <a:rPr lang="en-US" sz="1500" b="0" i="0" u="none" strike="noStrike" cap="none">
                <a:solidFill>
                  <a:srgbClr val="000000"/>
                </a:solidFill>
                <a:latin typeface="Courier New"/>
                <a:ea typeface="Courier New"/>
                <a:cs typeface="Courier New"/>
                <a:sym typeface="Courier New"/>
              </a:rPr>
              <a:t>   V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5</a:t>
            </a:r>
            <a:r>
              <a:rPr lang="en-US" sz="1500" b="0" i="0" u="none" strike="noStrike" cap="none">
                <a:solidFill>
                  <a:srgbClr val="000000"/>
                </a:solidFill>
                <a:latin typeface="Courier New"/>
                <a:ea typeface="Courier New"/>
                <a:cs typeface="Courier New"/>
                <a:sym typeface="Courier New"/>
              </a:rPr>
              <a:t>  P (s3)          P (s1)           P (s2)</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6</a:t>
            </a:r>
            <a:r>
              <a:rPr lang="en-US" sz="1500" b="0" i="0" u="none" strike="noStrike" cap="none">
                <a:solidFill>
                  <a:srgbClr val="000000"/>
                </a:solidFill>
                <a:latin typeface="Courier New"/>
                <a:ea typeface="Courier New"/>
                <a:cs typeface="Courier New"/>
                <a:sym typeface="Courier New"/>
              </a:rPr>
              <a:t>  &lt;phase II&gt;      &lt;phase II&gt;       &lt;phase II&gt;</a:t>
            </a:r>
            <a:endParaRPr sz="1400" b="0" i="0" u="none" strike="noStrike" cap="none">
              <a:solidFill>
                <a:srgbClr val="000000"/>
              </a:solidFill>
              <a:latin typeface="Arial"/>
              <a:ea typeface="Arial"/>
              <a:cs typeface="Arial"/>
              <a:sym typeface="Arial"/>
            </a:endParaRPr>
          </a:p>
        </p:txBody>
      </p:sp>
      <p:cxnSp>
        <p:nvCxnSpPr>
          <p:cNvPr id="301" name="Shape 301"/>
          <p:cNvCxnSpPr/>
          <p:nvPr/>
        </p:nvCxnSpPr>
        <p:spPr>
          <a:xfrm>
            <a:off x="4394200" y="3581400"/>
            <a:ext cx="762000" cy="1588"/>
          </a:xfrm>
          <a:prstGeom prst="straightConnector1">
            <a:avLst/>
          </a:prstGeom>
          <a:noFill/>
          <a:ln w="9525" cap="flat" cmpd="sng">
            <a:solidFill>
              <a:srgbClr val="FF0000"/>
            </a:solidFill>
            <a:prstDash val="solid"/>
            <a:miter lim="800000"/>
            <a:headEnd type="none" w="med" len="med"/>
            <a:tailEnd type="triangle" w="lg" len="lg"/>
          </a:ln>
        </p:spPr>
      </p:cxnSp>
      <p:sp>
        <p:nvSpPr>
          <p:cNvPr id="302" name="Shape 302"/>
          <p:cNvSpPr txBox="1">
            <a:spLocks noGrp="1"/>
          </p:cNvSpPr>
          <p:nvPr>
            <p:ph type="sldNum" idx="12"/>
          </p:nvPr>
        </p:nvSpPr>
        <p:spPr>
          <a:xfrm>
            <a:off x="8138744" y="5743778"/>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19</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Topics</a:t>
            </a:r>
            <a:endParaRPr sz="3000" b="0" i="0" u="none" strike="noStrike" cap="small">
              <a:solidFill>
                <a:schemeClr val="dk2"/>
              </a:solidFill>
              <a:latin typeface="Century Schoolbook"/>
              <a:ea typeface="Century Schoolbook"/>
              <a:cs typeface="Century Schoolbook"/>
              <a:sym typeface="Century Schoolbook"/>
            </a:endParaRPr>
          </a:p>
        </p:txBody>
      </p:sp>
      <p:sp>
        <p:nvSpPr>
          <p:cNvPr id="150" name="Shape 15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Synchronization in Details</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Semaphores</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Introducing </a:t>
            </a:r>
            <a:r>
              <a:rPr lang="en-US" sz="2400" b="0" i="0" u="none" strike="noStrike" cap="none">
                <a:solidFill>
                  <a:schemeClr val="dk1"/>
                </a:solidFill>
                <a:latin typeface="Courier New"/>
                <a:ea typeface="Courier New"/>
                <a:cs typeface="Courier New"/>
                <a:sym typeface="Courier New"/>
              </a:rPr>
              <a:t>Semaphore.java</a:t>
            </a: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151" name="Shape 15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2</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457200" y="430213"/>
            <a:ext cx="8229600" cy="1417637"/>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4500"/>
              <a:buFont typeface="Times New Roman"/>
              <a:buNone/>
            </a:pPr>
            <a:r>
              <a:rPr lang="en-US" sz="4500" b="0" i="0" u="none" strike="noStrike" cap="none">
                <a:solidFill>
                  <a:srgbClr val="04617B"/>
                </a:solidFill>
                <a:latin typeface="Calibri"/>
                <a:ea typeface="Calibri"/>
                <a:cs typeface="Calibri"/>
                <a:sym typeface="Calibri"/>
              </a:rPr>
              <a:t>Barrier Sync for Three Processes (2)</a:t>
            </a:r>
            <a:endParaRPr sz="1400" b="0" i="0" u="none" strike="noStrike" cap="none">
              <a:solidFill>
                <a:srgbClr val="000000"/>
              </a:solidFill>
              <a:latin typeface="Arial"/>
              <a:ea typeface="Arial"/>
              <a:cs typeface="Arial"/>
              <a:sym typeface="Arial"/>
            </a:endParaRPr>
          </a:p>
        </p:txBody>
      </p:sp>
      <p:sp>
        <p:nvSpPr>
          <p:cNvPr id="309" name="Shape 309"/>
          <p:cNvSpPr txBo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1463" marR="0" lvl="0" indent="-271463" algn="l" rtl="0">
              <a:lnSpc>
                <a:spcPct val="10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Another attempt:</a:t>
            </a:r>
            <a:endParaRPr sz="1400" b="0" i="0" u="none" strike="noStrike" cap="none">
              <a:solidFill>
                <a:srgbClr val="000000"/>
              </a:solidFill>
              <a:latin typeface="Arial"/>
              <a:ea typeface="Arial"/>
              <a:cs typeface="Arial"/>
              <a:sym typeface="Arial"/>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What’s wrong now?</a:t>
            </a:r>
            <a:endParaRPr sz="1400" b="0" i="0" u="none" strike="noStrike" cap="none">
              <a:solidFill>
                <a:srgbClr val="000000"/>
              </a:solidFill>
              <a:latin typeface="Arial"/>
              <a:ea typeface="Arial"/>
              <a:cs typeface="Arial"/>
              <a:sym typeface="Arial"/>
            </a:endParaRPr>
          </a:p>
        </p:txBody>
      </p:sp>
      <p:sp>
        <p:nvSpPr>
          <p:cNvPr id="310" name="Shape 310"/>
          <p:cNvSpPr txBox="1"/>
          <p:nvPr/>
        </p:nvSpPr>
        <p:spPr>
          <a:xfrm>
            <a:off x="857250" y="2428875"/>
            <a:ext cx="6553200" cy="1611313"/>
          </a:xfrm>
          <a:prstGeom prst="rect">
            <a:avLst/>
          </a:prstGeom>
          <a:noFill/>
          <a:ln>
            <a:noFill/>
          </a:ln>
        </p:spPr>
        <p:txBody>
          <a:bodyPr spcFirstLastPara="1" wrap="square" lIns="90000" tIns="46800" rIns="90000" bIns="46800" anchor="t" anchorCtr="0">
            <a:noAutofit/>
          </a:bodyPr>
          <a:lstStyle/>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semaphore s1 = 0, s2 = 0, s3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process P1      process P2       process P3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I&gt;      &lt;phase I&gt;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 (s1)          V (s1)           V (s1)</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 (s1)          P (s2)           P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  </a:t>
            </a:r>
            <a:r>
              <a:rPr lang="en-US" sz="1500" b="0" i="0" u="none" strike="noStrike" cap="none">
                <a:solidFill>
                  <a:srgbClr val="000000"/>
                </a:solidFill>
                <a:latin typeface="Courier New"/>
                <a:ea typeface="Courier New"/>
                <a:cs typeface="Courier New"/>
                <a:sym typeface="Courier New"/>
              </a:rPr>
              <a:t> V (s2)          V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II&gt;      &lt;phase II&gt;       &lt;phase II&gt;</a:t>
            </a:r>
            <a:endParaRPr sz="1400" b="0" i="0" u="none" strike="noStrike" cap="none">
              <a:solidFill>
                <a:srgbClr val="000000"/>
              </a:solidFill>
              <a:latin typeface="Arial"/>
              <a:ea typeface="Arial"/>
              <a:cs typeface="Arial"/>
              <a:sym typeface="Arial"/>
            </a:endParaRPr>
          </a:p>
        </p:txBody>
      </p:sp>
      <p:cxnSp>
        <p:nvCxnSpPr>
          <p:cNvPr id="311" name="Shape 311"/>
          <p:cNvCxnSpPr/>
          <p:nvPr/>
        </p:nvCxnSpPr>
        <p:spPr>
          <a:xfrm>
            <a:off x="685800" y="4071938"/>
            <a:ext cx="6019800" cy="1587"/>
          </a:xfrm>
          <a:prstGeom prst="straightConnector1">
            <a:avLst/>
          </a:prstGeom>
          <a:noFill/>
          <a:ln w="9525" cap="flat" cmpd="sng">
            <a:solidFill>
              <a:srgbClr val="FF0000"/>
            </a:solidFill>
            <a:prstDash val="solid"/>
            <a:miter lim="800000"/>
            <a:headEnd type="none" w="med" len="med"/>
            <a:tailEnd type="none" w="med" len="med"/>
          </a:ln>
        </p:spPr>
      </p:cxnSp>
      <p:sp>
        <p:nvSpPr>
          <p:cNvPr id="312" name="Shape 312"/>
          <p:cNvSpPr txBox="1">
            <a:spLocks noGrp="1"/>
          </p:cNvSpPr>
          <p:nvPr>
            <p:ph type="sldNum" idx="12"/>
          </p:nvPr>
        </p:nvSpPr>
        <p:spPr>
          <a:xfrm>
            <a:off x="8148472" y="5753506"/>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20</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p:nvPr/>
        </p:nvSpPr>
        <p:spPr>
          <a:xfrm>
            <a:off x="457200" y="430213"/>
            <a:ext cx="8229600" cy="1417637"/>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4500"/>
              <a:buFont typeface="Times New Roman"/>
              <a:buNone/>
            </a:pPr>
            <a:r>
              <a:rPr lang="en-US" sz="4500" b="0" i="0" u="none" strike="noStrike" cap="none">
                <a:solidFill>
                  <a:srgbClr val="04617B"/>
                </a:solidFill>
                <a:latin typeface="Calibri"/>
                <a:ea typeface="Calibri"/>
                <a:cs typeface="Calibri"/>
                <a:sym typeface="Calibri"/>
              </a:rPr>
              <a:t>Barrier Sync for Three Processes (2)</a:t>
            </a:r>
            <a:endParaRPr sz="1400" b="0" i="0" u="none" strike="noStrike" cap="none">
              <a:solidFill>
                <a:srgbClr val="000000"/>
              </a:solidFill>
              <a:latin typeface="Arial"/>
              <a:ea typeface="Arial"/>
              <a:cs typeface="Arial"/>
              <a:sym typeface="Arial"/>
            </a:endParaRPr>
          </a:p>
        </p:txBody>
      </p:sp>
      <p:sp>
        <p:nvSpPr>
          <p:cNvPr id="319" name="Shape 319"/>
          <p:cNvSpPr txBo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1463" marR="0" lvl="0" indent="-271463" algn="l" rtl="0">
              <a:lnSpc>
                <a:spcPct val="10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Another attempt:</a:t>
            </a:r>
            <a:endParaRPr sz="1400" b="0" i="0" u="none" strike="noStrike" cap="none">
              <a:solidFill>
                <a:srgbClr val="000000"/>
              </a:solidFill>
              <a:latin typeface="Arial"/>
              <a:ea typeface="Arial"/>
              <a:cs typeface="Arial"/>
              <a:sym typeface="Arial"/>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What’s wrong now?</a:t>
            </a:r>
            <a:endParaRPr sz="1400" b="0" i="0" u="none" strike="noStrike" cap="none">
              <a:solidFill>
                <a:srgbClr val="000000"/>
              </a:solidFill>
              <a:latin typeface="Arial"/>
              <a:ea typeface="Arial"/>
              <a:cs typeface="Arial"/>
              <a:sym typeface="Arial"/>
            </a:endParaRPr>
          </a:p>
          <a:p>
            <a:pPr marL="638175" marR="0" lvl="1" indent="-246063" algn="l" rtl="0">
              <a:lnSpc>
                <a:spcPct val="100000"/>
              </a:lnSpc>
              <a:spcBef>
                <a:spcPts val="600"/>
              </a:spcBef>
              <a:spcAft>
                <a:spcPts val="0"/>
              </a:spcAft>
              <a:buClr>
                <a:srgbClr val="0F6FC6"/>
              </a:buClr>
              <a:buSzPts val="2040"/>
              <a:buFont typeface="Noto Sans Symbols"/>
              <a:buChar char="●"/>
            </a:pPr>
            <a:r>
              <a:rPr lang="en-US" sz="2400" b="0" i="0" u="none" strike="noStrike" cap="none">
                <a:solidFill>
                  <a:srgbClr val="000000"/>
                </a:solidFill>
                <a:latin typeface="Constantia"/>
                <a:ea typeface="Constantia"/>
                <a:cs typeface="Constantia"/>
                <a:sym typeface="Constantia"/>
              </a:rPr>
              <a:t>Scenario: 1-10, so far so good, but after…</a:t>
            </a:r>
            <a:endParaRPr sz="1400" b="0" i="0" u="none" strike="noStrike" cap="none">
              <a:solidFill>
                <a:srgbClr val="000000"/>
              </a:solidFill>
              <a:latin typeface="Arial"/>
              <a:ea typeface="Arial"/>
              <a:cs typeface="Arial"/>
              <a:sym typeface="Arial"/>
            </a:endParaRPr>
          </a:p>
          <a:p>
            <a:pPr marL="638175" marR="0" lvl="1" indent="-246063" algn="l" rtl="0">
              <a:lnSpc>
                <a:spcPct val="100000"/>
              </a:lnSpc>
              <a:spcBef>
                <a:spcPts val="600"/>
              </a:spcBef>
              <a:spcAft>
                <a:spcPts val="0"/>
              </a:spcAft>
              <a:buClr>
                <a:srgbClr val="0F6FC6"/>
              </a:buClr>
              <a:buSzPts val="2040"/>
              <a:buFont typeface="Noto Sans Symbols"/>
              <a:buChar char="●"/>
            </a:pPr>
            <a:r>
              <a:rPr lang="en-US" sz="2400" b="0" i="0" u="none" strike="noStrike" cap="none">
                <a:solidFill>
                  <a:srgbClr val="000000"/>
                </a:solidFill>
                <a:latin typeface="Constantia"/>
                <a:ea typeface="Constantia"/>
                <a:cs typeface="Constantia"/>
                <a:sym typeface="Constantia"/>
              </a:rPr>
              <a:t>The second requirement isn’t met</a:t>
            </a:r>
            <a:endParaRPr sz="1400" b="0" i="0" u="none" strike="noStrike" cap="none">
              <a:solidFill>
                <a:srgbClr val="000000"/>
              </a:solidFill>
              <a:latin typeface="Arial"/>
              <a:ea typeface="Arial"/>
              <a:cs typeface="Arial"/>
              <a:sym typeface="Arial"/>
            </a:endParaRPr>
          </a:p>
        </p:txBody>
      </p:sp>
      <p:sp>
        <p:nvSpPr>
          <p:cNvPr id="320" name="Shape 320"/>
          <p:cNvSpPr txBox="1"/>
          <p:nvPr/>
        </p:nvSpPr>
        <p:spPr>
          <a:xfrm>
            <a:off x="857250" y="2428875"/>
            <a:ext cx="6553200" cy="1611313"/>
          </a:xfrm>
          <a:prstGeom prst="rect">
            <a:avLst/>
          </a:prstGeom>
          <a:noFill/>
          <a:ln>
            <a:noFill/>
          </a:ln>
        </p:spPr>
        <p:txBody>
          <a:bodyPr spcFirstLastPara="1" wrap="square" lIns="90000" tIns="46800" rIns="90000" bIns="46800" anchor="t" anchorCtr="0">
            <a:noAutofit/>
          </a:bodyPr>
          <a:lstStyle/>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semaphore s1 = 0, s2 = 0, s3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process P1      process P2       process P3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7</a:t>
            </a:r>
            <a:r>
              <a:rPr lang="en-US" sz="1500" b="0" i="0" u="none" strike="noStrike" cap="none">
                <a:solidFill>
                  <a:srgbClr val="000000"/>
                </a:solidFill>
                <a:latin typeface="Courier New"/>
                <a:ea typeface="Courier New"/>
                <a:cs typeface="Courier New"/>
                <a:sym typeface="Courier New"/>
              </a:rPr>
              <a:t>  &lt;phase I&gt;    </a:t>
            </a:r>
            <a:r>
              <a:rPr lang="en-US" sz="1500" b="1" i="0" u="none" strike="noStrike" cap="none">
                <a:solidFill>
                  <a:srgbClr val="000000"/>
                </a:solidFill>
                <a:latin typeface="Courier New"/>
                <a:ea typeface="Courier New"/>
                <a:cs typeface="Courier New"/>
                <a:sym typeface="Courier New"/>
              </a:rPr>
              <a:t>4</a:t>
            </a:r>
            <a:r>
              <a:rPr lang="en-US" sz="1500" b="0" i="0" u="none" strike="noStrike" cap="none">
                <a:solidFill>
                  <a:srgbClr val="000000"/>
                </a:solidFill>
                <a:latin typeface="Courier New"/>
                <a:ea typeface="Courier New"/>
                <a:cs typeface="Courier New"/>
                <a:sym typeface="Courier New"/>
              </a:rPr>
              <a:t>  &lt;phase I&gt;    </a:t>
            </a:r>
            <a:r>
              <a:rPr lang="en-US" sz="1500" b="1" i="0" u="none" strike="noStrike" cap="none">
                <a:solidFill>
                  <a:srgbClr val="000000"/>
                </a:solidFill>
                <a:latin typeface="Courier New"/>
                <a:ea typeface="Courier New"/>
                <a:cs typeface="Courier New"/>
                <a:sym typeface="Courier New"/>
              </a:rPr>
              <a:t>1</a:t>
            </a:r>
            <a:r>
              <a:rPr lang="en-US" sz="1500" b="0" i="0" u="none" strike="noStrike" cap="none">
                <a:solidFill>
                  <a:srgbClr val="000000"/>
                </a:solidFill>
                <a:latin typeface="Courier New"/>
                <a:ea typeface="Courier New"/>
                <a:cs typeface="Courier New"/>
                <a:sym typeface="Courier New"/>
              </a:rPr>
              <a: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8</a:t>
            </a:r>
            <a:r>
              <a:rPr lang="en-US" sz="1500" b="0" i="0" u="none" strike="noStrike" cap="none">
                <a:solidFill>
                  <a:srgbClr val="000000"/>
                </a:solidFill>
                <a:latin typeface="Courier New"/>
                <a:ea typeface="Courier New"/>
                <a:cs typeface="Courier New"/>
                <a:sym typeface="Courier New"/>
              </a:rPr>
              <a:t>  P (s1)       </a:t>
            </a:r>
            <a:r>
              <a:rPr lang="en-US" sz="1500" b="1" i="0" u="none" strike="noStrike" cap="none">
                <a:solidFill>
                  <a:srgbClr val="000000"/>
                </a:solidFill>
                <a:latin typeface="Courier New"/>
                <a:ea typeface="Courier New"/>
                <a:cs typeface="Courier New"/>
                <a:sym typeface="Courier New"/>
              </a:rPr>
              <a:t>5</a:t>
            </a:r>
            <a:r>
              <a:rPr lang="en-US" sz="1500" b="0" i="0" u="none" strike="noStrike" cap="none">
                <a:solidFill>
                  <a:srgbClr val="000000"/>
                </a:solidFill>
                <a:latin typeface="Courier New"/>
                <a:ea typeface="Courier New"/>
                <a:cs typeface="Courier New"/>
                <a:sym typeface="Courier New"/>
              </a:rPr>
              <a:t>  V (s1)       </a:t>
            </a:r>
            <a:r>
              <a:rPr lang="en-US" sz="1500" b="1" i="0" u="none" strike="noStrike" cap="none">
                <a:solidFill>
                  <a:srgbClr val="000000"/>
                </a:solidFill>
                <a:latin typeface="Courier New"/>
                <a:ea typeface="Courier New"/>
                <a:cs typeface="Courier New"/>
                <a:sym typeface="Courier New"/>
              </a:rPr>
              <a:t>2</a:t>
            </a:r>
            <a:r>
              <a:rPr lang="en-US" sz="1500" b="0" i="0" u="none" strike="noStrike" cap="none">
                <a:solidFill>
                  <a:srgbClr val="000000"/>
                </a:solidFill>
                <a:latin typeface="Courier New"/>
                <a:ea typeface="Courier New"/>
                <a:cs typeface="Courier New"/>
                <a:sym typeface="Courier New"/>
              </a:rPr>
              <a:t>   V (s1)</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9</a:t>
            </a:r>
            <a:r>
              <a:rPr lang="en-US" sz="1500" b="0" i="0" u="none" strike="noStrike" cap="none">
                <a:solidFill>
                  <a:srgbClr val="000000"/>
                </a:solidFill>
                <a:latin typeface="Courier New"/>
                <a:ea typeface="Courier New"/>
                <a:cs typeface="Courier New"/>
                <a:sym typeface="Courier New"/>
              </a:rPr>
              <a:t>  P (s1)       </a:t>
            </a:r>
            <a:r>
              <a:rPr lang="en-US" sz="1500" b="1" i="0" u="none" strike="noStrike" cap="none">
                <a:solidFill>
                  <a:srgbClr val="000000"/>
                </a:solidFill>
                <a:latin typeface="Courier New"/>
                <a:ea typeface="Courier New"/>
                <a:cs typeface="Courier New"/>
                <a:sym typeface="Courier New"/>
              </a:rPr>
              <a:t>6</a:t>
            </a:r>
            <a:r>
              <a:rPr lang="en-US" sz="1500" b="0" i="0" u="none" strike="noStrike" cap="none">
                <a:solidFill>
                  <a:srgbClr val="000000"/>
                </a:solidFill>
                <a:latin typeface="Courier New"/>
                <a:ea typeface="Courier New"/>
                <a:cs typeface="Courier New"/>
                <a:sym typeface="Courier New"/>
              </a:rPr>
              <a:t>  P (s2)       </a:t>
            </a:r>
            <a:r>
              <a:rPr lang="en-US" sz="1500" b="1" i="0" u="none" strike="noStrike" cap="none">
                <a:solidFill>
                  <a:srgbClr val="000000"/>
                </a:solidFill>
                <a:latin typeface="Courier New"/>
                <a:ea typeface="Courier New"/>
                <a:cs typeface="Courier New"/>
                <a:sym typeface="Courier New"/>
              </a:rPr>
              <a:t>3</a:t>
            </a:r>
            <a:r>
              <a:rPr lang="en-US" sz="1500" b="0" i="0" u="none" strike="noStrike" cap="none">
                <a:solidFill>
                  <a:srgbClr val="000000"/>
                </a:solidFill>
                <a:latin typeface="Courier New"/>
                <a:ea typeface="Courier New"/>
                <a:cs typeface="Courier New"/>
                <a:sym typeface="Courier New"/>
              </a:rPr>
              <a:t>   P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1" i="0" u="none" strike="noStrike" cap="none">
                <a:solidFill>
                  <a:srgbClr val="000000"/>
                </a:solidFill>
                <a:latin typeface="Courier New"/>
                <a:ea typeface="Courier New"/>
                <a:cs typeface="Courier New"/>
                <a:sym typeface="Courier New"/>
              </a:rPr>
              <a:t>10</a:t>
            </a:r>
            <a:r>
              <a:rPr lang="en-US" sz="1500" b="0" i="0" u="none" strike="noStrike" cap="none">
                <a:solidFill>
                  <a:srgbClr val="000000"/>
                </a:solidFill>
                <a:latin typeface="Courier New"/>
                <a:ea typeface="Courier New"/>
                <a:cs typeface="Courier New"/>
                <a:sym typeface="Courier New"/>
              </a:rPr>
              <a:t> V (s2)          V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II&gt;      &lt;phase II&gt;       &lt;phase II&gt;</a:t>
            </a:r>
            <a:endParaRPr sz="1400" b="0" i="0" u="none" strike="noStrike" cap="none">
              <a:solidFill>
                <a:srgbClr val="000000"/>
              </a:solidFill>
              <a:latin typeface="Arial"/>
              <a:ea typeface="Arial"/>
              <a:cs typeface="Arial"/>
              <a:sym typeface="Arial"/>
            </a:endParaRPr>
          </a:p>
        </p:txBody>
      </p:sp>
      <p:cxnSp>
        <p:nvCxnSpPr>
          <p:cNvPr id="321" name="Shape 321"/>
          <p:cNvCxnSpPr/>
          <p:nvPr/>
        </p:nvCxnSpPr>
        <p:spPr>
          <a:xfrm>
            <a:off x="685800" y="4071938"/>
            <a:ext cx="6019800" cy="1587"/>
          </a:xfrm>
          <a:prstGeom prst="straightConnector1">
            <a:avLst/>
          </a:prstGeom>
          <a:noFill/>
          <a:ln w="9525" cap="flat" cmpd="sng">
            <a:solidFill>
              <a:srgbClr val="FF0000"/>
            </a:solidFill>
            <a:prstDash val="solid"/>
            <a:miter lim="800000"/>
            <a:headEnd type="none" w="med" len="med"/>
            <a:tailEnd type="none" w="med" len="med"/>
          </a:ln>
        </p:spPr>
      </p:cxnSp>
      <p:sp>
        <p:nvSpPr>
          <p:cNvPr id="322" name="Shape 322"/>
          <p:cNvSpPr txBox="1">
            <a:spLocks noGrp="1"/>
          </p:cNvSpPr>
          <p:nvPr>
            <p:ph type="sldNum" idx="12"/>
          </p:nvPr>
        </p:nvSpPr>
        <p:spPr>
          <a:xfrm>
            <a:off x="8148472"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21</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p:nvPr/>
        </p:nvSpPr>
        <p:spPr>
          <a:xfrm>
            <a:off x="357188" y="-60325"/>
            <a:ext cx="8229600" cy="1417638"/>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4500"/>
              <a:buFont typeface="Times New Roman"/>
              <a:buNone/>
            </a:pPr>
            <a:r>
              <a:rPr lang="en-US" sz="4500" b="0" i="0" u="none" strike="noStrike" cap="none">
                <a:solidFill>
                  <a:srgbClr val="04617B"/>
                </a:solidFill>
                <a:latin typeface="Calibri"/>
                <a:ea typeface="Calibri"/>
                <a:cs typeface="Calibri"/>
                <a:sym typeface="Calibri"/>
              </a:rPr>
              <a:t>Barrier Sync for Three Processes (3)</a:t>
            </a:r>
            <a:endParaRPr sz="1400" b="0" i="0" u="none" strike="noStrike" cap="none">
              <a:solidFill>
                <a:srgbClr val="000000"/>
              </a:solidFill>
              <a:latin typeface="Arial"/>
              <a:ea typeface="Arial"/>
              <a:cs typeface="Arial"/>
              <a:sym typeface="Arial"/>
            </a:endParaRPr>
          </a:p>
        </p:txBody>
      </p:sp>
      <p:sp>
        <p:nvSpPr>
          <p:cNvPr id="329" name="Shape 329"/>
          <p:cNvSpPr txBox="1"/>
          <p:nvPr/>
        </p:nvSpPr>
        <p:spPr>
          <a:xfrm>
            <a:off x="685800" y="1676400"/>
            <a:ext cx="7743825" cy="4681538"/>
          </a:xfrm>
          <a:prstGeom prst="rect">
            <a:avLst/>
          </a:prstGeom>
          <a:noFill/>
          <a:ln>
            <a:noFill/>
          </a:ln>
        </p:spPr>
        <p:txBody>
          <a:bodyPr spcFirstLastPara="1" wrap="square" lIns="91425" tIns="45700" rIns="91425" bIns="45700" anchor="t" anchorCtr="0">
            <a:noAutofit/>
          </a:bodyPr>
          <a:lstStyle/>
          <a:p>
            <a:pPr marL="271463" marR="0" lvl="0" indent="-271463" algn="l" rtl="0">
              <a:lnSpc>
                <a:spcPct val="10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Last attempt:</a:t>
            </a:r>
            <a:endParaRPr sz="1400" b="0" i="0" u="none" strike="noStrike" cap="none">
              <a:solidFill>
                <a:srgbClr val="000000"/>
              </a:solidFill>
              <a:latin typeface="Arial"/>
              <a:ea typeface="Arial"/>
              <a:cs typeface="Arial"/>
              <a:sym typeface="Arial"/>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10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A bit “optimized”:</a:t>
            </a:r>
            <a:endParaRPr sz="1400" b="0" i="0" u="none" strike="noStrike" cap="none">
              <a:solidFill>
                <a:srgbClr val="000000"/>
              </a:solidFill>
              <a:latin typeface="Arial"/>
              <a:ea typeface="Arial"/>
              <a:cs typeface="Arial"/>
              <a:sym typeface="Arial"/>
            </a:endParaRPr>
          </a:p>
        </p:txBody>
      </p:sp>
      <p:sp>
        <p:nvSpPr>
          <p:cNvPr id="330" name="Shape 330"/>
          <p:cNvSpPr txBox="1"/>
          <p:nvPr/>
        </p:nvSpPr>
        <p:spPr>
          <a:xfrm>
            <a:off x="914400" y="2262188"/>
            <a:ext cx="6553200" cy="1611312"/>
          </a:xfrm>
          <a:prstGeom prst="rect">
            <a:avLst/>
          </a:prstGeom>
          <a:noFill/>
          <a:ln w="9525" cap="flat" cmpd="sng">
            <a:solidFill>
              <a:srgbClr val="000000"/>
            </a:solidFill>
            <a:prstDash val="solid"/>
            <a:miter lim="800000"/>
            <a:headEnd type="none" w="med" len="med"/>
            <a:tailEnd type="none" w="med" len="med"/>
          </a:ln>
        </p:spPr>
        <p:txBody>
          <a:bodyPr spcFirstLastPara="1" wrap="square" lIns="90000" tIns="46800" rIns="90000" bIns="46800" anchor="t" anchorCtr="0">
            <a:noAutofit/>
          </a:bodyPr>
          <a:lstStyle/>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semaphore s1 = 0, s2 = 0, s3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process P1      process P2       process P3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I&gt;       &lt;phase I&gt;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 (s1)          V (s1)           V (s1)</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 (s1)          P (s2)           P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II&gt;      &lt;phase II&gt;       &lt;phase II&gt;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V (s2)          V (s3)</a:t>
            </a:r>
            <a:endParaRPr sz="1400" b="0" i="0" u="none" strike="noStrike" cap="none">
              <a:solidFill>
                <a:srgbClr val="000000"/>
              </a:solidFill>
              <a:latin typeface="Arial"/>
              <a:ea typeface="Arial"/>
              <a:cs typeface="Arial"/>
              <a:sym typeface="Arial"/>
            </a:endParaRPr>
          </a:p>
        </p:txBody>
      </p:sp>
      <p:sp>
        <p:nvSpPr>
          <p:cNvPr id="331" name="Shape 331"/>
          <p:cNvSpPr txBox="1"/>
          <p:nvPr/>
        </p:nvSpPr>
        <p:spPr>
          <a:xfrm>
            <a:off x="914400" y="4572000"/>
            <a:ext cx="6553200" cy="1611313"/>
          </a:xfrm>
          <a:prstGeom prst="rect">
            <a:avLst/>
          </a:prstGeom>
          <a:noFill/>
          <a:ln w="9525" cap="flat" cmpd="sng">
            <a:solidFill>
              <a:srgbClr val="000000"/>
            </a:solidFill>
            <a:prstDash val="solid"/>
            <a:miter lim="800000"/>
            <a:headEnd type="none" w="med" len="med"/>
            <a:tailEnd type="none" w="med" len="med"/>
          </a:ln>
        </p:spPr>
        <p:txBody>
          <a:bodyPr spcFirstLastPara="1" wrap="square" lIns="90000" tIns="46800" rIns="90000" bIns="46800" anchor="t" anchorCtr="0">
            <a:noAutofit/>
          </a:bodyPr>
          <a:lstStyle/>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semaphore </a:t>
            </a:r>
            <a:r>
              <a:rPr lang="en-US" sz="1500" b="1" i="0" u="none" strike="noStrike" cap="none">
                <a:solidFill>
                  <a:srgbClr val="000000"/>
                </a:solidFill>
                <a:latin typeface="Courier New"/>
                <a:ea typeface="Courier New"/>
                <a:cs typeface="Courier New"/>
                <a:sym typeface="Courier New"/>
              </a:rPr>
              <a:t>s1 = -1</a:t>
            </a:r>
            <a:r>
              <a:rPr lang="en-US" sz="1500" b="0" i="0" u="none" strike="noStrike" cap="none">
                <a:solidFill>
                  <a:srgbClr val="000000"/>
                </a:solidFill>
                <a:latin typeface="Courier New"/>
                <a:ea typeface="Courier New"/>
                <a:cs typeface="Courier New"/>
                <a:sym typeface="Courier New"/>
              </a:rPr>
              <a:t>, s2 = 0, s3 = 0;</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process P1      process P2       process P3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I&gt;       &lt;phase I&gt;        &lt;phase 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V (s1)           V (s1)</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P (s1)          P (s2)           P (s3)</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&lt;phase II&gt;      &lt;phase II&gt;       &lt;phase II&gt;</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rgbClr val="000000"/>
              </a:buClr>
              <a:buSzPts val="1500"/>
              <a:buFont typeface="Times New Roman"/>
              <a:buNone/>
            </a:pPr>
            <a:r>
              <a:rPr lang="en-US" sz="1500" b="0" i="0" u="none" strike="noStrike" cap="none">
                <a:solidFill>
                  <a:srgbClr val="000000"/>
                </a:solidFill>
                <a:latin typeface="Courier New"/>
                <a:ea typeface="Courier New"/>
                <a:cs typeface="Courier New"/>
                <a:sym typeface="Courier New"/>
              </a:rPr>
              <a:t>   V (s2)          V (s3)</a:t>
            </a:r>
            <a:endParaRPr sz="1400" b="0" i="0" u="none" strike="noStrike" cap="none">
              <a:solidFill>
                <a:srgbClr val="000000"/>
              </a:solidFill>
              <a:latin typeface="Arial"/>
              <a:ea typeface="Arial"/>
              <a:cs typeface="Arial"/>
              <a:sym typeface="Arial"/>
            </a:endParaRPr>
          </a:p>
        </p:txBody>
      </p:sp>
      <p:sp>
        <p:nvSpPr>
          <p:cNvPr id="332" name="Shape 332"/>
          <p:cNvSpPr txBox="1">
            <a:spLocks noGrp="1"/>
          </p:cNvSpPr>
          <p:nvPr>
            <p:ph type="sldNum" idx="12"/>
          </p:nvPr>
        </p:nvSpPr>
        <p:spPr>
          <a:xfrm>
            <a:off x="8166144" y="5753506"/>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22</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p:nvPr/>
        </p:nvSpPr>
        <p:spPr>
          <a:xfrm>
            <a:off x="500063" y="428625"/>
            <a:ext cx="8229600" cy="11430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4617B"/>
              </a:buClr>
              <a:buSzPts val="3600"/>
              <a:buFont typeface="Times New Roman"/>
              <a:buNone/>
            </a:pPr>
            <a:r>
              <a:rPr lang="en-US" sz="3600" b="0" i="0" u="none" strike="noStrike" cap="none">
                <a:solidFill>
                  <a:srgbClr val="04617B"/>
                </a:solidFill>
                <a:latin typeface="Calibri"/>
                <a:ea typeface="Calibri"/>
                <a:cs typeface="Calibri"/>
                <a:sym typeface="Calibri"/>
              </a:rPr>
              <a:t>Barrier Sync: Need for the General Solution</a:t>
            </a:r>
            <a:endParaRPr sz="1400" b="0" i="0" u="none" strike="noStrike" cap="none">
              <a:solidFill>
                <a:srgbClr val="000000"/>
              </a:solidFill>
              <a:latin typeface="Arial"/>
              <a:ea typeface="Arial"/>
              <a:cs typeface="Arial"/>
              <a:sym typeface="Arial"/>
            </a:endParaRPr>
          </a:p>
        </p:txBody>
      </p:sp>
      <p:sp>
        <p:nvSpPr>
          <p:cNvPr id="339" name="Shape 339"/>
          <p:cNvSpPr txBo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1463" marR="0" lvl="0" indent="-271463" algn="l" rtl="0">
              <a:lnSpc>
                <a:spcPct val="9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Problem with the proposed solution: # of semaphores == # of processes.</a:t>
            </a:r>
            <a:endParaRPr sz="1400" b="0" i="0" u="none" strike="noStrike" cap="none">
              <a:solidFill>
                <a:srgbClr val="000000"/>
              </a:solidFill>
              <a:latin typeface="Arial"/>
              <a:ea typeface="Arial"/>
              <a:cs typeface="Arial"/>
              <a:sym typeface="Arial"/>
            </a:endParaRPr>
          </a:p>
          <a:p>
            <a:pPr marL="271463" marR="0" lvl="0" indent="-271463" algn="l" rtl="0">
              <a:lnSpc>
                <a:spcPct val="9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Semaphores as any other resource are limited and take space =&gt; overhead</a:t>
            </a:r>
            <a:endParaRPr sz="1400" b="0" i="0" u="none" strike="noStrike" cap="none">
              <a:solidFill>
                <a:srgbClr val="000000"/>
              </a:solidFill>
              <a:latin typeface="Arial"/>
              <a:ea typeface="Arial"/>
              <a:cs typeface="Arial"/>
              <a:sym typeface="Arial"/>
            </a:endParaRPr>
          </a:p>
          <a:p>
            <a:pPr marL="271463" marR="0" lvl="0" indent="-271463" algn="l" rtl="0">
              <a:lnSpc>
                <a:spcPct val="90000"/>
              </a:lnSpc>
              <a:spcBef>
                <a:spcPts val="65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Imagine you need to sync 10 processes in the same manner? 100? 1000?</a:t>
            </a:r>
            <a:endParaRPr sz="1400" b="0" i="0" u="none" strike="noStrike" cap="none">
              <a:solidFill>
                <a:srgbClr val="000000"/>
              </a:solidFill>
              <a:latin typeface="Arial"/>
              <a:ea typeface="Arial"/>
              <a:cs typeface="Arial"/>
              <a:sym typeface="Arial"/>
            </a:endParaRPr>
          </a:p>
          <a:p>
            <a:pPr marL="638175" marR="0" lvl="1" indent="-246063" algn="l" rtl="0">
              <a:lnSpc>
                <a:spcPct val="90000"/>
              </a:lnSpc>
              <a:spcBef>
                <a:spcPts val="600"/>
              </a:spcBef>
              <a:spcAft>
                <a:spcPts val="0"/>
              </a:spcAft>
              <a:buClr>
                <a:srgbClr val="0F6FC6"/>
              </a:buClr>
              <a:buSzPts val="2040"/>
              <a:buFont typeface="Noto Sans Symbols"/>
              <a:buChar char="●"/>
            </a:pPr>
            <a:r>
              <a:rPr lang="en-US" sz="2400" b="0" i="0" u="none" strike="noStrike" cap="none">
                <a:solidFill>
                  <a:srgbClr val="000000"/>
                </a:solidFill>
                <a:latin typeface="Constantia"/>
                <a:ea typeface="Constantia"/>
                <a:cs typeface="Constantia"/>
                <a:sym typeface="Constantia"/>
              </a:rPr>
              <a:t>Complete mess and a high possibility of a deadlock!</a:t>
            </a:r>
            <a:endParaRPr sz="1400" b="0" i="0" u="none" strike="noStrike" cap="none">
              <a:solidFill>
                <a:srgbClr val="000000"/>
              </a:solidFill>
              <a:latin typeface="Arial"/>
              <a:ea typeface="Arial"/>
              <a:cs typeface="Arial"/>
              <a:sym typeface="Arial"/>
            </a:endParaRPr>
          </a:p>
        </p:txBody>
      </p:sp>
      <p:sp>
        <p:nvSpPr>
          <p:cNvPr id="340" name="Shape 340"/>
          <p:cNvSpPr txBox="1">
            <a:spLocks noGrp="1"/>
          </p:cNvSpPr>
          <p:nvPr>
            <p:ph type="sldNum" idx="12"/>
          </p:nvPr>
        </p:nvSpPr>
        <p:spPr>
          <a:xfrm>
            <a:off x="8158200" y="5753506"/>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23</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Shape 346"/>
          <p:cNvPicPr preferRelativeResize="0"/>
          <p:nvPr/>
        </p:nvPicPr>
        <p:blipFill rotWithShape="1">
          <a:blip r:embed="rId3">
            <a:alphaModFix/>
          </a:blip>
          <a:srcRect/>
          <a:stretch/>
        </p:blipFill>
        <p:spPr>
          <a:xfrm>
            <a:off x="371475" y="909638"/>
            <a:ext cx="7656909" cy="5113781"/>
          </a:xfrm>
          <a:prstGeom prst="rect">
            <a:avLst/>
          </a:prstGeom>
          <a:noFill/>
          <a:ln>
            <a:noFill/>
          </a:ln>
        </p:spPr>
      </p:pic>
      <p:sp>
        <p:nvSpPr>
          <p:cNvPr id="347" name="Shape 347"/>
          <p:cNvSpPr txBox="1">
            <a:spLocks noGrp="1"/>
          </p:cNvSpPr>
          <p:nvPr>
            <p:ph type="sldNum" idx="12"/>
          </p:nvPr>
        </p:nvSpPr>
        <p:spPr>
          <a:xfrm>
            <a:off x="8158200"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24</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25</a:t>
            </a:fld>
            <a:endParaRPr sz="1400" b="1" i="0" u="none" strike="noStrike" cap="none">
              <a:solidFill>
                <a:srgbClr val="FFFFFF"/>
              </a:solidFill>
              <a:latin typeface="Century Schoolbook"/>
              <a:ea typeface="Century Schoolbook"/>
              <a:cs typeface="Century Schoolbook"/>
              <a:sym typeface="Century Schoolbook"/>
            </a:endParaRPr>
          </a:p>
        </p:txBody>
      </p:sp>
      <p:sp>
        <p:nvSpPr>
          <p:cNvPr id="353" name="Shape 353"/>
          <p:cNvSpPr txBox="1"/>
          <p:nvPr/>
        </p:nvSpPr>
        <p:spPr>
          <a:xfrm>
            <a:off x="500063" y="428625"/>
            <a:ext cx="8229600" cy="11430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Clr>
                <a:srgbClr val="04617B"/>
              </a:buClr>
              <a:buSzPts val="3600"/>
              <a:buFont typeface="Times New Roman"/>
              <a:buNone/>
            </a:pPr>
            <a:r>
              <a:rPr lang="en-US" sz="3600" b="0" i="0" u="none" strike="noStrike" cap="none">
                <a:solidFill>
                  <a:srgbClr val="04617B"/>
                </a:solidFill>
                <a:latin typeface="Calibri"/>
                <a:ea typeface="Calibri"/>
                <a:cs typeface="Calibri"/>
                <a:sym typeface="Calibri"/>
              </a:rPr>
              <a:t>Counting vs Binary Semaphores</a:t>
            </a:r>
            <a:endParaRPr sz="1400" b="0" i="0" u="none" strike="noStrike" cap="none">
              <a:solidFill>
                <a:srgbClr val="000000"/>
              </a:solidFill>
              <a:latin typeface="Arial"/>
              <a:ea typeface="Arial"/>
              <a:cs typeface="Arial"/>
              <a:sym typeface="Arial"/>
            </a:endParaRPr>
          </a:p>
        </p:txBody>
      </p:sp>
      <p:sp>
        <p:nvSpPr>
          <p:cNvPr id="354" name="Shape 354"/>
          <p:cNvSpPr txBo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1463" marR="0" lvl="0" indent="-271463" algn="l" rtl="0">
              <a:lnSpc>
                <a:spcPct val="9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Counting Semaphores allow arbitrary resource count (semaphore values that can be &lt;0 and &gt;1)</a:t>
            </a:r>
            <a:endParaRPr/>
          </a:p>
          <a:p>
            <a:pPr marL="0" marR="0" lvl="0" indent="0" algn="l" rtl="0">
              <a:lnSpc>
                <a:spcPct val="90000"/>
              </a:lnSpc>
              <a:spcBef>
                <a:spcPts val="0"/>
              </a:spcBef>
              <a:spcAft>
                <a:spcPts val="0"/>
              </a:spcAft>
              <a:buNone/>
            </a:pPr>
            <a:endParaRPr sz="2600" b="0" i="0" u="none" strike="noStrike" cap="none">
              <a:solidFill>
                <a:srgbClr val="000000"/>
              </a:solidFill>
              <a:latin typeface="Constantia"/>
              <a:ea typeface="Constantia"/>
              <a:cs typeface="Constantia"/>
              <a:sym typeface="Constantia"/>
            </a:endParaRPr>
          </a:p>
          <a:p>
            <a:pPr marL="271463" marR="0" lvl="0" indent="-271463" algn="l" rtl="0">
              <a:lnSpc>
                <a:spcPct val="90000"/>
              </a:lnSpc>
              <a:spcBef>
                <a:spcPts val="0"/>
              </a:spcBef>
              <a:spcAft>
                <a:spcPts val="0"/>
              </a:spcAft>
              <a:buClr>
                <a:srgbClr val="0BD0D9"/>
              </a:buClr>
              <a:buSzPts val="2470"/>
              <a:buFont typeface="Noto Sans Symbols"/>
              <a:buChar char="●"/>
            </a:pPr>
            <a:r>
              <a:rPr lang="en-US" sz="2600" b="0" i="0" u="none" strike="noStrike" cap="none">
                <a:solidFill>
                  <a:srgbClr val="000000"/>
                </a:solidFill>
                <a:latin typeface="Constantia"/>
                <a:ea typeface="Constantia"/>
                <a:cs typeface="Constantia"/>
                <a:sym typeface="Constantia"/>
              </a:rPr>
              <a:t>Binary Semaphores only allow two values: 0 and 1</a:t>
            </a:r>
            <a:endParaRPr sz="1400" b="0" i="0" u="none" strike="noStrike" cap="none">
              <a:solidFill>
                <a:srgbClr val="000000"/>
              </a:solidFill>
              <a:latin typeface="Arial"/>
              <a:ea typeface="Arial"/>
              <a:cs typeface="Arial"/>
              <a:sym typeface="Arial"/>
            </a:endParaRPr>
          </a:p>
        </p:txBody>
      </p:sp>
      <p:sp>
        <p:nvSpPr>
          <p:cNvPr id="355" name="Shape 355"/>
          <p:cNvSpPr txBox="1"/>
          <p:nvPr/>
        </p:nvSpPr>
        <p:spPr>
          <a:xfrm>
            <a:off x="8158200" y="5753506"/>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entury Schoolbook"/>
                <a:ea typeface="Century Schoolbook"/>
                <a:cs typeface="Century Schoolbook"/>
                <a:sym typeface="Century Schoolbook"/>
              </a:rPr>
              <a:t>25</a:t>
            </a:fld>
            <a:endParaRPr sz="1400" b="1"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Q1</a:t>
            </a:r>
            <a:endParaRPr sz="3000" b="0" i="0" u="none" strike="noStrike" cap="small">
              <a:solidFill>
                <a:schemeClr val="dk2"/>
              </a:solidFill>
              <a:latin typeface="Century Schoolbook"/>
              <a:ea typeface="Century Schoolbook"/>
              <a:cs typeface="Century Schoolbook"/>
              <a:sym typeface="Century Schoolbook"/>
            </a:endParaRPr>
          </a:p>
        </p:txBody>
      </p:sp>
      <p:sp>
        <p:nvSpPr>
          <p:cNvPr id="361" name="Shape 36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Sometimes it is necessary to synchronize two or more processes so that all processes must finish their first phase before any of them is allowed to start its second phase. This is called Barrier synchronization. </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For two processes, we might write: </a:t>
            </a: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Give a solution to the problem for three processes P1, P2, and P3 using 3 semaphores. </a:t>
            </a: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362" name="Shape 36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26</a:t>
            </a:fld>
            <a:endParaRPr sz="1400" b="1" i="0" u="none" strike="noStrike" cap="none">
              <a:solidFill>
                <a:srgbClr val="FFFFFF"/>
              </a:solidFill>
              <a:latin typeface="Century Schoolbook"/>
              <a:ea typeface="Century Schoolbook"/>
              <a:cs typeface="Century Schoolbook"/>
              <a:sym typeface="Century Schoolbook"/>
            </a:endParaRPr>
          </a:p>
        </p:txBody>
      </p:sp>
      <p:sp>
        <p:nvSpPr>
          <p:cNvPr id="363" name="Shape 36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2"/>
                </a:solidFill>
                <a:latin typeface="Century Schoolbook"/>
                <a:ea typeface="Century Schoolbook"/>
                <a:cs typeface="Century Schoolbook"/>
                <a:sym typeface="Century Schoolbook"/>
              </a:rPr>
              <a:t>Tutorial 2</a:t>
            </a:r>
            <a:endParaRPr sz="1200" b="0" i="0" u="none" strike="noStrike" cap="none">
              <a:solidFill>
                <a:schemeClr val="dk2"/>
              </a:solidFill>
              <a:latin typeface="Century Schoolbook"/>
              <a:ea typeface="Century Schoolbook"/>
              <a:cs typeface="Century Schoolbook"/>
              <a:sym typeface="Century Schoolbook"/>
            </a:endParaRPr>
          </a:p>
        </p:txBody>
      </p:sp>
      <p:pic>
        <p:nvPicPr>
          <p:cNvPr id="364" name="Shape 364"/>
          <p:cNvPicPr preferRelativeResize="0"/>
          <p:nvPr/>
        </p:nvPicPr>
        <p:blipFill rotWithShape="1">
          <a:blip r:embed="rId3">
            <a:alphaModFix/>
          </a:blip>
          <a:srcRect/>
          <a:stretch/>
        </p:blipFill>
        <p:spPr>
          <a:xfrm>
            <a:off x="2987824" y="3861048"/>
            <a:ext cx="4246996" cy="15537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Shape 369"/>
          <p:cNvPicPr preferRelativeResize="0"/>
          <p:nvPr/>
        </p:nvPicPr>
        <p:blipFill rotWithShape="1">
          <a:blip r:embed="rId3">
            <a:alphaModFix/>
          </a:blip>
          <a:srcRect/>
          <a:stretch/>
        </p:blipFill>
        <p:spPr>
          <a:xfrm>
            <a:off x="319226" y="2132856"/>
            <a:ext cx="7743547" cy="2758431"/>
          </a:xfrm>
          <a:prstGeom prst="rect">
            <a:avLst/>
          </a:prstGeom>
          <a:noFill/>
          <a:ln>
            <a:noFill/>
          </a:ln>
        </p:spPr>
      </p:pic>
      <p:sp>
        <p:nvSpPr>
          <p:cNvPr id="370" name="Shape 370"/>
          <p:cNvSpPr txBox="1">
            <a:spLocks noGrp="1"/>
          </p:cNvSpPr>
          <p:nvPr>
            <p:ph type="title"/>
          </p:nvPr>
        </p:nvSpPr>
        <p:spPr>
          <a:xfrm>
            <a:off x="457200" y="260784"/>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Possible S1</a:t>
            </a:r>
            <a:endParaRPr sz="3000" b="0" i="0" u="none" strike="noStrike" cap="small">
              <a:solidFill>
                <a:schemeClr val="dk2"/>
              </a:solidFill>
              <a:latin typeface="Century Schoolbook"/>
              <a:ea typeface="Century Schoolbook"/>
              <a:cs typeface="Century Schoolbook"/>
              <a:sym typeface="Century Schoolbook"/>
            </a:endParaRPr>
          </a:p>
        </p:txBody>
      </p:sp>
      <p:sp>
        <p:nvSpPr>
          <p:cNvPr id="371" name="Shape 37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27</a:t>
            </a:fld>
            <a:endParaRPr sz="1400" b="1" i="0" u="none" strike="noStrike" cap="none">
              <a:solidFill>
                <a:srgbClr val="FFFFFF"/>
              </a:solidFill>
              <a:latin typeface="Century Schoolbook"/>
              <a:ea typeface="Century Schoolbook"/>
              <a:cs typeface="Century Schoolbook"/>
              <a:sym typeface="Century Schoolbook"/>
            </a:endParaRPr>
          </a:p>
        </p:txBody>
      </p:sp>
      <p:sp>
        <p:nvSpPr>
          <p:cNvPr id="372" name="Shape 37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2"/>
                </a:solidFill>
                <a:latin typeface="Century Schoolbook"/>
                <a:ea typeface="Century Schoolbook"/>
                <a:cs typeface="Century Schoolbook"/>
                <a:sym typeface="Century Schoolbook"/>
              </a:rPr>
              <a:t>Tutorial 2</a:t>
            </a:r>
            <a:endParaRPr sz="1200" b="0" i="0" u="none" strike="noStrike" cap="none">
              <a:solidFill>
                <a:schemeClr val="dk2"/>
              </a:solidFill>
              <a:latin typeface="Century Schoolbook"/>
              <a:ea typeface="Century Schoolbook"/>
              <a:cs typeface="Century Schoolbook"/>
              <a:sym typeface="Century Schoolbook"/>
            </a:endParaRPr>
          </a:p>
        </p:txBody>
      </p:sp>
      <p:sp>
        <p:nvSpPr>
          <p:cNvPr id="373" name="Shape 373"/>
          <p:cNvSpPr txBox="1">
            <a:spLocks noGrp="1"/>
          </p:cNvSpPr>
          <p:nvPr>
            <p:ph type="body" idx="1"/>
          </p:nvPr>
        </p:nvSpPr>
        <p:spPr>
          <a:xfrm>
            <a:off x="554185" y="4939137"/>
            <a:ext cx="7467600" cy="471000"/>
          </a:xfrm>
          <a:prstGeom prst="rect">
            <a:avLst/>
          </a:prstGeom>
          <a:noFill/>
          <a:ln>
            <a:noFill/>
          </a:ln>
        </p:spPr>
        <p:txBody>
          <a:bodyPr spcFirstLastPara="1" wrap="square" lIns="91425" tIns="45700" rIns="91425" bIns="45700"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None/>
            </a:pPr>
            <a:r>
              <a:rPr lang="en-US" sz="2000"/>
              <a:t>This solution still has a fatal error! Can you find it?</a:t>
            </a:r>
            <a:endParaRPr sz="2000"/>
          </a:p>
          <a:p>
            <a:pPr marL="274320" marR="0" lvl="0" indent="-167640" algn="l" rtl="0">
              <a:lnSpc>
                <a:spcPct val="100000"/>
              </a:lnSpc>
              <a:spcBef>
                <a:spcPts val="0"/>
              </a:spcBef>
              <a:spcAft>
                <a:spcPts val="0"/>
              </a:spcAft>
              <a:buClr>
                <a:schemeClr val="accent1"/>
              </a:buClr>
              <a:buSzPts val="1680"/>
              <a:buFont typeface="Noto Sans Symbols"/>
              <a:buNone/>
            </a:pPr>
            <a:r>
              <a:rPr lang="en-US" sz="2000"/>
              <a:t>Hint: are phase II’s of all processes guaranteed to be executed?</a:t>
            </a:r>
            <a:endParaRPr sz="2000"/>
          </a:p>
          <a:p>
            <a:pPr marL="106679" marR="0" lvl="0" indent="0" algn="l" rtl="0">
              <a:lnSpc>
                <a:spcPct val="100000"/>
              </a:lnSpc>
              <a:spcBef>
                <a:spcPts val="0"/>
              </a:spcBef>
              <a:spcAft>
                <a:spcPts val="0"/>
              </a:spcAft>
              <a:buClr>
                <a:schemeClr val="accent1"/>
              </a:buClr>
              <a:buSzPts val="1680"/>
              <a:buFont typeface="Noto Sans Symbols"/>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457200" y="274638"/>
            <a:ext cx="7467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Revised S1</a:t>
            </a:r>
            <a:endParaRPr/>
          </a:p>
        </p:txBody>
      </p:sp>
      <p:sp>
        <p:nvSpPr>
          <p:cNvPr id="380" name="Shape 380"/>
          <p:cNvSpPr txBox="1">
            <a:spLocks noGrp="1"/>
          </p:cNvSpPr>
          <p:nvPr>
            <p:ph type="body" idx="1"/>
          </p:nvPr>
        </p:nvSpPr>
        <p:spPr>
          <a:xfrm>
            <a:off x="35496" y="1291504"/>
            <a:ext cx="8712968" cy="48738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US" i="1" dirty="0"/>
              <a:t>semaphore s1 = 0, s2 = 0, s3 = 0</a:t>
            </a:r>
            <a:endParaRPr i="1" dirty="0"/>
          </a:p>
          <a:p>
            <a:pPr marL="0" lvl="0" indent="0">
              <a:spcBef>
                <a:spcPts val="600"/>
              </a:spcBef>
              <a:spcAft>
                <a:spcPts val="0"/>
              </a:spcAft>
              <a:buNone/>
            </a:pPr>
            <a:endParaRPr i="1" dirty="0"/>
          </a:p>
          <a:p>
            <a:pPr marL="0" lvl="0" indent="457200">
              <a:spcBef>
                <a:spcPts val="600"/>
              </a:spcBef>
              <a:spcAft>
                <a:spcPts val="0"/>
              </a:spcAft>
              <a:buNone/>
            </a:pPr>
            <a:r>
              <a:rPr lang="en-US" i="1" dirty="0"/>
              <a:t>Process 1			Process 2		Process 3</a:t>
            </a:r>
            <a:endParaRPr i="1" dirty="0"/>
          </a:p>
          <a:p>
            <a:pPr marL="0" lvl="0" indent="0">
              <a:spcBef>
                <a:spcPts val="600"/>
              </a:spcBef>
              <a:spcAft>
                <a:spcPts val="0"/>
              </a:spcAft>
              <a:buNone/>
            </a:pPr>
            <a:r>
              <a:rPr lang="en-US" i="1" dirty="0"/>
              <a:t>	&lt;phase I&gt;		&lt;phase I&gt;		&lt;phase I&gt;</a:t>
            </a:r>
            <a:endParaRPr i="1" dirty="0"/>
          </a:p>
          <a:p>
            <a:pPr marL="0" lvl="0" indent="0">
              <a:spcBef>
                <a:spcPts val="600"/>
              </a:spcBef>
              <a:spcAft>
                <a:spcPts val="0"/>
              </a:spcAft>
              <a:buNone/>
            </a:pPr>
            <a:r>
              <a:rPr lang="en-US" i="1" dirty="0"/>
              <a:t>	V(s1)				V(s2)		  V(s2)</a:t>
            </a:r>
            <a:endParaRPr i="1" dirty="0"/>
          </a:p>
          <a:p>
            <a:pPr marL="0" lvl="0" indent="0">
              <a:spcBef>
                <a:spcPts val="600"/>
              </a:spcBef>
              <a:spcAft>
                <a:spcPts val="0"/>
              </a:spcAft>
              <a:buNone/>
            </a:pPr>
            <a:r>
              <a:rPr lang="en-US" i="1" dirty="0"/>
              <a:t>	P(s2)				P(s1)		P(s3)</a:t>
            </a:r>
            <a:endParaRPr i="1" dirty="0"/>
          </a:p>
          <a:p>
            <a:pPr marL="0" lvl="0" indent="0">
              <a:spcBef>
                <a:spcPts val="600"/>
              </a:spcBef>
              <a:spcAft>
                <a:spcPts val="0"/>
              </a:spcAft>
              <a:buNone/>
            </a:pPr>
            <a:r>
              <a:rPr lang="en-US" i="1" dirty="0"/>
              <a:t>	P(s2)				P(s1)				</a:t>
            </a:r>
            <a:endParaRPr i="1" dirty="0"/>
          </a:p>
          <a:p>
            <a:pPr marL="0" lvl="0" indent="0">
              <a:spcBef>
                <a:spcPts val="600"/>
              </a:spcBef>
              <a:spcAft>
                <a:spcPts val="0"/>
              </a:spcAft>
              <a:buNone/>
            </a:pPr>
            <a:r>
              <a:rPr lang="en-US" i="1" dirty="0"/>
              <a:t>	&lt;phase II&gt;		&lt;phase II&gt;		&lt;phase II&gt;</a:t>
            </a:r>
            <a:endParaRPr i="1" dirty="0"/>
          </a:p>
          <a:p>
            <a:pPr marL="0" lvl="0" indent="0">
              <a:spcBef>
                <a:spcPts val="600"/>
              </a:spcBef>
              <a:spcAft>
                <a:spcPts val="0"/>
              </a:spcAft>
              <a:buNone/>
            </a:pPr>
            <a:r>
              <a:rPr lang="en-US" i="1" dirty="0"/>
              <a:t>	V(s1)				V(s3)</a:t>
            </a:r>
            <a:endParaRPr i="1" dirty="0"/>
          </a:p>
          <a:p>
            <a:pPr marL="0" lvl="0" indent="0">
              <a:spcBef>
                <a:spcPts val="600"/>
              </a:spcBef>
              <a:spcAft>
                <a:spcPts val="0"/>
              </a:spcAft>
              <a:buNone/>
            </a:pPr>
            <a:endParaRPr i="1" dirty="0"/>
          </a:p>
        </p:txBody>
      </p:sp>
      <p:sp>
        <p:nvSpPr>
          <p:cNvPr id="381" name="Shape 381"/>
          <p:cNvSpPr txBox="1">
            <a:spLocks noGrp="1"/>
          </p:cNvSpPr>
          <p:nvPr>
            <p:ph type="sldNum" idx="12"/>
          </p:nvPr>
        </p:nvSpPr>
        <p:spPr>
          <a:xfrm>
            <a:off x="8129016" y="5734050"/>
            <a:ext cx="609600" cy="521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Q2</a:t>
            </a:r>
            <a:endParaRPr sz="3000" b="0" i="0" u="none" strike="noStrike" cap="small">
              <a:solidFill>
                <a:schemeClr val="dk2"/>
              </a:solidFill>
              <a:latin typeface="Century Schoolbook"/>
              <a:ea typeface="Century Schoolbook"/>
              <a:cs typeface="Century Schoolbook"/>
              <a:sym typeface="Century Schoolbook"/>
            </a:endParaRPr>
          </a:p>
        </p:txBody>
      </p:sp>
      <p:sp>
        <p:nvSpPr>
          <p:cNvPr id="387" name="Shape 38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Consider the following solution to the producer and consumer problem. Does the solution respect the critical section requirements? Explain. </a:t>
            </a:r>
            <a:endParaRPr sz="2400" b="0" i="0" u="none" strike="noStrike" cap="none">
              <a:solidFill>
                <a:schemeClr val="dk1"/>
              </a:solidFill>
              <a:latin typeface="Century Schoolbook"/>
              <a:ea typeface="Century Schoolbook"/>
              <a:cs typeface="Century Schoolbook"/>
              <a:sym typeface="Century Schoolbook"/>
            </a:endParaRPr>
          </a:p>
        </p:txBody>
      </p:sp>
      <p:sp>
        <p:nvSpPr>
          <p:cNvPr id="388" name="Shape 38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29</a:t>
            </a:fld>
            <a:endParaRPr sz="1400" b="1" i="0" u="none" strike="noStrike" cap="none">
              <a:solidFill>
                <a:srgbClr val="FFFFFF"/>
              </a:solidFill>
              <a:latin typeface="Century Schoolbook"/>
              <a:ea typeface="Century Schoolbook"/>
              <a:cs typeface="Century Schoolbook"/>
              <a:sym typeface="Century Schoolbook"/>
            </a:endParaRPr>
          </a:p>
        </p:txBody>
      </p:sp>
      <p:sp>
        <p:nvSpPr>
          <p:cNvPr id="389" name="Shape 38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2"/>
                </a:solidFill>
                <a:latin typeface="Century Schoolbook"/>
                <a:ea typeface="Century Schoolbook"/>
                <a:cs typeface="Century Schoolbook"/>
                <a:sym typeface="Century Schoolbook"/>
              </a:rPr>
              <a:t>Tutorial 2</a:t>
            </a:r>
            <a:endParaRPr sz="1200" b="0" i="0" u="none" strike="noStrike" cap="none">
              <a:solidFill>
                <a:schemeClr val="dk2"/>
              </a:solidFill>
              <a:latin typeface="Century Schoolbook"/>
              <a:ea typeface="Century Schoolbook"/>
              <a:cs typeface="Century Schoolbook"/>
              <a:sym typeface="Century Schoolbook"/>
            </a:endParaRPr>
          </a:p>
        </p:txBody>
      </p:sp>
      <p:pic>
        <p:nvPicPr>
          <p:cNvPr id="390" name="Shape 390"/>
          <p:cNvPicPr preferRelativeResize="0"/>
          <p:nvPr/>
        </p:nvPicPr>
        <p:blipFill rotWithShape="1">
          <a:blip r:embed="rId3">
            <a:alphaModFix/>
          </a:blip>
          <a:srcRect/>
          <a:stretch/>
        </p:blipFill>
        <p:spPr>
          <a:xfrm>
            <a:off x="755576" y="2808351"/>
            <a:ext cx="3219450" cy="2457450"/>
          </a:xfrm>
          <a:prstGeom prst="rect">
            <a:avLst/>
          </a:prstGeom>
          <a:noFill/>
          <a:ln>
            <a:noFill/>
          </a:ln>
        </p:spPr>
      </p:pic>
      <p:pic>
        <p:nvPicPr>
          <p:cNvPr id="391" name="Shape 391"/>
          <p:cNvPicPr preferRelativeResize="0"/>
          <p:nvPr/>
        </p:nvPicPr>
        <p:blipFill rotWithShape="1">
          <a:blip r:embed="rId4">
            <a:alphaModFix/>
          </a:blip>
          <a:srcRect/>
          <a:stretch/>
        </p:blipFill>
        <p:spPr>
          <a:xfrm>
            <a:off x="4191000" y="2924944"/>
            <a:ext cx="3505200"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Synchronization</a:t>
            </a:r>
            <a:endParaRPr sz="3000" b="0" i="0" u="none" strike="noStrike" cap="small">
              <a:solidFill>
                <a:schemeClr val="dk2"/>
              </a:solidFill>
              <a:latin typeface="Century Schoolbook"/>
              <a:ea typeface="Century Schoolbook"/>
              <a:cs typeface="Century Schoolbook"/>
              <a:sym typeface="Century Schoolbook"/>
            </a:endParaRPr>
          </a:p>
        </p:txBody>
      </p:sp>
      <p:sp>
        <p:nvSpPr>
          <p:cNvPr id="157" name="Shape 15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SzPts val="2520"/>
              <a:buFont typeface="Noto Sans Symbols"/>
              <a:buChar char="•"/>
            </a:pPr>
            <a:r>
              <a:rPr lang="en-US" sz="3600" b="0" i="0" u="none" strike="noStrike" cap="none">
                <a:solidFill>
                  <a:schemeClr val="dk1"/>
                </a:solidFill>
                <a:latin typeface="Century Schoolbook"/>
                <a:ea typeface="Century Schoolbook"/>
                <a:cs typeface="Century Schoolbook"/>
                <a:sym typeface="Century Schoolbook"/>
              </a:rPr>
              <a:t>What is it?</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90000"/>
              </a:lnSpc>
              <a:spcBef>
                <a:spcPts val="600"/>
              </a:spcBef>
              <a:spcAft>
                <a:spcPts val="0"/>
              </a:spcAft>
              <a:buClr>
                <a:schemeClr val="accent1"/>
              </a:buClr>
              <a:buSzPts val="2520"/>
              <a:buFont typeface="Noto Sans Symbols"/>
              <a:buChar char="•"/>
            </a:pPr>
            <a:r>
              <a:rPr lang="en-US" sz="3600" b="1" i="0" u="none" strike="noStrike" cap="none">
                <a:solidFill>
                  <a:schemeClr val="dk1"/>
                </a:solidFill>
                <a:latin typeface="Century Schoolbook"/>
                <a:ea typeface="Century Schoolbook"/>
                <a:cs typeface="Century Schoolbook"/>
                <a:sym typeface="Century Schoolbook"/>
              </a:rPr>
              <a:t>An act of communication</a:t>
            </a:r>
            <a:r>
              <a:rPr lang="en-US" sz="3600" b="0" i="0" u="none" strike="noStrike" cap="none">
                <a:solidFill>
                  <a:schemeClr val="dk1"/>
                </a:solidFill>
                <a:latin typeface="Century Schoolbook"/>
                <a:ea typeface="Century Schoolbook"/>
                <a:cs typeface="Century Schoolbook"/>
                <a:sym typeface="Century Schoolbook"/>
              </a:rPr>
              <a:t> between </a:t>
            </a:r>
            <a:r>
              <a:rPr lang="en-US" sz="3600" b="0" i="1" u="none" strike="noStrike" cap="none">
                <a:solidFill>
                  <a:schemeClr val="dk1"/>
                </a:solidFill>
                <a:latin typeface="Century Schoolbook"/>
                <a:ea typeface="Century Schoolbook"/>
                <a:cs typeface="Century Schoolbook"/>
                <a:sym typeface="Century Schoolbook"/>
              </a:rPr>
              <a:t>unrelated</a:t>
            </a:r>
            <a:r>
              <a:rPr lang="en-US" sz="3600" b="0" i="0" u="none" strike="noStrike" cap="none">
                <a:solidFill>
                  <a:schemeClr val="dk1"/>
                </a:solidFill>
                <a:latin typeface="Century Schoolbook"/>
                <a:ea typeface="Century Schoolbook"/>
                <a:cs typeface="Century Schoolbook"/>
                <a:sym typeface="Century Schoolbook"/>
              </a:rPr>
              <a:t> processes to sync their activities to achieve some goals and solve some common problems of multi-programming.</a:t>
            </a:r>
            <a:endParaRPr sz="2400" b="0" i="0" u="none" strike="noStrike" cap="none">
              <a:solidFill>
                <a:schemeClr val="dk1"/>
              </a:solidFill>
              <a:latin typeface="Century Schoolbook"/>
              <a:ea typeface="Century Schoolbook"/>
              <a:cs typeface="Century Schoolbook"/>
              <a:sym typeface="Century Schoolbook"/>
            </a:endParaRPr>
          </a:p>
        </p:txBody>
      </p:sp>
      <p:sp>
        <p:nvSpPr>
          <p:cNvPr id="158" name="Shape 158"/>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a:t>
            </a:fld>
            <a:endParaRPr sz="1400" b="1" i="0" u="none" strike="noStrike" cap="none">
              <a:solidFill>
                <a:srgbClr val="FFFFFF"/>
              </a:solidFill>
              <a:latin typeface="Century Schoolbook"/>
              <a:ea typeface="Century Schoolbook"/>
              <a:cs typeface="Century Schoolbook"/>
              <a:sym typeface="Century Schoolbook"/>
            </a:endParaRPr>
          </a:p>
        </p:txBody>
      </p:sp>
      <p:sp>
        <p:nvSpPr>
          <p:cNvPr id="159" name="Shape 15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S2</a:t>
            </a:r>
            <a:endParaRPr sz="3000" b="0" i="0" u="none" strike="noStrike" cap="small">
              <a:solidFill>
                <a:schemeClr val="dk2"/>
              </a:solidFill>
              <a:latin typeface="Century Schoolbook"/>
              <a:ea typeface="Century Schoolbook"/>
              <a:cs typeface="Century Schoolbook"/>
              <a:sym typeface="Century Schoolbook"/>
            </a:endParaRPr>
          </a:p>
        </p:txBody>
      </p:sp>
      <p:sp>
        <p:nvSpPr>
          <p:cNvPr id="397" name="Shape 39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554"/>
              <a:buFont typeface="Noto Sans Symbols"/>
              <a:buChar char="•"/>
            </a:pPr>
            <a:r>
              <a:rPr lang="en-US" sz="2220" b="0" i="1" u="none" strike="noStrike" cap="none">
                <a:solidFill>
                  <a:schemeClr val="dk1"/>
                </a:solidFill>
                <a:latin typeface="Century Schoolbook"/>
                <a:ea typeface="Century Schoolbook"/>
                <a:cs typeface="Century Schoolbook"/>
                <a:sym typeface="Century Schoolbook"/>
              </a:rPr>
              <a:t>Three critical sections, </a:t>
            </a:r>
            <a:endParaRPr sz="2220" b="0" i="1" u="none" strike="noStrike" cap="none">
              <a:solidFill>
                <a:schemeClr val="dk1"/>
              </a:solidFill>
              <a:latin typeface="Century Schoolbook"/>
              <a:ea typeface="Century Schoolbook"/>
              <a:cs typeface="Century Schoolbook"/>
              <a:sym typeface="Century Schoolbook"/>
            </a:endParaRPr>
          </a:p>
          <a:p>
            <a:pPr marL="640080" marR="0" lvl="1" indent="-274320" algn="l" rtl="0">
              <a:lnSpc>
                <a:spcPct val="80000"/>
              </a:lnSpc>
              <a:spcBef>
                <a:spcPts val="388"/>
              </a:spcBef>
              <a:spcAft>
                <a:spcPts val="0"/>
              </a:spcAft>
              <a:buClr>
                <a:schemeClr val="accent1"/>
              </a:buClr>
              <a:buSzPts val="1554"/>
              <a:buFont typeface="Noto Sans Symbols"/>
              <a:buChar char="●"/>
            </a:pPr>
            <a:r>
              <a:rPr lang="en-US" sz="1942" b="0" i="1" u="none" strike="noStrike" cap="none">
                <a:solidFill>
                  <a:schemeClr val="dk1"/>
                </a:solidFill>
                <a:latin typeface="Century Schoolbook"/>
                <a:ea typeface="Century Schoolbook"/>
                <a:cs typeface="Century Schoolbook"/>
                <a:sym typeface="Century Schoolbook"/>
              </a:rPr>
              <a:t>one to access the buffer (synchronized by mutex), </a:t>
            </a:r>
            <a:endParaRPr sz="1942" b="0" i="1" u="none" strike="noStrike" cap="none">
              <a:solidFill>
                <a:schemeClr val="dk1"/>
              </a:solidFill>
              <a:latin typeface="Century Schoolbook"/>
              <a:ea typeface="Century Schoolbook"/>
              <a:cs typeface="Century Schoolbook"/>
              <a:sym typeface="Century Schoolbook"/>
            </a:endParaRPr>
          </a:p>
          <a:p>
            <a:pPr marL="640080" marR="0" lvl="1" indent="-274320" algn="l" rtl="0">
              <a:lnSpc>
                <a:spcPct val="80000"/>
              </a:lnSpc>
              <a:spcBef>
                <a:spcPts val="388"/>
              </a:spcBef>
              <a:spcAft>
                <a:spcPts val="0"/>
              </a:spcAft>
              <a:buClr>
                <a:schemeClr val="accent1"/>
              </a:buClr>
              <a:buSzPts val="1554"/>
              <a:buFont typeface="Noto Sans Symbols"/>
              <a:buChar char="●"/>
            </a:pPr>
            <a:r>
              <a:rPr lang="en-US" sz="1942" b="0" i="1" u="none" strike="noStrike" cap="none">
                <a:solidFill>
                  <a:schemeClr val="dk1"/>
                </a:solidFill>
                <a:latin typeface="Century Schoolbook"/>
                <a:ea typeface="Century Schoolbook"/>
                <a:cs typeface="Century Schoolbook"/>
                <a:sym typeface="Century Schoolbook"/>
              </a:rPr>
              <a:t>one to access an empty buffer slot (synchronized by empty), </a:t>
            </a:r>
            <a:endParaRPr sz="1942" b="0" i="1" u="none" strike="noStrike" cap="none">
              <a:solidFill>
                <a:schemeClr val="dk1"/>
              </a:solidFill>
              <a:latin typeface="Century Schoolbook"/>
              <a:ea typeface="Century Schoolbook"/>
              <a:cs typeface="Century Schoolbook"/>
              <a:sym typeface="Century Schoolbook"/>
            </a:endParaRPr>
          </a:p>
          <a:p>
            <a:pPr marL="640080" marR="0" lvl="1" indent="-274320" algn="l" rtl="0">
              <a:lnSpc>
                <a:spcPct val="80000"/>
              </a:lnSpc>
              <a:spcBef>
                <a:spcPts val="388"/>
              </a:spcBef>
              <a:spcAft>
                <a:spcPts val="0"/>
              </a:spcAft>
              <a:buClr>
                <a:schemeClr val="accent1"/>
              </a:buClr>
              <a:buSzPts val="1554"/>
              <a:buFont typeface="Noto Sans Symbols"/>
              <a:buChar char="●"/>
            </a:pPr>
            <a:r>
              <a:rPr lang="en-US" sz="1942" b="0" i="1" u="none" strike="noStrike" cap="none">
                <a:solidFill>
                  <a:schemeClr val="dk1"/>
                </a:solidFill>
                <a:latin typeface="Century Schoolbook"/>
                <a:ea typeface="Century Schoolbook"/>
                <a:cs typeface="Century Schoolbook"/>
                <a:sym typeface="Century Schoolbook"/>
              </a:rPr>
              <a:t>and one to access a full buffer slot (synchronized by full). </a:t>
            </a:r>
            <a:endParaRPr sz="1942"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80000"/>
              </a:lnSpc>
              <a:spcBef>
                <a:spcPts val="600"/>
              </a:spcBef>
              <a:spcAft>
                <a:spcPts val="0"/>
              </a:spcAft>
              <a:buClr>
                <a:schemeClr val="accent1"/>
              </a:buClr>
              <a:buSzPts val="1554"/>
              <a:buFont typeface="Noto Sans Symbols"/>
              <a:buChar char="•"/>
            </a:pPr>
            <a:r>
              <a:rPr lang="en-US" sz="2220" b="0" i="1" u="none" strike="noStrike" cap="none">
                <a:solidFill>
                  <a:schemeClr val="dk1"/>
                </a:solidFill>
                <a:latin typeface="Century Schoolbook"/>
                <a:ea typeface="Century Schoolbook"/>
                <a:cs typeface="Century Schoolbook"/>
                <a:sym typeface="Century Schoolbook"/>
              </a:rPr>
              <a:t>Progress requirement is violated because a process that is blocked on an empty or full semaphore will block the other process because it had previously locked the mutex semaphore. </a:t>
            </a:r>
            <a:endParaRPr sz="2220" b="0" i="1"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80000"/>
              </a:lnSpc>
              <a:spcBef>
                <a:spcPts val="600"/>
              </a:spcBef>
              <a:spcAft>
                <a:spcPts val="0"/>
              </a:spcAft>
              <a:buClr>
                <a:schemeClr val="accent1"/>
              </a:buClr>
              <a:buSzPts val="1554"/>
              <a:buFont typeface="Noto Sans Symbols"/>
              <a:buChar char="•"/>
            </a:pPr>
            <a:r>
              <a:rPr lang="en-US" sz="2220" b="0" i="1" u="none" strike="noStrike" cap="none">
                <a:solidFill>
                  <a:schemeClr val="dk1"/>
                </a:solidFill>
                <a:latin typeface="Century Schoolbook"/>
                <a:ea typeface="Century Schoolbook"/>
                <a:cs typeface="Century Schoolbook"/>
                <a:sym typeface="Century Schoolbook"/>
              </a:rPr>
              <a:t>For example, if the producer blocks on an empty semaphore it will prevent the consumer to access an available full buffer. </a:t>
            </a:r>
            <a:endParaRPr sz="2220" b="0" i="1"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80000"/>
              </a:lnSpc>
              <a:spcBef>
                <a:spcPts val="600"/>
              </a:spcBef>
              <a:spcAft>
                <a:spcPts val="0"/>
              </a:spcAft>
              <a:buClr>
                <a:schemeClr val="accent1"/>
              </a:buClr>
              <a:buSzPts val="1554"/>
              <a:buFont typeface="Noto Sans Symbols"/>
              <a:buChar char="•"/>
            </a:pPr>
            <a:r>
              <a:rPr lang="en-US" sz="2220" b="0" i="1" u="none" strike="noStrike" cap="none">
                <a:solidFill>
                  <a:schemeClr val="dk1"/>
                </a:solidFill>
                <a:latin typeface="Century Schoolbook"/>
                <a:ea typeface="Century Schoolbook"/>
                <a:cs typeface="Century Schoolbook"/>
                <a:sym typeface="Century Schoolbook"/>
              </a:rPr>
              <a:t>Consequently a deadlock situation (causing indefinite waiting) will occur because the producer and consumer processes will be both blocked waiting for an event that may be caused only by one of them. </a:t>
            </a:r>
            <a:endParaRPr sz="2220" b="0" i="0" u="none" strike="noStrike" cap="none">
              <a:solidFill>
                <a:schemeClr val="dk1"/>
              </a:solidFill>
              <a:latin typeface="Century Schoolbook"/>
              <a:ea typeface="Century Schoolbook"/>
              <a:cs typeface="Century Schoolbook"/>
              <a:sym typeface="Century Schoolbook"/>
            </a:endParaRPr>
          </a:p>
        </p:txBody>
      </p:sp>
      <p:sp>
        <p:nvSpPr>
          <p:cNvPr id="398" name="Shape 39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30</a:t>
            </a:fld>
            <a:endParaRPr sz="1400" b="1" i="0" u="none" strike="noStrike" cap="none">
              <a:solidFill>
                <a:srgbClr val="FFFFFF"/>
              </a:solidFill>
              <a:latin typeface="Century Schoolbook"/>
              <a:ea typeface="Century Schoolbook"/>
              <a:cs typeface="Century Schoolbook"/>
              <a:sym typeface="Century Schoolbook"/>
            </a:endParaRPr>
          </a:p>
        </p:txBody>
      </p:sp>
      <p:sp>
        <p:nvSpPr>
          <p:cNvPr id="399" name="Shape 39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2"/>
                </a:solidFill>
                <a:latin typeface="Century Schoolbook"/>
                <a:ea typeface="Century Schoolbook"/>
                <a:cs typeface="Century Schoolbook"/>
                <a:sym typeface="Century Schoolbook"/>
              </a:rPr>
              <a:t>Tutorial 2</a:t>
            </a:r>
            <a:endParaRPr sz="1200" b="0" i="0" u="none" strike="noStrike" cap="none">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References</a:t>
            </a:r>
            <a:endParaRPr sz="3000" b="0" i="0" u="none" strike="noStrike" cap="small">
              <a:solidFill>
                <a:schemeClr val="dk2"/>
              </a:solidFill>
              <a:latin typeface="Century Schoolbook"/>
              <a:ea typeface="Century Schoolbook"/>
              <a:cs typeface="Century Schoolbook"/>
              <a:sym typeface="Century Schoolbook"/>
            </a:endParaRPr>
          </a:p>
        </p:txBody>
      </p:sp>
      <p:sp>
        <p:nvSpPr>
          <p:cNvPr id="405" name="Shape 40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700"/>
              <a:buFont typeface="Noto Sans Symbols"/>
              <a:buChar char="•"/>
            </a:pPr>
            <a:r>
              <a:rPr lang="en-US" sz="1000" b="0" i="0" u="none" strike="noStrike" cap="none">
                <a:solidFill>
                  <a:srgbClr val="002060"/>
                </a:solidFill>
                <a:latin typeface="Century Schoolbook"/>
                <a:ea typeface="Century Schoolbook"/>
                <a:cs typeface="Century Schoolbook"/>
                <a:sym typeface="Century Schoolbook"/>
              </a:rPr>
              <a:t>[1]http://users.encs.concordia.ca/~mokhov/comp346/</a:t>
            </a:r>
            <a:endParaRPr sz="1000" b="0" i="0" u="none" strike="noStrike" cap="none">
              <a:solidFill>
                <a:srgbClr val="002060"/>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700"/>
              <a:buFont typeface="Noto Sans Symbols"/>
              <a:buChar char="•"/>
            </a:pPr>
            <a:r>
              <a:rPr lang="en-US" sz="1000" b="0" i="0" u="none" strike="noStrike" cap="none">
                <a:solidFill>
                  <a:srgbClr val="002060"/>
                </a:solidFill>
                <a:latin typeface="Century Schoolbook"/>
                <a:ea typeface="Century Schoolbook"/>
                <a:cs typeface="Century Schoolbook"/>
                <a:sym typeface="Century Schoolbook"/>
              </a:rPr>
              <a:t>[2]http://programmingexamples.wikidot.com/java-barrier</a:t>
            </a:r>
            <a:endParaRPr sz="1000" b="0" i="0" u="none" strike="noStrike" cap="none">
              <a:solidFill>
                <a:srgbClr val="002060"/>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700"/>
              <a:buFont typeface="Noto Sans Symbols"/>
              <a:buChar char="•"/>
            </a:pPr>
            <a:r>
              <a:rPr lang="en-US" sz="1000" b="0" i="0" u="none" strike="noStrike" cap="none">
                <a:solidFill>
                  <a:srgbClr val="002060"/>
                </a:solidFill>
                <a:latin typeface="Century Schoolbook"/>
                <a:ea typeface="Century Schoolbook"/>
                <a:cs typeface="Century Schoolbook"/>
                <a:sym typeface="Century Schoolbook"/>
              </a:rPr>
              <a:t>[3]http://docs.oracle.com/javase/tutorial/essential/concurrency/sync.html</a:t>
            </a: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700"/>
              <a:buFont typeface="Noto Sans Symbols"/>
              <a:buChar char="•"/>
            </a:pPr>
            <a:r>
              <a:rPr lang="en-US" sz="1000" b="0" i="0" u="none" strike="noStrike" cap="none">
                <a:solidFill>
                  <a:srgbClr val="002060"/>
                </a:solidFill>
                <a:latin typeface="Century Schoolbook"/>
                <a:ea typeface="Century Schoolbook"/>
                <a:cs typeface="Century Schoolbook"/>
                <a:sym typeface="Century Schoolbook"/>
              </a:rPr>
              <a:t>[4]Sample question are from, Theory assignment 2, COMP 346, Operating Systems, Kerly Titus</a:t>
            </a: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406" name="Shape 406"/>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31</a:t>
            </a:fld>
            <a:endParaRPr sz="1400" b="1" i="0" u="none" strike="noStrike" cap="none">
              <a:solidFill>
                <a:srgbClr val="FFFFFF"/>
              </a:solidFill>
              <a:latin typeface="Century Schoolbook"/>
              <a:ea typeface="Century Schoolbook"/>
              <a:cs typeface="Century Schoolbook"/>
              <a:sym typeface="Century Schoolbook"/>
            </a:endParaRPr>
          </a:p>
        </p:txBody>
      </p:sp>
      <p:sp>
        <p:nvSpPr>
          <p:cNvPr id="407" name="Shape 40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31</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28625" y="500063"/>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Introducing the Semaphore Class</a:t>
            </a:r>
            <a:endParaRPr sz="3000" b="0" i="0" u="none" strike="noStrike" cap="small">
              <a:solidFill>
                <a:schemeClr val="dk2"/>
              </a:solidFill>
              <a:latin typeface="Century Schoolbook"/>
              <a:ea typeface="Century Schoolbook"/>
              <a:cs typeface="Century Schoolbook"/>
              <a:sym typeface="Century Schoolbook"/>
            </a:endParaRPr>
          </a:p>
        </p:txBody>
      </p:sp>
      <p:sp>
        <p:nvSpPr>
          <p:cNvPr id="165" name="Shape 16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NOTE: Operations </a:t>
            </a:r>
            <a:r>
              <a:rPr lang="en-US" sz="2800" b="1" i="0" u="none" strike="noStrike" cap="none">
                <a:solidFill>
                  <a:schemeClr val="dk1"/>
                </a:solidFill>
                <a:latin typeface="Courier New"/>
                <a:ea typeface="Courier New"/>
                <a:cs typeface="Courier New"/>
                <a:sym typeface="Courier New"/>
              </a:rPr>
              <a:t>Signal</a:t>
            </a:r>
            <a:r>
              <a:rPr lang="en-US" sz="2400" b="0" i="0" u="none" strike="noStrike" cap="none">
                <a:solidFill>
                  <a:schemeClr val="dk1"/>
                </a:solidFill>
                <a:latin typeface="Century Schoolbook"/>
                <a:ea typeface="Century Schoolbook"/>
                <a:cs typeface="Century Schoolbook"/>
                <a:sym typeface="Century Schoolbook"/>
              </a:rPr>
              <a:t> and </a:t>
            </a:r>
            <a:r>
              <a:rPr lang="en-US" sz="2800" b="1" i="0" u="none" strike="noStrike" cap="none">
                <a:solidFill>
                  <a:schemeClr val="dk1"/>
                </a:solidFill>
                <a:latin typeface="Courier New"/>
                <a:ea typeface="Courier New"/>
                <a:cs typeface="Courier New"/>
                <a:sym typeface="Courier New"/>
              </a:rPr>
              <a:t>Wait</a:t>
            </a:r>
            <a:r>
              <a:rPr lang="en-US" sz="2400" b="0" i="0" u="none" strike="noStrike" cap="none">
                <a:solidFill>
                  <a:schemeClr val="dk1"/>
                </a:solidFill>
                <a:latin typeface="Century Schoolbook"/>
                <a:ea typeface="Century Schoolbook"/>
                <a:cs typeface="Century Schoolbook"/>
                <a:sym typeface="Century Schoolbook"/>
              </a:rPr>
              <a:t> are </a:t>
            </a:r>
            <a:r>
              <a:rPr lang="en-US" sz="2400" b="1" i="1" u="none" strike="noStrike" cap="none">
                <a:solidFill>
                  <a:schemeClr val="dk1"/>
                </a:solidFill>
                <a:latin typeface="Century Schoolbook"/>
                <a:ea typeface="Century Schoolbook"/>
                <a:cs typeface="Century Schoolbook"/>
                <a:sym typeface="Century Schoolbook"/>
              </a:rPr>
              <a:t>guaranteed</a:t>
            </a:r>
            <a:r>
              <a:rPr lang="en-US" sz="2400" b="0" i="0" u="none" strike="noStrike" cap="none">
                <a:solidFill>
                  <a:schemeClr val="dk1"/>
                </a:solidFill>
                <a:latin typeface="Century Schoolbook"/>
                <a:ea typeface="Century Schoolbook"/>
                <a:cs typeface="Century Schoolbook"/>
                <a:sym typeface="Century Schoolbook"/>
              </a:rPr>
              <a:t> to be atomic!</a:t>
            </a:r>
            <a:endParaRPr sz="2400" b="0" i="0" u="none" strike="noStrike" cap="none">
              <a:solidFill>
                <a:schemeClr val="dk1"/>
              </a:solidFill>
              <a:latin typeface="Century Schoolbook"/>
              <a:ea typeface="Century Schoolbook"/>
              <a:cs typeface="Century Schoolbook"/>
              <a:sym typeface="Century Schoolbook"/>
            </a:endParaRPr>
          </a:p>
        </p:txBody>
      </p:sp>
      <p:sp>
        <p:nvSpPr>
          <p:cNvPr id="166" name="Shape 166"/>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a:t>
            </a:fld>
            <a:endParaRPr sz="1400" b="1" i="0" u="none" strike="noStrike" cap="none">
              <a:solidFill>
                <a:srgbClr val="FFFFFF"/>
              </a:solidFill>
              <a:latin typeface="Century Schoolbook"/>
              <a:ea typeface="Century Schoolbook"/>
              <a:cs typeface="Century Schoolbook"/>
              <a:sym typeface="Century Schoolbook"/>
            </a:endParaRPr>
          </a:p>
        </p:txBody>
      </p:sp>
      <p:sp>
        <p:nvSpPr>
          <p:cNvPr id="167" name="Shape 167"/>
          <p:cNvSpPr txBox="1"/>
          <p:nvPr/>
        </p:nvSpPr>
        <p:spPr>
          <a:xfrm>
            <a:off x="762000" y="2436050"/>
            <a:ext cx="7924800" cy="34314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000000"/>
              </a:buClr>
              <a:buSzPts val="2400"/>
              <a:buFont typeface="Arial"/>
              <a:buNone/>
            </a:pPr>
            <a:r>
              <a:rPr lang="en-US" sz="2400" b="0" i="0" u="none" strike="noStrike" cap="none">
                <a:solidFill>
                  <a:schemeClr val="dk1"/>
                </a:solidFill>
                <a:latin typeface="Courier New"/>
                <a:ea typeface="Courier New"/>
                <a:cs typeface="Courier New"/>
                <a:sym typeface="Courier New"/>
              </a:rPr>
              <a:t>class </a:t>
            </a:r>
            <a:r>
              <a:rPr lang="en-US" sz="2000" b="1" i="0" u="none" strike="noStrike" cap="none">
                <a:solidFill>
                  <a:schemeClr val="dk1"/>
                </a:solidFill>
                <a:latin typeface="Courier New"/>
                <a:ea typeface="Courier New"/>
                <a:cs typeface="Courier New"/>
                <a:sym typeface="Courier New"/>
              </a:rPr>
              <a:t>Semaphore</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private int value;</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endParaRPr sz="2000" b="0" i="0" u="none" strike="noStrike" cap="none">
              <a:solidFill>
                <a:schemeClr val="dk1"/>
              </a:solidFill>
              <a:latin typeface="Courier New"/>
              <a:ea typeface="Courier New"/>
              <a:cs typeface="Courier New"/>
              <a:sym typeface="Courier New"/>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public Semaphore(int value)</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this.value = value;</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endParaRPr sz="2000" b="0" i="0" u="none" strike="noStrike" cap="none">
              <a:solidFill>
                <a:schemeClr val="dk1"/>
              </a:solidFill>
              <a:latin typeface="Courier New"/>
              <a:ea typeface="Courier New"/>
              <a:cs typeface="Courier New"/>
              <a:sym typeface="Courier New"/>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public Semaphore()</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this(0);</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8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2000"/>
              <a:buFont typeface="Arial"/>
              <a:buNone/>
            </a:pPr>
            <a:endParaRPr sz="2000" b="0" i="0" u="none" strike="noStrike" cap="none">
              <a:solidFill>
                <a:schemeClr val="dk1"/>
              </a:solidFill>
              <a:latin typeface="Courier New"/>
              <a:ea typeface="Courier New"/>
              <a:cs typeface="Courier New"/>
              <a:sym typeface="Courier New"/>
            </a:endParaRPr>
          </a:p>
          <a:p>
            <a:pPr marL="0" marR="0" lvl="0" indent="0" algn="l" rtl="0">
              <a:lnSpc>
                <a:spcPct val="7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800" b="0" i="0" u="none" strike="noStrike" cap="none">
              <a:solidFill>
                <a:srgbClr val="000000"/>
              </a:solidFill>
              <a:latin typeface="Arial"/>
              <a:ea typeface="Arial"/>
              <a:cs typeface="Arial"/>
              <a:sym typeface="Arial"/>
            </a:endParaRPr>
          </a:p>
        </p:txBody>
      </p:sp>
      <p:sp>
        <p:nvSpPr>
          <p:cNvPr id="168" name="Shape 16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0063" y="428625"/>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959"/>
              <a:buFont typeface="Century Schoolbook"/>
              <a:buNone/>
            </a:pPr>
            <a:r>
              <a:rPr lang="en-US" sz="3959" b="0" i="0" u="none" strike="noStrike" cap="small">
                <a:solidFill>
                  <a:schemeClr val="dk2"/>
                </a:solidFill>
                <a:latin typeface="Century Schoolbook"/>
                <a:ea typeface="Century Schoolbook"/>
                <a:cs typeface="Century Schoolbook"/>
                <a:sym typeface="Century Schoolbook"/>
              </a:rPr>
              <a:t>Introducing the Semaphore Class (Con’t)</a:t>
            </a:r>
            <a:endParaRPr sz="3000" b="0" i="0" u="none" strike="noStrike" cap="small">
              <a:solidFill>
                <a:schemeClr val="dk2"/>
              </a:solidFill>
              <a:latin typeface="Century Schoolbook"/>
              <a:ea typeface="Century Schoolbook"/>
              <a:cs typeface="Century Schoolbook"/>
              <a:sym typeface="Century Schoolbook"/>
            </a:endParaRPr>
          </a:p>
        </p:txBody>
      </p:sp>
      <p:sp>
        <p:nvSpPr>
          <p:cNvPr id="174" name="Shape 174"/>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5</a:t>
            </a:fld>
            <a:endParaRPr sz="1400" b="1" i="0" u="none" strike="noStrike" cap="none">
              <a:solidFill>
                <a:srgbClr val="FFFFFF"/>
              </a:solidFill>
              <a:latin typeface="Century Schoolbook"/>
              <a:ea typeface="Century Schoolbook"/>
              <a:cs typeface="Century Schoolbook"/>
              <a:sym typeface="Century Schoolbook"/>
            </a:endParaRPr>
          </a:p>
        </p:txBody>
      </p:sp>
      <p:sp>
        <p:nvSpPr>
          <p:cNvPr id="175" name="Shape 175"/>
          <p:cNvSpPr txBox="1"/>
          <p:nvPr/>
        </p:nvSpPr>
        <p:spPr>
          <a:xfrm>
            <a:off x="685800" y="1905000"/>
            <a:ext cx="7543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76" name="Shape 176"/>
          <p:cNvSpPr txBox="1"/>
          <p:nvPr/>
        </p:nvSpPr>
        <p:spPr>
          <a:xfrm>
            <a:off x="762000" y="1469400"/>
            <a:ext cx="7924800" cy="42996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public </a:t>
            </a:r>
            <a:r>
              <a:rPr lang="en-US" sz="1800" b="1" i="0" u="none" strike="noStrike" cap="none">
                <a:solidFill>
                  <a:schemeClr val="dk1"/>
                </a:solidFill>
                <a:latin typeface="Courier New"/>
                <a:ea typeface="Courier New"/>
                <a:cs typeface="Courier New"/>
                <a:sym typeface="Courier New"/>
              </a:rPr>
              <a:t>synchronized</a:t>
            </a:r>
            <a:r>
              <a:rPr lang="en-US" sz="1800" b="0" i="0" u="none" strike="noStrike" cap="none">
                <a:solidFill>
                  <a:schemeClr val="dk1"/>
                </a:solidFill>
                <a:latin typeface="Courier New"/>
                <a:ea typeface="Courier New"/>
                <a:cs typeface="Courier New"/>
                <a:sym typeface="Courier New"/>
              </a:rPr>
              <a:t> void Wait()</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while(this.value &lt;= 0)</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try</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wait</a:t>
            </a:r>
            <a:r>
              <a:rPr lang="en-US" sz="1800" b="0" i="0" u="none" strike="noStrike" cap="none">
                <a:solidFill>
                  <a:schemeClr val="dk1"/>
                </a:solidFill>
                <a:latin typeface="Courier New"/>
                <a:ea typeface="Courier New"/>
                <a:cs typeface="Courier New"/>
                <a:sym typeface="Courier New"/>
              </a:rPr>
              <a:t>();</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catch(InterruptedException e)</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System.out.println ("Semaphore::Wait()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 + e.getMessage());</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e.printStackTrace();</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this.value--</a:t>
            </a:r>
            <a:r>
              <a:rPr lang="en-US" sz="1800" b="0" i="0" u="none" strike="noStrike" cap="none">
                <a:solidFill>
                  <a:schemeClr val="dk1"/>
                </a:solidFill>
                <a:latin typeface="Courier New"/>
                <a:ea typeface="Courier New"/>
                <a:cs typeface="Courier New"/>
                <a:sym typeface="Courier New"/>
              </a:rPr>
              <a:t>;</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p:txBody>
      </p:sp>
      <p:sp>
        <p:nvSpPr>
          <p:cNvPr id="177" name="Shape 17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5</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500063" y="428625"/>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959"/>
              <a:buFont typeface="Century Schoolbook"/>
              <a:buNone/>
            </a:pPr>
            <a:r>
              <a:rPr lang="en-US" sz="3959" b="0" i="0" u="none" strike="noStrike" cap="small">
                <a:solidFill>
                  <a:schemeClr val="dk2"/>
                </a:solidFill>
                <a:latin typeface="Century Schoolbook"/>
                <a:ea typeface="Century Schoolbook"/>
                <a:cs typeface="Century Schoolbook"/>
                <a:sym typeface="Century Schoolbook"/>
              </a:rPr>
              <a:t>Introducing the Semaphore Class (con’t)</a:t>
            </a:r>
            <a:endParaRPr sz="3000" b="0" i="0" u="none" strike="noStrike" cap="small">
              <a:solidFill>
                <a:schemeClr val="dk2"/>
              </a:solidFill>
              <a:latin typeface="Century Schoolbook"/>
              <a:ea typeface="Century Schoolbook"/>
              <a:cs typeface="Century Schoolbook"/>
              <a:sym typeface="Century Schoolbook"/>
            </a:endParaRPr>
          </a:p>
        </p:txBody>
      </p:sp>
      <p:sp>
        <p:nvSpPr>
          <p:cNvPr id="183" name="Shape 183"/>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6</a:t>
            </a:fld>
            <a:endParaRPr sz="1400" b="1" i="0" u="none" strike="noStrike" cap="none">
              <a:solidFill>
                <a:srgbClr val="FFFFFF"/>
              </a:solidFill>
              <a:latin typeface="Century Schoolbook"/>
              <a:ea typeface="Century Schoolbook"/>
              <a:cs typeface="Century Schoolbook"/>
              <a:sym typeface="Century Schoolbook"/>
            </a:endParaRPr>
          </a:p>
        </p:txBody>
      </p:sp>
      <p:sp>
        <p:nvSpPr>
          <p:cNvPr id="184" name="Shape 184"/>
          <p:cNvSpPr txBox="1"/>
          <p:nvPr/>
        </p:nvSpPr>
        <p:spPr>
          <a:xfrm>
            <a:off x="685800" y="1905000"/>
            <a:ext cx="7543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85" name="Shape 185"/>
          <p:cNvSpPr txBox="1"/>
          <p:nvPr/>
        </p:nvSpPr>
        <p:spPr>
          <a:xfrm>
            <a:off x="762000" y="2057400"/>
            <a:ext cx="7924800" cy="1662113"/>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public </a:t>
            </a:r>
            <a:r>
              <a:rPr lang="en-US" sz="1800" b="1" i="0" u="none" strike="noStrike" cap="none">
                <a:solidFill>
                  <a:schemeClr val="dk1"/>
                </a:solidFill>
                <a:latin typeface="Courier New"/>
                <a:ea typeface="Courier New"/>
                <a:cs typeface="Courier New"/>
                <a:sym typeface="Courier New"/>
              </a:rPr>
              <a:t>synchronized</a:t>
            </a:r>
            <a:r>
              <a:rPr lang="en-US" sz="1800" b="0" i="0" u="none" strike="noStrike" cap="none">
                <a:solidFill>
                  <a:schemeClr val="dk1"/>
                </a:solidFill>
                <a:latin typeface="Courier New"/>
                <a:ea typeface="Courier New"/>
                <a:cs typeface="Courier New"/>
                <a:sym typeface="Courier New"/>
              </a:rPr>
              <a:t> void Signal()</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++this.value</a:t>
            </a:r>
            <a:r>
              <a:rPr lang="en-US" sz="1800" b="0" i="0" u="none" strike="noStrike" cap="none">
                <a:solidFill>
                  <a:schemeClr val="dk1"/>
                </a:solidFill>
                <a:latin typeface="Courier New"/>
                <a:ea typeface="Courier New"/>
                <a:cs typeface="Courier New"/>
                <a:sym typeface="Courier New"/>
              </a:rPr>
              <a:t>;</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notify</a:t>
            </a:r>
            <a:r>
              <a:rPr lang="en-US" sz="1800" b="0" i="0" u="none" strike="noStrike" cap="none">
                <a:solidFill>
                  <a:schemeClr val="dk1"/>
                </a:solidFill>
                <a:latin typeface="Courier New"/>
                <a:ea typeface="Courier New"/>
                <a:cs typeface="Courier New"/>
                <a:sym typeface="Courier New"/>
              </a:rPr>
              <a:t>();</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600" b="0" i="0" u="none" strike="noStrike" cap="none">
              <a:solidFill>
                <a:srgbClr val="000000"/>
              </a:solidFill>
              <a:latin typeface="Arial"/>
              <a:ea typeface="Arial"/>
              <a:cs typeface="Arial"/>
              <a:sym typeface="Arial"/>
            </a:endParaRPr>
          </a:p>
          <a:p>
            <a:pPr marL="0" marR="0" lvl="0" indent="0" algn="l" rtl="0">
              <a:lnSpc>
                <a:spcPct val="7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a:t>
            </a:r>
            <a:endParaRPr sz="1600" b="0" i="0" u="none" strike="noStrike" cap="none">
              <a:solidFill>
                <a:srgbClr val="000000"/>
              </a:solidFill>
              <a:latin typeface="Arial"/>
              <a:ea typeface="Arial"/>
              <a:cs typeface="Arial"/>
              <a:sym typeface="Arial"/>
            </a:endParaRPr>
          </a:p>
        </p:txBody>
      </p:sp>
      <p:sp>
        <p:nvSpPr>
          <p:cNvPr id="186" name="Shape 18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6</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457200" y="115888"/>
            <a:ext cx="8003232" cy="6553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public class Semaphore { </a:t>
            </a:r>
            <a:endParaRPr sz="2200" b="0" i="0" u="none" strike="noStrike" cap="none">
              <a:solidFill>
                <a:schemeClr val="dk1"/>
              </a:solidFill>
              <a:latin typeface="Century Schoolbook"/>
              <a:ea typeface="Century Schoolbook"/>
              <a:cs typeface="Century Schoolbook"/>
              <a:sym typeface="Century Schoolbook"/>
            </a:endParaRPr>
          </a:p>
          <a:p>
            <a:pPr marL="457200" marR="0" lvl="0" indent="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private int value; </a:t>
            </a:r>
            <a:endParaRPr sz="1800" b="0" i="0" u="none" strike="noStrike" cap="none">
              <a:solidFill>
                <a:schemeClr val="dk1"/>
              </a:solidFill>
              <a:latin typeface="Courier New"/>
              <a:ea typeface="Courier New"/>
              <a:cs typeface="Courier New"/>
              <a:sym typeface="Courier New"/>
            </a:endParaRPr>
          </a:p>
          <a:p>
            <a:pPr marL="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public Semaphore(){value = 0;} </a:t>
            </a:r>
            <a:endParaRPr sz="2200" b="0" i="0" u="none" strike="noStrike" cap="none">
              <a:solidFill>
                <a:schemeClr val="dk1"/>
              </a:solidFill>
              <a:latin typeface="Century Schoolbook"/>
              <a:ea typeface="Century Schoolbook"/>
              <a:cs typeface="Century Schoolbook"/>
              <a:sym typeface="Century Schoolbook"/>
            </a:endParaRPr>
          </a:p>
          <a:p>
            <a:pPr marL="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public Semaphore(int v){value = v;} </a:t>
            </a:r>
            <a:endParaRPr sz="2200" b="0" i="0" u="none" strike="noStrike" cap="none">
              <a:solidFill>
                <a:schemeClr val="dk1"/>
              </a:solidFill>
              <a:latin typeface="Century Schoolbook"/>
              <a:ea typeface="Century Schoolbook"/>
              <a:cs typeface="Century Schoolbook"/>
              <a:sym typeface="Century Schoolbook"/>
            </a:endParaRPr>
          </a:p>
          <a:p>
            <a:pPr marL="0" marR="0" lvl="0" indent="457200" algn="l" rtl="0">
              <a:lnSpc>
                <a:spcPct val="90000"/>
              </a:lnSpc>
              <a:spcBef>
                <a:spcPts val="600"/>
              </a:spcBef>
              <a:spcAft>
                <a:spcPts val="0"/>
              </a:spcAft>
              <a:buClr>
                <a:schemeClr val="accent1"/>
              </a:buClr>
              <a:buSzPts val="1400"/>
              <a:buFont typeface="Noto Sans Symbols"/>
              <a:buNone/>
            </a:pPr>
            <a:endParaRPr sz="1800" b="0" i="0" u="none" strike="noStrike" cap="none">
              <a:solidFill>
                <a:schemeClr val="dk1"/>
              </a:solidFill>
              <a:latin typeface="Courier New"/>
              <a:ea typeface="Courier New"/>
              <a:cs typeface="Courier New"/>
              <a:sym typeface="Courier New"/>
            </a:endParaRPr>
          </a:p>
          <a:p>
            <a:pPr marL="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public synchronized void P( ){ </a:t>
            </a:r>
            <a:endParaRPr sz="2200" b="0" i="0" u="none" strike="noStrike" cap="none">
              <a:solidFill>
                <a:schemeClr val="dk1"/>
              </a:solidFill>
              <a:latin typeface="Century Schoolbook"/>
              <a:ea typeface="Century Schoolbook"/>
              <a:cs typeface="Century Schoolbook"/>
              <a:sym typeface="Century Schoolbook"/>
            </a:endParaRPr>
          </a:p>
          <a:p>
            <a:pPr marL="45720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while( value &lt;= 0){ </a:t>
            </a:r>
            <a:endParaRPr sz="2200" b="0" i="0" u="none" strike="noStrike" cap="none">
              <a:solidFill>
                <a:schemeClr val="dk1"/>
              </a:solidFill>
              <a:latin typeface="Century Schoolbook"/>
              <a:ea typeface="Century Schoolbook"/>
              <a:cs typeface="Century Schoolbook"/>
              <a:sym typeface="Century Schoolbook"/>
            </a:endParaRPr>
          </a:p>
          <a:p>
            <a:pPr marL="91440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try{ wait( ); </a:t>
            </a:r>
            <a:endParaRPr sz="2200" b="0" i="0" u="none" strike="noStrike" cap="none">
              <a:solidFill>
                <a:schemeClr val="dk1"/>
              </a:solidFill>
              <a:latin typeface="Century Schoolbook"/>
              <a:ea typeface="Century Schoolbook"/>
              <a:cs typeface="Century Schoolbook"/>
              <a:sym typeface="Century Schoolbook"/>
            </a:endParaRPr>
          </a:p>
          <a:p>
            <a:pPr marL="91440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 catch(InterruptedException e){ }</a:t>
            </a:r>
            <a:endParaRPr sz="22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      }</a:t>
            </a:r>
            <a:endParaRPr sz="22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 		value--; </a:t>
            </a:r>
            <a:endParaRPr sz="1800" b="0" i="0" u="none" strike="noStrike" cap="none">
              <a:solidFill>
                <a:schemeClr val="dk1"/>
              </a:solidFill>
              <a:latin typeface="Courier New"/>
              <a:ea typeface="Courier New"/>
              <a:cs typeface="Courier New"/>
              <a:sym typeface="Courier New"/>
            </a:endParaRPr>
          </a:p>
          <a:p>
            <a:pPr marL="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 </a:t>
            </a:r>
            <a:endParaRPr sz="2200" b="0" i="0" u="none" strike="noStrike" cap="none">
              <a:solidFill>
                <a:schemeClr val="dk1"/>
              </a:solidFill>
              <a:latin typeface="Century Schoolbook"/>
              <a:ea typeface="Century Schoolbook"/>
              <a:cs typeface="Century Schoolbook"/>
              <a:sym typeface="Century Schoolbook"/>
            </a:endParaRPr>
          </a:p>
          <a:p>
            <a:pPr marL="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public synchronized void V( )</a:t>
            </a:r>
            <a:r>
              <a:rPr lang="en-US" sz="2200" b="0" i="0" u="none" strike="noStrike" cap="none">
                <a:solidFill>
                  <a:schemeClr val="dk1"/>
                </a:solidFill>
                <a:latin typeface="Century Schoolbook"/>
                <a:ea typeface="Century Schoolbook"/>
                <a:cs typeface="Century Schoolbook"/>
                <a:sym typeface="Century Schoolbook"/>
              </a:rPr>
              <a:t> </a:t>
            </a:r>
            <a:r>
              <a:rPr lang="en-US" sz="1800" b="0" i="0" u="none" strike="noStrike" cap="none">
                <a:solidFill>
                  <a:schemeClr val="dk1"/>
                </a:solidFill>
                <a:latin typeface="Courier New"/>
                <a:ea typeface="Courier New"/>
                <a:cs typeface="Courier New"/>
                <a:sym typeface="Courier New"/>
              </a:rPr>
              <a:t>{ </a:t>
            </a:r>
            <a:endParaRPr sz="1800" b="0" i="0" u="none" strike="noStrike" cap="none">
              <a:solidFill>
                <a:schemeClr val="dk1"/>
              </a:solidFill>
              <a:latin typeface="Courier New"/>
              <a:ea typeface="Courier New"/>
              <a:cs typeface="Courier New"/>
              <a:sym typeface="Courier New"/>
            </a:endParaRPr>
          </a:p>
          <a:p>
            <a:pPr marL="45720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++value; </a:t>
            </a:r>
            <a:endParaRPr sz="2200" b="0" i="0" u="none" strike="noStrike" cap="none">
              <a:solidFill>
                <a:schemeClr val="dk1"/>
              </a:solidFill>
              <a:latin typeface="Century Schoolbook"/>
              <a:ea typeface="Century Schoolbook"/>
              <a:cs typeface="Century Schoolbook"/>
              <a:sym typeface="Century Schoolbook"/>
            </a:endParaRPr>
          </a:p>
          <a:p>
            <a:pPr marL="457200" marR="0" lvl="0" indent="45720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notify( ); </a:t>
            </a:r>
            <a:endParaRPr sz="1800" b="0" i="0" u="none" strike="noStrike" cap="none">
              <a:solidFill>
                <a:schemeClr val="dk1"/>
              </a:solidFill>
              <a:latin typeface="Courier New"/>
              <a:ea typeface="Courier New"/>
              <a:cs typeface="Courier New"/>
              <a:sym typeface="Courier New"/>
            </a:endParaRPr>
          </a:p>
          <a:p>
            <a:pPr marL="457200" marR="0" lvl="0" indent="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 </a:t>
            </a:r>
            <a:endParaRPr sz="22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90000"/>
              </a:lnSpc>
              <a:spcBef>
                <a:spcPts val="600"/>
              </a:spcBef>
              <a:spcAft>
                <a:spcPts val="0"/>
              </a:spcAft>
              <a:buClr>
                <a:schemeClr val="accent1"/>
              </a:buClr>
              <a:buSzPts val="1400"/>
              <a:buFont typeface="Noto Sans Symbols"/>
              <a:buNone/>
            </a:pPr>
            <a:r>
              <a:rPr lang="en-US" sz="1800" b="0" i="0" u="none" strike="noStrike" cap="none">
                <a:solidFill>
                  <a:schemeClr val="dk1"/>
                </a:solidFill>
                <a:latin typeface="Courier New"/>
                <a:ea typeface="Courier New"/>
                <a:cs typeface="Courier New"/>
                <a:sym typeface="Courier New"/>
              </a:rPr>
              <a:t>} </a:t>
            </a:r>
            <a:endParaRPr sz="2200" b="0" i="0" u="none" strike="noStrike" cap="none">
              <a:solidFill>
                <a:schemeClr val="dk1"/>
              </a:solidFill>
              <a:latin typeface="Century Schoolbook"/>
              <a:ea typeface="Century Schoolbook"/>
              <a:cs typeface="Century Schoolbook"/>
              <a:sym typeface="Century Schoolbook"/>
            </a:endParaRPr>
          </a:p>
        </p:txBody>
      </p:sp>
      <p:sp>
        <p:nvSpPr>
          <p:cNvPr id="192" name="Shape 192"/>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7</a:t>
            </a:fld>
            <a:endParaRPr sz="1400" b="1" i="0" u="none" strike="noStrike" cap="none">
              <a:solidFill>
                <a:srgbClr val="FFFFFF"/>
              </a:solidFill>
              <a:latin typeface="Century Schoolbook"/>
              <a:ea typeface="Century Schoolbook"/>
              <a:cs typeface="Century Schoolbook"/>
              <a:sym typeface="Century Schoolbook"/>
            </a:endParaRPr>
          </a:p>
        </p:txBody>
      </p:sp>
      <p:sp>
        <p:nvSpPr>
          <p:cNvPr id="193" name="Shape 19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7</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Semaphore Initial Values</a:t>
            </a:r>
            <a:endParaRPr sz="3000" b="0" i="0" u="none" strike="noStrike" cap="small">
              <a:solidFill>
                <a:schemeClr val="dk2"/>
              </a:solidFill>
              <a:latin typeface="Century Schoolbook"/>
              <a:ea typeface="Century Schoolbook"/>
              <a:cs typeface="Century Schoolbook"/>
              <a:sym typeface="Century Schoolbook"/>
            </a:endParaRPr>
          </a:p>
        </p:txBody>
      </p:sp>
      <p:sp>
        <p:nvSpPr>
          <p:cNvPr id="199" name="Shape 19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The mutex is initialized to 1 to allow only one thread into the critical section at any time.</a:t>
            </a:r>
            <a:endParaRPr sz="2400" b="0" i="0" u="none" strike="noStrike" cap="none">
              <a:solidFill>
                <a:schemeClr val="dk1"/>
              </a:solidFill>
              <a:latin typeface="Century Schoolbook"/>
              <a:ea typeface="Century Schoolbook"/>
              <a:cs typeface="Century Schoolbook"/>
              <a:sym typeface="Century Schoolbook"/>
            </a:endParaRPr>
          </a:p>
          <a:p>
            <a:pPr marL="274320" marR="0" lvl="0" indent="-16764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200" name="Shape 200"/>
          <p:cNvSpPr txBox="1">
            <a:spLocks noGrp="1"/>
          </p:cNvSpPr>
          <p:nvPr>
            <p:ph type="sldNum" idx="12"/>
          </p:nvPr>
        </p:nvSpPr>
        <p:spPr>
          <a:xfrm>
            <a:off x="7924800" y="6356350"/>
            <a:ext cx="762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8</a:t>
            </a:fld>
            <a:endParaRPr sz="1400" b="1" i="0" u="none" strike="noStrike" cap="none">
              <a:solidFill>
                <a:srgbClr val="FFFFFF"/>
              </a:solidFill>
              <a:latin typeface="Century Schoolbook"/>
              <a:ea typeface="Century Schoolbook"/>
              <a:cs typeface="Century Schoolbook"/>
              <a:sym typeface="Century Schoolbook"/>
            </a:endParaRPr>
          </a:p>
        </p:txBody>
      </p:sp>
      <p:sp>
        <p:nvSpPr>
          <p:cNvPr id="201" name="Shape 201"/>
          <p:cNvSpPr txBox="1">
            <a:spLocks noGrp="1"/>
          </p:cNvSpPr>
          <p:nvPr>
            <p:ph type="sldNum" idx="12"/>
          </p:nvPr>
        </p:nvSpPr>
        <p:spPr>
          <a:xfrm>
            <a:off x="8109560"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8</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D439B14-CF71-4F4C-B77C-A9A8FC28549C}"/>
              </a:ext>
            </a:extLst>
          </p:cNvPr>
          <p:cNvPicPr>
            <a:picLocks noChangeAspect="1"/>
          </p:cNvPicPr>
          <p:nvPr/>
        </p:nvPicPr>
        <p:blipFill>
          <a:blip r:embed="rId2"/>
          <a:stretch>
            <a:fillRect/>
          </a:stretch>
        </p:blipFill>
        <p:spPr>
          <a:xfrm>
            <a:off x="2851506" y="0"/>
            <a:ext cx="5300505" cy="6858000"/>
          </a:xfrm>
          <a:prstGeom prst="rect">
            <a:avLst/>
          </a:prstGeom>
        </p:spPr>
      </p:pic>
      <p:sp>
        <p:nvSpPr>
          <p:cNvPr id="2" name="Заголовок 1">
            <a:extLst>
              <a:ext uri="{FF2B5EF4-FFF2-40B4-BE49-F238E27FC236}">
                <a16:creationId xmlns:a16="http://schemas.microsoft.com/office/drawing/2014/main" id="{2F039A18-6ADB-244E-A0BF-EB11FC008782}"/>
              </a:ext>
            </a:extLst>
          </p:cNvPr>
          <p:cNvSpPr>
            <a:spLocks noGrp="1"/>
          </p:cNvSpPr>
          <p:nvPr>
            <p:ph type="title"/>
          </p:nvPr>
        </p:nvSpPr>
        <p:spPr/>
        <p:txBody>
          <a:bodyPr/>
          <a:lstStyle/>
          <a:p>
            <a:r>
              <a:rPr lang="en-US" dirty="0"/>
              <a:t>Semaphore flow</a:t>
            </a:r>
            <a:endParaRPr lang="ru-RU" dirty="0"/>
          </a:p>
        </p:txBody>
      </p:sp>
      <p:sp>
        <p:nvSpPr>
          <p:cNvPr id="4" name="Номер слайда 3">
            <a:extLst>
              <a:ext uri="{FF2B5EF4-FFF2-40B4-BE49-F238E27FC236}">
                <a16:creationId xmlns:a16="http://schemas.microsoft.com/office/drawing/2014/main" id="{A5714BD7-4DCC-C142-9064-434579B0E0A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7888185"/>
      </p:ext>
    </p:extLst>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1364</Words>
  <Application>Microsoft Office PowerPoint</Application>
  <PresentationFormat>On-screen Show (4:3)</PresentationFormat>
  <Paragraphs>342</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Noto Sans Symbols</vt:lpstr>
      <vt:lpstr>Calibri</vt:lpstr>
      <vt:lpstr>Constantia</vt:lpstr>
      <vt:lpstr>Century Schoolbook</vt:lpstr>
      <vt:lpstr>Times New Roman</vt:lpstr>
      <vt:lpstr>Courier New</vt:lpstr>
      <vt:lpstr>Oriel</vt:lpstr>
      <vt:lpstr>  Synchronization using Semaphores  </vt:lpstr>
      <vt:lpstr>Topics</vt:lpstr>
      <vt:lpstr>Synchronization</vt:lpstr>
      <vt:lpstr>Introducing the Semaphore Class</vt:lpstr>
      <vt:lpstr>Introducing the Semaphore Class (Con’t)</vt:lpstr>
      <vt:lpstr>Introducing the Semaphore Class (con’t)</vt:lpstr>
      <vt:lpstr>PowerPoint Presentation</vt:lpstr>
      <vt:lpstr>Semaphore Initial Values</vt:lpstr>
      <vt:lpstr>Semaphore flow</vt:lpstr>
      <vt:lpstr>PowerPoint Presentation</vt:lpstr>
      <vt:lpstr>A Typical Example</vt:lpstr>
      <vt:lpstr>Solution: Use Semaphores</vt:lpstr>
      <vt:lpstr>Semaphores for CS </vt:lpstr>
      <vt:lpstr>Semaphores for CS</vt:lpstr>
      <vt:lpstr>PowerPoint Presentation</vt:lpstr>
      <vt:lpstr>A Typical Example Solution</vt:lpstr>
      <vt:lpstr>Semaphores for Barrier Sync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Q1</vt:lpstr>
      <vt:lpstr>Possible S1</vt:lpstr>
      <vt:lpstr>Revised S1</vt:lpstr>
      <vt:lpstr>Q2</vt:lpstr>
      <vt:lpstr>S2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Synchronization using Semaphores  </dc:title>
  <cp:lastModifiedBy>s_kante</cp:lastModifiedBy>
  <cp:revision>10</cp:revision>
  <dcterms:modified xsi:type="dcterms:W3CDTF">2019-10-01T23:19:51Z</dcterms:modified>
</cp:coreProperties>
</file>