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8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0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7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6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6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3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70CC-6E4E-4B35-B779-2E732E5BD229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2632-F908-4124-8FC5-45E6A2A0A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IN" dirty="0"/>
              <a:t>Paging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8892480" cy="43204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Understanding </a:t>
            </a:r>
            <a:r>
              <a:rPr lang="en-IN"/>
              <a:t>the below </a:t>
            </a:r>
            <a:r>
              <a:rPr lang="en-IN" dirty="0"/>
              <a:t>terms are necessary to understand the following examples on Paging.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-What is paging?</a:t>
            </a:r>
          </a:p>
          <a:p>
            <a:pPr algn="l"/>
            <a:r>
              <a:rPr lang="en-IN" dirty="0"/>
              <a:t>-Advantage of Paging</a:t>
            </a:r>
          </a:p>
          <a:p>
            <a:pPr algn="l"/>
            <a:r>
              <a:rPr lang="en-IN" dirty="0"/>
              <a:t>-What is page?</a:t>
            </a:r>
          </a:p>
          <a:p>
            <a:pPr algn="l"/>
            <a:r>
              <a:rPr lang="en-IN" dirty="0"/>
              <a:t>-What is Frame?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01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IN" b="1" u="sng" dirty="0"/>
              <a:t>Number of Bits in Physical Address:</a:t>
            </a:r>
            <a:endParaRPr lang="en-IN" dirty="0"/>
          </a:p>
          <a:p>
            <a:pPr algn="l" fontAlgn="base"/>
            <a:r>
              <a:rPr lang="en-IN" dirty="0"/>
              <a:t>Size of main memory</a:t>
            </a:r>
          </a:p>
          <a:p>
            <a:pPr algn="l" fontAlgn="base"/>
            <a:r>
              <a:rPr lang="en-IN" dirty="0"/>
              <a:t>= 64 MB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26</a:t>
            </a:r>
            <a:r>
              <a:rPr lang="en-IN" dirty="0"/>
              <a:t> B</a:t>
            </a:r>
          </a:p>
          <a:p>
            <a:pPr algn="l" fontAlgn="base"/>
            <a:r>
              <a:rPr lang="en-IN" dirty="0"/>
              <a:t>Thus, Number of bits in physical address = 26 bits</a:t>
            </a:r>
          </a:p>
          <a:p>
            <a:pPr algn="l" fontAlgn="base"/>
            <a:r>
              <a:rPr lang="en-IN" dirty="0"/>
              <a:t> </a:t>
            </a:r>
          </a:p>
          <a:p>
            <a:pPr algn="l" fontAlgn="base"/>
            <a:r>
              <a:rPr lang="en-IN" b="1" u="sng" dirty="0"/>
              <a:t>Number of Frames in Main Memory:</a:t>
            </a:r>
            <a:r>
              <a:rPr lang="en-IN" dirty="0"/>
              <a:t> </a:t>
            </a:r>
          </a:p>
          <a:p>
            <a:pPr algn="l" fontAlgn="base"/>
            <a:r>
              <a:rPr lang="en-IN" dirty="0"/>
              <a:t>Number of frames in main memory</a:t>
            </a:r>
          </a:p>
          <a:p>
            <a:pPr algn="l" fontAlgn="base"/>
            <a:r>
              <a:rPr lang="en-IN" dirty="0"/>
              <a:t>= Size of main memory / Frame size</a:t>
            </a:r>
          </a:p>
          <a:p>
            <a:pPr algn="l" fontAlgn="base"/>
            <a:r>
              <a:rPr lang="en-IN" dirty="0"/>
              <a:t>= 64 MB / 4 KB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26</a:t>
            </a:r>
            <a:r>
              <a:rPr lang="en-IN" dirty="0"/>
              <a:t> B / 2</a:t>
            </a:r>
            <a:r>
              <a:rPr lang="en-IN" baseline="30000" dirty="0"/>
              <a:t>12</a:t>
            </a:r>
            <a:r>
              <a:rPr lang="en-IN" dirty="0"/>
              <a:t> B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14</a:t>
            </a:r>
            <a:endParaRPr lang="en-IN" dirty="0"/>
          </a:p>
          <a:p>
            <a:pPr algn="l" fontAlgn="base"/>
            <a:r>
              <a:rPr lang="en-IN" dirty="0"/>
              <a:t>Thus, Number of bits in frame number = 14 bits</a:t>
            </a:r>
          </a:p>
          <a:p>
            <a:pPr algn="l"/>
            <a:r>
              <a:rPr lang="en-IN" sz="1600" dirty="0"/>
              <a:t>								     Continue…</a:t>
            </a:r>
          </a:p>
        </p:txBody>
      </p:sp>
    </p:spTree>
    <p:extLst>
      <p:ext uri="{BB962C8B-B14F-4D97-AF65-F5344CB8AC3E}">
        <p14:creationId xmlns:p14="http://schemas.microsoft.com/office/powerpoint/2010/main" val="322216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IN" b="1" u="sng" dirty="0"/>
              <a:t>Number of Bits in Page Offset-</a:t>
            </a:r>
            <a:endParaRPr lang="en-IN" b="1" dirty="0"/>
          </a:p>
          <a:p>
            <a:pPr algn="l" fontAlgn="base"/>
            <a:r>
              <a:rPr lang="en-IN" dirty="0"/>
              <a:t> Page size = 4 KB = 2</a:t>
            </a:r>
            <a:r>
              <a:rPr lang="en-IN" baseline="30000" dirty="0"/>
              <a:t>12</a:t>
            </a:r>
            <a:r>
              <a:rPr lang="en-IN" dirty="0"/>
              <a:t> B</a:t>
            </a:r>
          </a:p>
          <a:p>
            <a:pPr algn="l" fontAlgn="base"/>
            <a:r>
              <a:rPr lang="en-IN" dirty="0"/>
              <a:t>Number of bits in page offset = 12 bits</a:t>
            </a:r>
          </a:p>
          <a:p>
            <a:pPr algn="l" fontAlgn="base"/>
            <a:r>
              <a:rPr lang="en-IN" dirty="0"/>
              <a:t>So, Physical address is:</a:t>
            </a:r>
          </a:p>
          <a:p>
            <a:pPr algn="l" fontAlgn="base"/>
            <a:endParaRPr lang="en-IN" dirty="0"/>
          </a:p>
          <a:p>
            <a:pPr algn="l" fontAlgn="base"/>
            <a:r>
              <a:rPr lang="en-IN" b="1" u="sng" dirty="0"/>
              <a:t>Process Size-</a:t>
            </a:r>
            <a:endParaRPr lang="en-IN" dirty="0"/>
          </a:p>
          <a:p>
            <a:pPr algn="l" fontAlgn="base"/>
            <a:r>
              <a:rPr lang="en-IN" dirty="0"/>
              <a:t>Number of bits in virtual address space = 32 bits</a:t>
            </a:r>
          </a:p>
          <a:p>
            <a:pPr algn="l" fontAlgn="base"/>
            <a:r>
              <a:rPr lang="en-IN" dirty="0"/>
              <a:t>Thus, Process size = 2</a:t>
            </a:r>
            <a:r>
              <a:rPr lang="en-IN" baseline="30000" dirty="0"/>
              <a:t>32</a:t>
            </a:r>
            <a:r>
              <a:rPr lang="en-IN" dirty="0"/>
              <a:t> B = 4 GB</a:t>
            </a:r>
          </a:p>
          <a:p>
            <a:pPr algn="l" fontAlgn="base"/>
            <a:endParaRPr lang="en-IN" dirty="0"/>
          </a:p>
          <a:p>
            <a:pPr algn="l" fontAlgn="base"/>
            <a:r>
              <a:rPr lang="en-IN" b="1" u="sng" dirty="0"/>
              <a:t>Number of Entries in Page Table-</a:t>
            </a:r>
            <a:endParaRPr lang="en-IN" dirty="0"/>
          </a:p>
          <a:p>
            <a:pPr algn="l" fontAlgn="base"/>
            <a:r>
              <a:rPr lang="en-IN" dirty="0"/>
              <a:t>Number of pages the process is divided</a:t>
            </a:r>
          </a:p>
          <a:p>
            <a:pPr algn="l" fontAlgn="base"/>
            <a:r>
              <a:rPr lang="en-IN" dirty="0"/>
              <a:t>= Process size / Page size = 4 GB / 4 KB = 2</a:t>
            </a:r>
            <a:r>
              <a:rPr lang="en-IN" baseline="30000" dirty="0"/>
              <a:t>20</a:t>
            </a:r>
            <a:r>
              <a:rPr lang="en-IN" dirty="0"/>
              <a:t> pages</a:t>
            </a:r>
          </a:p>
          <a:p>
            <a:pPr algn="l" fontAlgn="base"/>
            <a:r>
              <a:rPr lang="en-IN" dirty="0"/>
              <a:t>Thus, Number of entries in page table = 2</a:t>
            </a:r>
            <a:r>
              <a:rPr lang="en-IN" baseline="30000" dirty="0"/>
              <a:t>20</a:t>
            </a:r>
            <a:r>
              <a:rPr lang="en-IN" dirty="0"/>
              <a:t> entries</a:t>
            </a:r>
            <a:r>
              <a:rPr lang="en-IN" sz="1800" dirty="0"/>
              <a:t>															</a:t>
            </a:r>
          </a:p>
          <a:p>
            <a:pPr algn="l" fontAlgn="base"/>
            <a:r>
              <a:rPr lang="en-IN" sz="1800" dirty="0"/>
              <a:t>								Continue…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76264" cy="17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 fontAlgn="base"/>
            <a:endParaRPr lang="en-IN" sz="2800" b="1" u="sng" dirty="0"/>
          </a:p>
          <a:p>
            <a:pPr algn="l" fontAlgn="base"/>
            <a:endParaRPr lang="en-IN" sz="2800" b="1" u="sng" dirty="0"/>
          </a:p>
          <a:p>
            <a:pPr algn="l" fontAlgn="base"/>
            <a:r>
              <a:rPr lang="en-IN" sz="2800" b="1" u="sng" dirty="0"/>
              <a:t>Page Table Size-</a:t>
            </a:r>
            <a:endParaRPr lang="en-IN" sz="2800" dirty="0"/>
          </a:p>
          <a:p>
            <a:pPr algn="l" fontAlgn="base"/>
            <a:r>
              <a:rPr lang="en-IN" sz="2800" dirty="0"/>
              <a:t>= Number of entries in page table x Page table entry size</a:t>
            </a:r>
          </a:p>
          <a:p>
            <a:pPr algn="l" fontAlgn="base"/>
            <a:r>
              <a:rPr lang="en-IN" sz="2800" dirty="0"/>
              <a:t>= Number of entries in page table x Number of bits in frame number</a:t>
            </a:r>
          </a:p>
          <a:p>
            <a:pPr algn="l" fontAlgn="base"/>
            <a:r>
              <a:rPr lang="en-IN" sz="2800" dirty="0"/>
              <a:t>= 2</a:t>
            </a:r>
            <a:r>
              <a:rPr lang="en-IN" sz="2800" baseline="30000" dirty="0"/>
              <a:t>20</a:t>
            </a:r>
            <a:r>
              <a:rPr lang="en-IN" sz="2800" dirty="0"/>
              <a:t> x 14 bits</a:t>
            </a:r>
          </a:p>
          <a:p>
            <a:pPr algn="l" fontAlgn="base"/>
            <a:r>
              <a:rPr lang="en-IN" sz="2800" dirty="0"/>
              <a:t>= 2</a:t>
            </a:r>
            <a:r>
              <a:rPr lang="en-IN" sz="2800" baseline="30000" dirty="0"/>
              <a:t>20</a:t>
            </a:r>
            <a:r>
              <a:rPr lang="en-IN" sz="2800" dirty="0"/>
              <a:t> x 16 bits      (Approximating 14 bits ≈ 16 bits)</a:t>
            </a:r>
          </a:p>
          <a:p>
            <a:pPr algn="l" fontAlgn="base"/>
            <a:r>
              <a:rPr lang="en-IN" sz="2800" dirty="0"/>
              <a:t>= 2</a:t>
            </a:r>
            <a:r>
              <a:rPr lang="en-IN" sz="2800" baseline="30000" dirty="0"/>
              <a:t>20</a:t>
            </a:r>
            <a:r>
              <a:rPr lang="en-IN" sz="2800" dirty="0"/>
              <a:t> x 2 bytes</a:t>
            </a:r>
          </a:p>
          <a:p>
            <a:pPr algn="l" fontAlgn="base"/>
            <a:r>
              <a:rPr lang="en-IN" sz="2800" dirty="0"/>
              <a:t>= 2 MB</a:t>
            </a:r>
          </a:p>
        </p:txBody>
      </p:sp>
    </p:spTree>
    <p:extLst>
      <p:ext uri="{BB962C8B-B14F-4D97-AF65-F5344CB8AC3E}">
        <p14:creationId xmlns:p14="http://schemas.microsoft.com/office/powerpoint/2010/main" val="33592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IN" dirty="0"/>
              <a:t>Main memory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9036496" cy="5301208"/>
          </a:xfrm>
        </p:spPr>
        <p:txBody>
          <a:bodyPr>
            <a:normAutofit lnSpcReduction="10000"/>
          </a:bodyPr>
          <a:lstStyle/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Physical Address Space = Size of main memory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Size of main memory = Total number of frames x Frame size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Frame size = Page size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If number of frames in main memory = 2</a:t>
            </a:r>
            <a:r>
              <a:rPr lang="en-IN" baseline="30000" dirty="0"/>
              <a:t>X</a:t>
            </a:r>
            <a:r>
              <a:rPr lang="en-IN" dirty="0"/>
              <a:t>, then number of bits in frame number = X bits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If Page size = 2</a:t>
            </a:r>
            <a:r>
              <a:rPr lang="en-IN" baseline="30000" dirty="0"/>
              <a:t>X</a:t>
            </a:r>
            <a:r>
              <a:rPr lang="en-IN" dirty="0"/>
              <a:t> Bytes, then number of bits in page offset = X bits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If size of main memory = 2</a:t>
            </a:r>
            <a:r>
              <a:rPr lang="en-IN" baseline="30000" dirty="0"/>
              <a:t>X</a:t>
            </a:r>
            <a:r>
              <a:rPr lang="en-IN" dirty="0"/>
              <a:t> Bytes, then number of bits in physical address = X bits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88639"/>
            <a:ext cx="7268344" cy="93610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For Process-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4000" cy="2160240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IN" dirty="0"/>
              <a:t> </a:t>
            </a:r>
          </a:p>
          <a:p>
            <a:pPr algn="l" fontAlgn="base"/>
            <a:r>
              <a:rPr lang="en-IN" dirty="0"/>
              <a:t>Virtual Address Space = Size of process</a:t>
            </a:r>
          </a:p>
          <a:p>
            <a:pPr algn="l" fontAlgn="base"/>
            <a:r>
              <a:rPr lang="en-IN" dirty="0"/>
              <a:t>Number of pages the process is divided = Process size / Page size</a:t>
            </a:r>
          </a:p>
          <a:p>
            <a:pPr algn="l" fontAlgn="base"/>
            <a:r>
              <a:rPr lang="en-IN" dirty="0"/>
              <a:t>If process size = 2</a:t>
            </a:r>
            <a:r>
              <a:rPr lang="en-IN" baseline="30000" dirty="0"/>
              <a:t>X</a:t>
            </a:r>
            <a:r>
              <a:rPr lang="en-IN" dirty="0"/>
              <a:t> bytes, then number of bits in virtual address space = X bits</a:t>
            </a:r>
          </a:p>
          <a:p>
            <a:pPr algn="l"/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2564904"/>
            <a:ext cx="7268344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3300" b="1" u="sng" dirty="0"/>
              <a:t>For Page Table-</a:t>
            </a:r>
            <a:endParaRPr lang="en-IN" sz="13300" b="1" dirty="0"/>
          </a:p>
          <a:p>
            <a:br>
              <a:rPr lang="en-IN" b="1" dirty="0"/>
            </a:b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20988"/>
            <a:ext cx="9144000" cy="3537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Size of page table = Number of entries in page table x Page table entry size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Number of entries in pages table = Number of pages the process is divided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Page table entry size = Number of bits in frame number + Number of bits used for optional fields if any</a:t>
            </a:r>
          </a:p>
        </p:txBody>
      </p:sp>
    </p:spTree>
    <p:extLst>
      <p:ext uri="{BB962C8B-B14F-4D97-AF65-F5344CB8AC3E}">
        <p14:creationId xmlns:p14="http://schemas.microsoft.com/office/powerpoint/2010/main" val="38449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5544616" cy="100811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NOTE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424936" cy="496855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In general, if the given address consists of ‘n’ bits, then using ‘n’ bits, 2</a:t>
            </a:r>
            <a:r>
              <a:rPr lang="en-IN" sz="2800" baseline="30000" dirty="0"/>
              <a:t>n</a:t>
            </a:r>
            <a:r>
              <a:rPr lang="en-IN" sz="2800" dirty="0"/>
              <a:t> locations are possible.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Then, size of memory = 2</a:t>
            </a:r>
            <a:r>
              <a:rPr lang="en-IN" sz="2800" baseline="30000" dirty="0"/>
              <a:t>n</a:t>
            </a:r>
            <a:r>
              <a:rPr lang="en-IN" sz="2800" dirty="0"/>
              <a:t> x Size of one location.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If the memory is byte-addressable, then size of one location = 1 byte.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Thus, size of memory = 2</a:t>
            </a:r>
            <a:r>
              <a:rPr lang="en-IN" sz="2800" baseline="30000" dirty="0"/>
              <a:t>n</a:t>
            </a:r>
            <a:r>
              <a:rPr lang="en-IN" sz="2800" dirty="0"/>
              <a:t> bytes.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If the memory is word-addressable where 1 word = m bytes, then size of one location = m bytes.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sz="2800" dirty="0"/>
              <a:t>Thus, size of memory = 2</a:t>
            </a:r>
            <a:r>
              <a:rPr lang="en-IN" sz="2800" baseline="30000" dirty="0"/>
              <a:t>n</a:t>
            </a:r>
            <a:r>
              <a:rPr lang="en-IN" sz="2800" dirty="0"/>
              <a:t> x m bytes.</a:t>
            </a:r>
          </a:p>
          <a:p>
            <a:pPr algn="l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1285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1152128"/>
          </a:xfrm>
        </p:spPr>
        <p:txBody>
          <a:bodyPr/>
          <a:lstStyle/>
          <a:p>
            <a:r>
              <a:rPr lang="en-IN" dirty="0"/>
              <a:t>Problem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4509120"/>
          </a:xfrm>
        </p:spPr>
        <p:txBody>
          <a:bodyPr>
            <a:normAutofit/>
          </a:bodyPr>
          <a:lstStyle/>
          <a:p>
            <a:pPr algn="l" fontAlgn="base"/>
            <a:r>
              <a:rPr lang="en-IN" u="sng" dirty="0">
                <a:solidFill>
                  <a:schemeClr val="accent2"/>
                </a:solidFill>
              </a:rPr>
              <a:t>Solution:</a:t>
            </a:r>
            <a:endParaRPr lang="en-IN" dirty="0">
              <a:solidFill>
                <a:schemeClr val="accent2"/>
              </a:solidFill>
            </a:endParaRPr>
          </a:p>
          <a:p>
            <a:pPr algn="l" fontAlgn="base"/>
            <a:r>
              <a:rPr lang="en-IN" dirty="0"/>
              <a:t>Given: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Number of locations possible with 22 bits = 2</a:t>
            </a:r>
            <a:r>
              <a:rPr lang="en-IN" baseline="30000" dirty="0"/>
              <a:t>22</a:t>
            </a:r>
            <a:r>
              <a:rPr lang="en-IN" dirty="0"/>
              <a:t> locations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IN" dirty="0"/>
              <a:t>It is given that the size of one location = 2 bytes</a:t>
            </a:r>
          </a:p>
          <a:p>
            <a:pPr algn="l" fontAlgn="base"/>
            <a:r>
              <a:rPr lang="en-IN" dirty="0"/>
              <a:t>Thus, Size of memory= 2</a:t>
            </a:r>
            <a:r>
              <a:rPr lang="en-IN" baseline="30000" dirty="0"/>
              <a:t>22</a:t>
            </a:r>
            <a:r>
              <a:rPr lang="en-IN" dirty="0"/>
              <a:t> x 2 bytes = 2</a:t>
            </a:r>
            <a:r>
              <a:rPr lang="en-IN" baseline="30000" dirty="0"/>
              <a:t>23</a:t>
            </a:r>
            <a:r>
              <a:rPr lang="en-IN" dirty="0"/>
              <a:t> bytes = 8 MB</a:t>
            </a:r>
          </a:p>
          <a:p>
            <a:pPr algn="l"/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836712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IN" dirty="0"/>
              <a:t>Calculate the size of memory if its address consists of 22 bits and the memory is 2-byte addressable.</a:t>
            </a:r>
          </a:p>
        </p:txBody>
      </p:sp>
    </p:spTree>
    <p:extLst>
      <p:ext uri="{BB962C8B-B14F-4D97-AF65-F5344CB8AC3E}">
        <p14:creationId xmlns:p14="http://schemas.microsoft.com/office/powerpoint/2010/main" val="315026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784976" cy="532859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Consider a system with byte-addressable memory, 32 bit logical addresses, 4 kilobyte page size and page table entries of 4 bytes each. Find the size of the page table in the system in megabytes.</a:t>
            </a:r>
          </a:p>
          <a:p>
            <a:pPr algn="l"/>
            <a:endParaRPr lang="en-IN" dirty="0"/>
          </a:p>
          <a:p>
            <a:pPr algn="l" fontAlgn="base"/>
            <a:r>
              <a:rPr lang="en-IN" u="sng" dirty="0">
                <a:solidFill>
                  <a:schemeClr val="accent2"/>
                </a:solidFill>
              </a:rPr>
              <a:t>Solution:</a:t>
            </a:r>
          </a:p>
          <a:p>
            <a:pPr algn="l" fontAlgn="base"/>
            <a:r>
              <a:rPr lang="en-IN" dirty="0"/>
              <a:t>Number of bits in logical address = 32 bits</a:t>
            </a:r>
          </a:p>
          <a:p>
            <a:pPr algn="l" fontAlgn="base"/>
            <a:r>
              <a:rPr lang="en-IN" dirty="0"/>
              <a:t>Page size = 4KB</a:t>
            </a:r>
          </a:p>
          <a:p>
            <a:pPr algn="l" fontAlgn="base"/>
            <a:r>
              <a:rPr lang="en-IN" dirty="0"/>
              <a:t>Page table entry size = 4 bytes</a:t>
            </a:r>
          </a:p>
          <a:p>
            <a:r>
              <a:rPr lang="en-IN" dirty="0"/>
              <a:t>                                                                       </a:t>
            </a:r>
            <a:r>
              <a:rPr lang="en-IN" sz="1400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6959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9036496" cy="6552728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IN" b="1" u="sng" dirty="0"/>
              <a:t>Process Size-</a:t>
            </a:r>
            <a:endParaRPr lang="en-IN" dirty="0"/>
          </a:p>
          <a:p>
            <a:pPr algn="l" fontAlgn="base"/>
            <a:r>
              <a:rPr lang="en-IN" dirty="0"/>
              <a:t>Number of bits in logical address = 32 bits</a:t>
            </a:r>
          </a:p>
          <a:p>
            <a:pPr algn="l" fontAlgn="base"/>
            <a:r>
              <a:rPr lang="en-IN" dirty="0"/>
              <a:t>Thus, Process size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32</a:t>
            </a:r>
            <a:r>
              <a:rPr lang="en-IN" dirty="0"/>
              <a:t> B</a:t>
            </a:r>
          </a:p>
          <a:p>
            <a:pPr algn="l" fontAlgn="base"/>
            <a:r>
              <a:rPr lang="en-IN" dirty="0"/>
              <a:t>= 4 GB</a:t>
            </a:r>
          </a:p>
          <a:p>
            <a:pPr algn="l" fontAlgn="base"/>
            <a:endParaRPr lang="en-IN" dirty="0"/>
          </a:p>
          <a:p>
            <a:pPr algn="l" fontAlgn="base"/>
            <a:r>
              <a:rPr lang="en-IN" b="1" u="sng" dirty="0"/>
              <a:t>Number of Entries in Page Table-</a:t>
            </a:r>
            <a:endParaRPr lang="en-IN" b="1" dirty="0"/>
          </a:p>
          <a:p>
            <a:pPr algn="l" fontAlgn="base"/>
            <a:r>
              <a:rPr lang="en-IN" dirty="0"/>
              <a:t> </a:t>
            </a:r>
          </a:p>
          <a:p>
            <a:pPr algn="l" fontAlgn="base"/>
            <a:r>
              <a:rPr lang="en-IN" dirty="0"/>
              <a:t>Number of pages the process is divided</a:t>
            </a:r>
          </a:p>
          <a:p>
            <a:pPr algn="l" fontAlgn="base"/>
            <a:r>
              <a:rPr lang="en-IN" dirty="0"/>
              <a:t>= Process size / Page size</a:t>
            </a:r>
          </a:p>
          <a:p>
            <a:pPr algn="l" fontAlgn="base"/>
            <a:r>
              <a:rPr lang="en-IN" dirty="0"/>
              <a:t>= 4 GB / 4 KB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20</a:t>
            </a:r>
            <a:r>
              <a:rPr lang="en-IN" dirty="0"/>
              <a:t> pages</a:t>
            </a:r>
          </a:p>
          <a:p>
            <a:pPr algn="l" fontAlgn="base"/>
            <a:r>
              <a:rPr lang="en-IN" dirty="0"/>
              <a:t> </a:t>
            </a:r>
          </a:p>
          <a:p>
            <a:pPr algn="l" fontAlgn="base"/>
            <a:r>
              <a:rPr lang="en-IN" dirty="0"/>
              <a:t>Number of entries in page table = 2</a:t>
            </a:r>
            <a:r>
              <a:rPr lang="en-IN" baseline="30000" dirty="0"/>
              <a:t>20</a:t>
            </a:r>
            <a:r>
              <a:rPr lang="en-IN" dirty="0"/>
              <a:t> entries</a:t>
            </a:r>
          </a:p>
          <a:p>
            <a:pPr algn="l" fontAlgn="base"/>
            <a:r>
              <a:rPr lang="en-IN" dirty="0"/>
              <a:t>								</a:t>
            </a:r>
            <a:r>
              <a:rPr lang="en-IN" sz="1600" dirty="0"/>
              <a:t>Continue…</a:t>
            </a:r>
          </a:p>
          <a:p>
            <a:pPr algn="l" fontAlgn="base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5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712968" cy="6408712"/>
          </a:xfrm>
        </p:spPr>
        <p:txBody>
          <a:bodyPr/>
          <a:lstStyle/>
          <a:p>
            <a:pPr algn="l" fontAlgn="base"/>
            <a:r>
              <a:rPr lang="en-IN" b="1" u="sng" dirty="0"/>
              <a:t>Page Table Size:</a:t>
            </a:r>
          </a:p>
          <a:p>
            <a:pPr algn="l" fontAlgn="base"/>
            <a:endParaRPr lang="en-IN" dirty="0"/>
          </a:p>
          <a:p>
            <a:pPr algn="l" fontAlgn="base"/>
            <a:r>
              <a:rPr lang="en-IN" dirty="0"/>
              <a:t>Page table size</a:t>
            </a:r>
          </a:p>
          <a:p>
            <a:pPr algn="l" fontAlgn="base"/>
            <a:r>
              <a:rPr lang="en-IN" dirty="0"/>
              <a:t>= Number of entries in page table x Page table entry size</a:t>
            </a:r>
          </a:p>
          <a:p>
            <a:pPr algn="l" fontAlgn="base"/>
            <a:r>
              <a:rPr lang="en-IN" dirty="0"/>
              <a:t>= 2</a:t>
            </a:r>
            <a:r>
              <a:rPr lang="en-IN" baseline="30000" dirty="0"/>
              <a:t>20</a:t>
            </a:r>
            <a:r>
              <a:rPr lang="en-IN" dirty="0"/>
              <a:t> x 4 bytes</a:t>
            </a:r>
          </a:p>
          <a:p>
            <a:pPr algn="l" fontAlgn="base"/>
            <a:r>
              <a:rPr lang="en-IN" dirty="0"/>
              <a:t>= 4 MB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80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IN" dirty="0"/>
              <a:t>Problem 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036496" cy="547260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Consider a machine with 64 MB physical memory and a 32 bit virtual address space. If the page size is 4 KB, what is the approximate size of the page table?</a:t>
            </a:r>
          </a:p>
          <a:p>
            <a:pPr algn="l"/>
            <a:endParaRPr lang="en-IN" dirty="0"/>
          </a:p>
          <a:p>
            <a:pPr algn="l"/>
            <a:r>
              <a:rPr lang="en-IN" u="sng" dirty="0">
                <a:solidFill>
                  <a:schemeClr val="accent2"/>
                </a:solidFill>
              </a:rPr>
              <a:t>Solution:</a:t>
            </a:r>
          </a:p>
          <a:p>
            <a:pPr algn="l" fontAlgn="base"/>
            <a:r>
              <a:rPr lang="en-IN" dirty="0"/>
              <a:t>Size of main memory = 64 MB</a:t>
            </a:r>
          </a:p>
          <a:p>
            <a:pPr algn="l" fontAlgn="base"/>
            <a:r>
              <a:rPr lang="en-IN" dirty="0"/>
              <a:t>Number of bits in virtual address space = 32 bits</a:t>
            </a:r>
          </a:p>
          <a:p>
            <a:pPr algn="l" fontAlgn="base"/>
            <a:r>
              <a:rPr lang="en-IN" dirty="0"/>
              <a:t>Page size = 4 KB </a:t>
            </a:r>
          </a:p>
          <a:p>
            <a:pPr algn="l" fontAlgn="base"/>
            <a:r>
              <a:rPr lang="en-IN" dirty="0"/>
              <a:t>We will consider that the memory is byte addressable.</a:t>
            </a:r>
          </a:p>
          <a:p>
            <a:pPr algn="l" fontAlgn="base"/>
            <a:r>
              <a:rPr lang="en-IN" sz="1600" dirty="0"/>
              <a:t>								Continue…</a:t>
            </a:r>
          </a:p>
          <a:p>
            <a:pPr algn="l" fontAlgn="base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1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417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Paging Examples</vt:lpstr>
      <vt:lpstr>Main memory calculation</vt:lpstr>
      <vt:lpstr>For Process- </vt:lpstr>
      <vt:lpstr>NOTE </vt:lpstr>
      <vt:lpstr>Problem 1</vt:lpstr>
      <vt:lpstr>Problem 2</vt:lpstr>
      <vt:lpstr>PowerPoint Presentation</vt:lpstr>
      <vt:lpstr>PowerPoint Presentation</vt:lpstr>
      <vt:lpstr>Problem 3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memory calculation</dc:title>
  <dc:creator>Mayank</dc:creator>
  <cp:lastModifiedBy>SHYAMKUMAR RAJESH KANTESARIYA</cp:lastModifiedBy>
  <cp:revision>65</cp:revision>
  <dcterms:created xsi:type="dcterms:W3CDTF">2019-11-19T14:10:01Z</dcterms:created>
  <dcterms:modified xsi:type="dcterms:W3CDTF">2019-11-19T23:24:26Z</dcterms:modified>
</cp:coreProperties>
</file>