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65" r:id="rId2"/>
    <p:sldId id="264" r:id="rId3"/>
    <p:sldId id="271" r:id="rId4"/>
    <p:sldId id="257" r:id="rId5"/>
    <p:sldId id="258" r:id="rId6"/>
    <p:sldId id="262" r:id="rId7"/>
    <p:sldId id="263" r:id="rId8"/>
    <p:sldId id="259" r:id="rId9"/>
    <p:sldId id="260"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6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44" d="100"/>
          <a:sy n="44" d="100"/>
        </p:scale>
        <p:origin x="940"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7939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6B34D-7B1C-40F2-9B2D-4EDE94DD048F}"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66813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99431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70751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407096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B6B34D-7B1C-40F2-9B2D-4EDE94DD048F}"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1407755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B6B34D-7B1C-40F2-9B2D-4EDE94DD048F}" type="datetimeFigureOut">
              <a:rPr lang="en-IN" smtClean="0"/>
              <a:t>16-07-2025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83087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65550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517578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80859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97032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6B34D-7B1C-40F2-9B2D-4EDE94DD048F}"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05206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6B34D-7B1C-40F2-9B2D-4EDE94DD048F}"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5346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6B34D-7B1C-40F2-9B2D-4EDE94DD048F}"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91418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6B34D-7B1C-40F2-9B2D-4EDE94DD048F}"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4880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6B34D-7B1C-40F2-9B2D-4EDE94DD048F}"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51130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6B34D-7B1C-40F2-9B2D-4EDE94DD048F}"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7504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6B34D-7B1C-40F2-9B2D-4EDE94DD048F}"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42156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AB6B34D-7B1C-40F2-9B2D-4EDE94DD048F}" type="datetimeFigureOut">
              <a:rPr lang="en-IN" smtClean="0"/>
              <a:t>16-07-2025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51FDF04-1C72-4625-AD3B-C57E44E05606}" type="slidenum">
              <a:rPr lang="en-IN" smtClean="0"/>
              <a:t>‹#›</a:t>
            </a:fld>
            <a:endParaRPr lang="en-IN"/>
          </a:p>
        </p:txBody>
      </p:sp>
    </p:spTree>
    <p:extLst>
      <p:ext uri="{BB962C8B-B14F-4D97-AF65-F5344CB8AC3E}">
        <p14:creationId xmlns:p14="http://schemas.microsoft.com/office/powerpoint/2010/main" val="162458359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l="-5000" r="-5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9991A9-1C7D-94FB-6280-E0347EA925B2}"/>
              </a:ext>
            </a:extLst>
          </p:cNvPr>
          <p:cNvPicPr>
            <a:picLocks noChangeAspect="1"/>
          </p:cNvPicPr>
          <p:nvPr/>
        </p:nvPicPr>
        <p:blipFill rotWithShape="1">
          <a:blip r:embed="rId3">
            <a:extLst>
              <a:ext uri="{28A0092B-C50C-407E-A947-70E740481C1C}">
                <a14:useLocalDpi xmlns:a14="http://schemas.microsoft.com/office/drawing/2010/main" val="0"/>
              </a:ext>
            </a:extLst>
          </a:blip>
          <a:srcRect l="5450" t="4264" r="4776" b="5294"/>
          <a:stretch/>
        </p:blipFill>
        <p:spPr>
          <a:xfrm>
            <a:off x="1023731" y="2374069"/>
            <a:ext cx="4450716" cy="4483931"/>
          </a:xfrm>
          <a:prstGeom prst="rect">
            <a:avLst/>
          </a:prstGeom>
        </p:spPr>
      </p:pic>
      <p:sp>
        <p:nvSpPr>
          <p:cNvPr id="2" name="Title 1">
            <a:extLst>
              <a:ext uri="{FF2B5EF4-FFF2-40B4-BE49-F238E27FC236}">
                <a16:creationId xmlns:a16="http://schemas.microsoft.com/office/drawing/2014/main" id="{A3050D07-CE02-3EFE-8712-4C645D6EA9D4}"/>
              </a:ext>
            </a:extLst>
          </p:cNvPr>
          <p:cNvSpPr>
            <a:spLocks noGrp="1"/>
          </p:cNvSpPr>
          <p:nvPr>
            <p:ph type="title"/>
          </p:nvPr>
        </p:nvSpPr>
        <p:spPr>
          <a:xfrm>
            <a:off x="2728200" y="838200"/>
            <a:ext cx="6735599" cy="1080052"/>
          </a:xfrm>
        </p:spPr>
        <p:txBody>
          <a:bodyPr/>
          <a:lstStyle/>
          <a:p>
            <a:pPr algn="ctr"/>
            <a:r>
              <a:rPr lang="en-US" b="1" dirty="0">
                <a:solidFill>
                  <a:schemeClr val="accent3">
                    <a:lumMod val="20000"/>
                    <a:lumOff val="80000"/>
                  </a:schemeClr>
                </a:solidFill>
                <a:latin typeface="Arial Black" panose="020B0A04020102020204" pitchFamily="34" charset="0"/>
              </a:rPr>
              <a:t>BANK LOAN ANALYSIS</a:t>
            </a:r>
            <a:endParaRPr lang="en-IN" b="1" dirty="0">
              <a:solidFill>
                <a:schemeClr val="accent3">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123488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26C-E585-9BD3-3F29-351E71CFA1FF}"/>
              </a:ext>
            </a:extLst>
          </p:cNvPr>
          <p:cNvSpPr>
            <a:spLocks noGrp="1"/>
          </p:cNvSpPr>
          <p:nvPr>
            <p:ph type="title"/>
          </p:nvPr>
        </p:nvSpPr>
        <p:spPr>
          <a:xfrm>
            <a:off x="918681" y="785935"/>
            <a:ext cx="10354638" cy="1476198"/>
          </a:xfrm>
        </p:spPr>
        <p:txBody>
          <a:bodyPr>
            <a:normAutofit/>
          </a:bodyPr>
          <a:lstStyle/>
          <a:p>
            <a:pPr marL="685800" indent="-685800" algn="ctr">
              <a:buFont typeface="Wingdings" panose="05000000000000000000" pitchFamily="2" charset="2"/>
              <a:buChar char="Ø"/>
            </a:pPr>
            <a:r>
              <a:rPr lang="en-IN" b="1" dirty="0">
                <a:latin typeface="+mj-lt"/>
              </a:rPr>
              <a:t>State wise and month wise loan status</a:t>
            </a:r>
            <a:br>
              <a:rPr lang="en-IN" dirty="0">
                <a:latin typeface="+mj-lt"/>
              </a:rPr>
            </a:br>
            <a:endParaRPr lang="en-IN" dirty="0"/>
          </a:p>
        </p:txBody>
      </p:sp>
      <p:pic>
        <p:nvPicPr>
          <p:cNvPr id="6" name="Picture 5">
            <a:extLst>
              <a:ext uri="{FF2B5EF4-FFF2-40B4-BE49-F238E27FC236}">
                <a16:creationId xmlns:a16="http://schemas.microsoft.com/office/drawing/2014/main" id="{A78A7188-E693-E84C-6F7F-97ACC828B1AE}"/>
              </a:ext>
            </a:extLst>
          </p:cNvPr>
          <p:cNvPicPr>
            <a:picLocks noChangeAspect="1"/>
          </p:cNvPicPr>
          <p:nvPr/>
        </p:nvPicPr>
        <p:blipFill>
          <a:blip r:embed="rId2"/>
          <a:stretch>
            <a:fillRect/>
          </a:stretch>
        </p:blipFill>
        <p:spPr>
          <a:xfrm>
            <a:off x="6093899" y="2659661"/>
            <a:ext cx="6098101" cy="3598700"/>
          </a:xfrm>
          <a:prstGeom prst="rect">
            <a:avLst/>
          </a:prstGeom>
        </p:spPr>
      </p:pic>
      <p:sp>
        <p:nvSpPr>
          <p:cNvPr id="7" name="Rectangle 1">
            <a:extLst>
              <a:ext uri="{FF2B5EF4-FFF2-40B4-BE49-F238E27FC236}">
                <a16:creationId xmlns:a16="http://schemas.microsoft.com/office/drawing/2014/main" id="{53621D69-D8F5-A5D7-3741-1A91A5633409}"/>
              </a:ext>
            </a:extLst>
          </p:cNvPr>
          <p:cNvSpPr>
            <a:spLocks noGrp="1" noChangeArrowheads="1"/>
          </p:cNvSpPr>
          <p:nvPr>
            <p:ph sz="quarter" idx="13"/>
          </p:nvPr>
        </p:nvSpPr>
        <p:spPr bwMode="auto">
          <a:xfrm>
            <a:off x="362779" y="2335353"/>
            <a:ext cx="562057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500" b="1" i="0" u="none" strike="noStrike" cap="none" normalizeH="0" baseline="0" dirty="0">
                <a:ln>
                  <a:noFill/>
                </a:ln>
                <a:solidFill>
                  <a:schemeClr val="tx1"/>
                </a:solidFill>
                <a:effectLst/>
                <a:latin typeface="+mj-lt"/>
              </a:rPr>
              <a:t>With a total count of loan statuses of 32,950, fully paid ranked highest, followed by charged off at 5627 and current at 1140. </a:t>
            </a:r>
            <a:endParaRPr lang="en-US" altLang="en-US" sz="15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500" b="1" dirty="0">
                <a:solidFill>
                  <a:schemeClr val="tx1"/>
                </a:solidFill>
                <a:latin typeface="+mj-lt"/>
              </a:rPr>
              <a:t>It shows loan status by state and last credit pull date, revealing regional loan performance patterns.</a:t>
            </a:r>
          </a:p>
          <a:p>
            <a:pPr defTabSz="914400" eaLnBrk="0" fontAlgn="base" hangingPunct="0">
              <a:spcBef>
                <a:spcPct val="0"/>
              </a:spcBef>
              <a:spcAft>
                <a:spcPct val="0"/>
              </a:spcAft>
              <a:buClrTx/>
              <a:buSzTx/>
              <a:buFont typeface="Wingdings" panose="05000000000000000000" pitchFamily="2" charset="2"/>
              <a:buChar char="q"/>
            </a:pPr>
            <a:r>
              <a:rPr lang="en-US" sz="1500" b="1" dirty="0">
                <a:solidFill>
                  <a:schemeClr val="tx1"/>
                </a:solidFill>
                <a:latin typeface="+mj-lt"/>
              </a:rPr>
              <a:t>From this, we understand that California (CA) has the highest number of loans (7.1k) followed by New York(NY) with 3.8k loans. This indicates that these states have relatively higher demand of loans.</a:t>
            </a:r>
          </a:p>
          <a:p>
            <a:pPr defTabSz="914400" eaLnBrk="0" fontAlgn="base" hangingPunct="0">
              <a:spcBef>
                <a:spcPct val="0"/>
              </a:spcBef>
              <a:spcAft>
                <a:spcPct val="0"/>
              </a:spcAft>
              <a:buClrTx/>
              <a:buSzTx/>
              <a:buFont typeface="Wingdings" panose="05000000000000000000" pitchFamily="2" charset="2"/>
              <a:buChar char="q"/>
            </a:pPr>
            <a:r>
              <a:rPr lang="en-US" sz="1500" b="1" dirty="0">
                <a:solidFill>
                  <a:schemeClr val="tx1"/>
                </a:solidFill>
                <a:latin typeface="+mj-lt"/>
              </a:rPr>
              <a:t>Bank can consider focusing their efforts on states with low loan counts to expand their customer base and increase their lending activities </a:t>
            </a:r>
          </a:p>
          <a:p>
            <a:pPr defTabSz="914400" eaLnBrk="0" fontAlgn="base" hangingPunct="0">
              <a:spcBef>
                <a:spcPct val="0"/>
              </a:spcBef>
              <a:spcAft>
                <a:spcPct val="0"/>
              </a:spcAft>
              <a:buClrTx/>
              <a:buSzTx/>
              <a:buFont typeface="Wingdings" panose="05000000000000000000" pitchFamily="2" charset="2"/>
              <a:buChar char="q"/>
            </a:pPr>
            <a:r>
              <a:rPr lang="en-US" sz="1500" b="1" dirty="0">
                <a:solidFill>
                  <a:schemeClr val="tx1"/>
                </a:solidFill>
                <a:latin typeface="+mj-lt"/>
              </a:rPr>
              <a:t>For states with lower loan statistics, it's essential to explore the underlying factors contributing to this trend.  such as offering specialized loan products, targeted marketing campaigns, or partnerships with local businesses and organizations to stimulate loan demand.</a:t>
            </a:r>
          </a:p>
        </p:txBody>
      </p:sp>
    </p:spTree>
    <p:extLst>
      <p:ext uri="{BB962C8B-B14F-4D97-AF65-F5344CB8AC3E}">
        <p14:creationId xmlns:p14="http://schemas.microsoft.com/office/powerpoint/2010/main" val="201987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33DF-DE76-EE00-FFE1-095451846C88}"/>
              </a:ext>
            </a:extLst>
          </p:cNvPr>
          <p:cNvSpPr>
            <a:spLocks noGrp="1"/>
          </p:cNvSpPr>
          <p:nvPr>
            <p:ph type="title"/>
          </p:nvPr>
        </p:nvSpPr>
        <p:spPr>
          <a:xfrm>
            <a:off x="1715293" y="1243786"/>
            <a:ext cx="8761413" cy="706964"/>
          </a:xfrm>
        </p:spPr>
        <p:txBody>
          <a:bodyPr>
            <a:normAutofit fontScale="90000"/>
          </a:bodyPr>
          <a:lstStyle/>
          <a:p>
            <a:pPr marL="685800" indent="-685800" algn="ctr">
              <a:buFont typeface="Wingdings" panose="05000000000000000000" pitchFamily="2" charset="2"/>
              <a:buChar char="Ø"/>
            </a:pPr>
            <a:r>
              <a:rPr lang="en-IN" sz="4000" b="1" dirty="0">
                <a:latin typeface="+mj-lt"/>
              </a:rPr>
              <a:t>Home ownership Vs last payment date stats</a:t>
            </a:r>
            <a:br>
              <a:rPr lang="en-IN" dirty="0">
                <a:latin typeface="+mj-lt"/>
              </a:rPr>
            </a:br>
            <a:endParaRPr lang="en-IN" dirty="0"/>
          </a:p>
        </p:txBody>
      </p:sp>
      <p:pic>
        <p:nvPicPr>
          <p:cNvPr id="6" name="Picture 5">
            <a:extLst>
              <a:ext uri="{FF2B5EF4-FFF2-40B4-BE49-F238E27FC236}">
                <a16:creationId xmlns:a16="http://schemas.microsoft.com/office/drawing/2014/main" id="{F2EB5ED7-BA98-0D65-0BD6-D4FDE1B58179}"/>
              </a:ext>
            </a:extLst>
          </p:cNvPr>
          <p:cNvPicPr>
            <a:picLocks noChangeAspect="1"/>
          </p:cNvPicPr>
          <p:nvPr/>
        </p:nvPicPr>
        <p:blipFill>
          <a:blip r:embed="rId2"/>
          <a:stretch>
            <a:fillRect/>
          </a:stretch>
        </p:blipFill>
        <p:spPr>
          <a:xfrm>
            <a:off x="5570987" y="2501246"/>
            <a:ext cx="6263544" cy="3983537"/>
          </a:xfrm>
          <a:prstGeom prst="rect">
            <a:avLst/>
          </a:prstGeom>
        </p:spPr>
      </p:pic>
      <p:sp>
        <p:nvSpPr>
          <p:cNvPr id="7" name="Rectangle 1">
            <a:extLst>
              <a:ext uri="{FF2B5EF4-FFF2-40B4-BE49-F238E27FC236}">
                <a16:creationId xmlns:a16="http://schemas.microsoft.com/office/drawing/2014/main" id="{F69F853F-D3EB-D3FD-9EF8-E6E2D9D8CAE7}"/>
              </a:ext>
            </a:extLst>
          </p:cNvPr>
          <p:cNvSpPr>
            <a:spLocks noGrp="1" noChangeArrowheads="1"/>
          </p:cNvSpPr>
          <p:nvPr>
            <p:ph sz="quarter" idx="13"/>
          </p:nvPr>
        </p:nvSpPr>
        <p:spPr bwMode="auto">
          <a:xfrm>
            <a:off x="357469" y="2120950"/>
            <a:ext cx="500385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It explores payment patterns based on home ownership status and last payment dates.</a:t>
            </a:r>
          </a:p>
          <a:p>
            <a:pPr defTabSz="914400" eaLnBrk="0" fontAlgn="base" hangingPunct="0">
              <a:spcBef>
                <a:spcPct val="0"/>
              </a:spcBef>
              <a:spcAft>
                <a:spcPct val="0"/>
              </a:spcAft>
              <a:buClrTx/>
              <a:buSzTx/>
              <a:buFont typeface="Wingdings" panose="05000000000000000000" pitchFamily="2" charset="2"/>
              <a:buChar char="q"/>
            </a:pPr>
            <a:endParaRPr lang="en-US" sz="17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As per the analysis mortgage has highest loan count.</a:t>
            </a:r>
          </a:p>
          <a:p>
            <a:pPr defTabSz="914400" eaLnBrk="0" fontAlgn="base" hangingPunct="0">
              <a:spcBef>
                <a:spcPct val="0"/>
              </a:spcBef>
              <a:spcAft>
                <a:spcPct val="0"/>
              </a:spcAft>
              <a:buClrTx/>
              <a:buSzTx/>
              <a:buFont typeface="Wingdings" panose="05000000000000000000" pitchFamily="2" charset="2"/>
              <a:buChar char="q"/>
            </a:pPr>
            <a:endParaRPr lang="en-US" sz="17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Analyze payment behavior by home ownership to communicate, assess risk accurately, offer financial education, and customize products. Develop strategies for customer retention.</a:t>
            </a:r>
          </a:p>
          <a:p>
            <a:pPr defTabSz="914400" eaLnBrk="0" fontAlgn="base" hangingPunct="0">
              <a:spcBef>
                <a:spcPct val="0"/>
              </a:spcBef>
              <a:spcAft>
                <a:spcPct val="0"/>
              </a:spcAft>
              <a:buClrTx/>
              <a:buSzTx/>
              <a:buFont typeface="Wingdings" panose="05000000000000000000" pitchFamily="2" charset="2"/>
              <a:buChar char="q"/>
            </a:pPr>
            <a:endParaRPr lang="en-US" sz="17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Collaborate with real estate agents, property managers, or landlords to establish referral programs. This can help reach potential customers within the real estate industry.</a:t>
            </a:r>
          </a:p>
        </p:txBody>
      </p:sp>
    </p:spTree>
    <p:extLst>
      <p:ext uri="{BB962C8B-B14F-4D97-AF65-F5344CB8AC3E}">
        <p14:creationId xmlns:p14="http://schemas.microsoft.com/office/powerpoint/2010/main" val="146692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F144-8F7C-1CD0-66E7-D4A4B7DDB30A}"/>
              </a:ext>
            </a:extLst>
          </p:cNvPr>
          <p:cNvSpPr>
            <a:spLocks noGrp="1"/>
          </p:cNvSpPr>
          <p:nvPr>
            <p:ph type="title"/>
          </p:nvPr>
        </p:nvSpPr>
        <p:spPr>
          <a:xfrm>
            <a:off x="1144679" y="766619"/>
            <a:ext cx="8761413" cy="706964"/>
          </a:xfrm>
        </p:spPr>
        <p:txBody>
          <a:bodyPr/>
          <a:lstStyle/>
          <a:p>
            <a:pPr marL="685800" indent="-685800" algn="ctr">
              <a:buFont typeface="Wingdings" panose="05000000000000000000" pitchFamily="2" charset="2"/>
              <a:buChar char="Ø"/>
            </a:pPr>
            <a:r>
              <a:rPr lang="en-US" b="1" dirty="0"/>
              <a:t>Challenges</a:t>
            </a:r>
            <a:endParaRPr lang="en-IN" b="1" dirty="0"/>
          </a:p>
        </p:txBody>
      </p:sp>
      <p:sp>
        <p:nvSpPr>
          <p:cNvPr id="4" name="Rectangle 1">
            <a:extLst>
              <a:ext uri="{FF2B5EF4-FFF2-40B4-BE49-F238E27FC236}">
                <a16:creationId xmlns:a16="http://schemas.microsoft.com/office/drawing/2014/main" id="{658D986C-9E48-7926-C3AB-53EFA9F2DB48}"/>
              </a:ext>
            </a:extLst>
          </p:cNvPr>
          <p:cNvSpPr>
            <a:spLocks noGrp="1" noChangeArrowheads="1"/>
          </p:cNvSpPr>
          <p:nvPr>
            <p:ph sz="quarter" idx="13"/>
          </p:nvPr>
        </p:nvSpPr>
        <p:spPr bwMode="auto">
          <a:xfrm>
            <a:off x="685372" y="2661753"/>
            <a:ext cx="10821256" cy="314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200000"/>
              </a:lnSpc>
              <a:spcBef>
                <a:spcPct val="0"/>
              </a:spcBef>
              <a:spcAft>
                <a:spcPct val="0"/>
              </a:spcAft>
              <a:buClrTx/>
              <a:buSzTx/>
              <a:buFont typeface="Wingdings" panose="05000000000000000000" pitchFamily="2" charset="2"/>
              <a:buChar char="q"/>
            </a:pPr>
            <a:r>
              <a:rPr lang="en-US" sz="1700" b="1" dirty="0">
                <a:solidFill>
                  <a:schemeClr val="tx1"/>
                </a:solidFill>
                <a:latin typeface="+mj-lt"/>
              </a:rPr>
              <a:t>True challenge was to assemble our classroom knowledge and to put it into this real-world situation.</a:t>
            </a:r>
          </a:p>
          <a:p>
            <a:pPr defTabSz="914400" eaLnBrk="0" fontAlgn="base" hangingPunct="0">
              <a:lnSpc>
                <a:spcPct val="200000"/>
              </a:lnSpc>
              <a:spcBef>
                <a:spcPct val="0"/>
              </a:spcBef>
              <a:spcAft>
                <a:spcPct val="0"/>
              </a:spcAft>
              <a:buClrTx/>
              <a:buSzTx/>
              <a:buFont typeface="Wingdings" panose="05000000000000000000" pitchFamily="2" charset="2"/>
              <a:buChar char="q"/>
            </a:pPr>
            <a:r>
              <a:rPr lang="en-US" sz="1700" b="1" dirty="0">
                <a:solidFill>
                  <a:schemeClr val="tx1"/>
                </a:solidFill>
                <a:latin typeface="+mj-lt"/>
              </a:rPr>
              <a:t>Different opinions and priorities to be gathered as a team for each tasks.</a:t>
            </a:r>
          </a:p>
          <a:p>
            <a:pPr defTabSz="914400" eaLnBrk="0" fontAlgn="base" hangingPunct="0">
              <a:lnSpc>
                <a:spcPct val="200000"/>
              </a:lnSpc>
              <a:spcBef>
                <a:spcPct val="0"/>
              </a:spcBef>
              <a:spcAft>
                <a:spcPct val="0"/>
              </a:spcAft>
              <a:buClrTx/>
              <a:buSzTx/>
              <a:buFont typeface="Wingdings" panose="05000000000000000000" pitchFamily="2" charset="2"/>
              <a:buChar char="q"/>
            </a:pPr>
            <a:r>
              <a:rPr lang="en-US" sz="1700" b="1" dirty="0">
                <a:solidFill>
                  <a:schemeClr val="tx1"/>
                </a:solidFill>
                <a:latin typeface="+mj-lt"/>
              </a:rPr>
              <a:t>Compiling and selecting the best outcomes for presentations.</a:t>
            </a:r>
            <a:br>
              <a:rPr kumimoji="0" lang="en-US" altLang="en-US" sz="1700" b="1" i="0" u="none" strike="noStrike" cap="none" normalizeH="0" baseline="0" dirty="0">
                <a:ln>
                  <a:noFill/>
                </a:ln>
                <a:solidFill>
                  <a:schemeClr val="tx1"/>
                </a:solidFill>
                <a:effectLst/>
                <a:latin typeface="+mj-lt"/>
              </a:rPr>
            </a:br>
            <a:br>
              <a:rPr kumimoji="0" lang="en-US" altLang="en-US" sz="1700" b="1" i="0" u="none" strike="noStrike" cap="none" normalizeH="0" baseline="0" dirty="0">
                <a:ln>
                  <a:noFill/>
                </a:ln>
                <a:solidFill>
                  <a:schemeClr val="tx1"/>
                </a:solidFill>
                <a:effectLst/>
                <a:latin typeface="+mj-lt"/>
              </a:rPr>
            </a:br>
            <a:endParaRPr kumimoji="0" lang="en-US" altLang="en-US" sz="17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5990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F144-8F7C-1CD0-66E7-D4A4B7DDB30A}"/>
              </a:ext>
            </a:extLst>
          </p:cNvPr>
          <p:cNvSpPr>
            <a:spLocks noGrp="1"/>
          </p:cNvSpPr>
          <p:nvPr>
            <p:ph type="title"/>
          </p:nvPr>
        </p:nvSpPr>
        <p:spPr>
          <a:xfrm>
            <a:off x="1144679" y="766619"/>
            <a:ext cx="8761413" cy="706964"/>
          </a:xfrm>
        </p:spPr>
        <p:txBody>
          <a:bodyPr/>
          <a:lstStyle/>
          <a:p>
            <a:pPr marL="685800" indent="-685800" algn="ctr">
              <a:buFont typeface="Wingdings" panose="05000000000000000000" pitchFamily="2" charset="2"/>
              <a:buChar char="Ø"/>
            </a:pPr>
            <a:r>
              <a:rPr lang="en-US" b="1" dirty="0"/>
              <a:t>Conclusion</a:t>
            </a:r>
            <a:endParaRPr lang="en-IN" b="1" dirty="0"/>
          </a:p>
        </p:txBody>
      </p:sp>
      <p:sp>
        <p:nvSpPr>
          <p:cNvPr id="4" name="Rectangle 1">
            <a:extLst>
              <a:ext uri="{FF2B5EF4-FFF2-40B4-BE49-F238E27FC236}">
                <a16:creationId xmlns:a16="http://schemas.microsoft.com/office/drawing/2014/main" id="{658D986C-9E48-7926-C3AB-53EFA9F2DB48}"/>
              </a:ext>
            </a:extLst>
          </p:cNvPr>
          <p:cNvSpPr>
            <a:spLocks noGrp="1" noChangeArrowheads="1"/>
          </p:cNvSpPr>
          <p:nvPr>
            <p:ph sz="quarter" idx="13"/>
          </p:nvPr>
        </p:nvSpPr>
        <p:spPr bwMode="auto">
          <a:xfrm>
            <a:off x="685372" y="2837478"/>
            <a:ext cx="10821256" cy="2995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buFont typeface="Wingdings" panose="05000000000000000000" pitchFamily="2" charset="2"/>
              <a:buChar char="q"/>
              <a:tabLst/>
            </a:pPr>
            <a:r>
              <a:rPr lang="en-US" sz="1700" b="1" dirty="0">
                <a:solidFill>
                  <a:schemeClr val="tx1"/>
                </a:solidFill>
                <a:latin typeface="+mj-lt"/>
              </a:rPr>
              <a:t>On the basis of various techniques applied for the financial analysis of Bank loan we can arrive to the conclusion that the financial position and overall performance of bank is satisfactory and loan amount and the customers of bank has increased over the period of time and bank has maintaining the profitability position.</a:t>
            </a:r>
          </a:p>
          <a:p>
            <a:pPr defTabSz="914400" eaLnBrk="0" fontAlgn="base" hangingPunct="0">
              <a:spcBef>
                <a:spcPct val="0"/>
              </a:spcBef>
              <a:spcAft>
                <a:spcPct val="0"/>
              </a:spcAft>
              <a:buClrTx/>
              <a:buSzTx/>
              <a:buFont typeface="Wingdings" panose="05000000000000000000" pitchFamily="2" charset="2"/>
              <a:buChar char="q"/>
            </a:pPr>
            <a:endParaRPr lang="en-US" sz="17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This analysis will provide valuable information to a wide range of stakeholders, from banks and borrowers to investors, regulators, credit rating agencies, economists, and consumers.</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1811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58D986C-9E48-7926-C3AB-53EFA9F2DB48}"/>
              </a:ext>
            </a:extLst>
          </p:cNvPr>
          <p:cNvSpPr>
            <a:spLocks noGrp="1" noChangeArrowheads="1"/>
          </p:cNvSpPr>
          <p:nvPr>
            <p:ph sz="quarter" idx="13"/>
          </p:nvPr>
        </p:nvSpPr>
        <p:spPr bwMode="auto">
          <a:xfrm>
            <a:off x="685372" y="3011891"/>
            <a:ext cx="10821256"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eaLnBrk="0" fontAlgn="base" hangingPunct="0">
              <a:lnSpc>
                <a:spcPct val="100000"/>
              </a:lnSpc>
              <a:spcBef>
                <a:spcPct val="0"/>
              </a:spcBef>
              <a:spcAft>
                <a:spcPct val="0"/>
              </a:spcAft>
              <a:buClrTx/>
              <a:buSzTx/>
              <a:buNone/>
              <a:tabLst/>
            </a:pPr>
            <a:r>
              <a:rPr lang="en-US" sz="16600" b="1" dirty="0">
                <a:solidFill>
                  <a:schemeClr val="tx1"/>
                </a:solidFill>
                <a:latin typeface="+mj-lt"/>
              </a:rPr>
              <a:t>Thank You</a:t>
            </a:r>
            <a:endParaRPr kumimoji="0" lang="en-US" altLang="en-US" sz="166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4005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6CD-A203-CDB2-3992-2FC08CF29B91}"/>
              </a:ext>
            </a:extLst>
          </p:cNvPr>
          <p:cNvSpPr>
            <a:spLocks noGrp="1"/>
          </p:cNvSpPr>
          <p:nvPr>
            <p:ph type="title"/>
          </p:nvPr>
        </p:nvSpPr>
        <p:spPr/>
        <p:txBody>
          <a:bodyPr/>
          <a:lstStyle/>
          <a:p>
            <a:pPr marL="685800" indent="-685800" algn="ctr">
              <a:buFont typeface="Wingdings" panose="05000000000000000000" pitchFamily="2" charset="2"/>
              <a:buChar char="Ø"/>
            </a:pPr>
            <a:r>
              <a:rPr lang="en-US" b="1" dirty="0">
                <a:latin typeface="+mn-lt"/>
              </a:rPr>
              <a:t>Overview</a:t>
            </a:r>
            <a:endParaRPr lang="en-IN" b="1" dirty="0">
              <a:latin typeface="+mn-lt"/>
            </a:endParaRPr>
          </a:p>
        </p:txBody>
      </p:sp>
      <p:sp>
        <p:nvSpPr>
          <p:cNvPr id="6" name="Rectangle 3">
            <a:extLst>
              <a:ext uri="{FF2B5EF4-FFF2-40B4-BE49-F238E27FC236}">
                <a16:creationId xmlns:a16="http://schemas.microsoft.com/office/drawing/2014/main" id="{C3273872-E82F-C17D-69E5-88EE21D66986}"/>
              </a:ext>
            </a:extLst>
          </p:cNvPr>
          <p:cNvSpPr>
            <a:spLocks noGrp="1" noChangeArrowheads="1"/>
          </p:cNvSpPr>
          <p:nvPr>
            <p:ph idx="1"/>
          </p:nvPr>
        </p:nvSpPr>
        <p:spPr bwMode="auto">
          <a:xfrm>
            <a:off x="1154955" y="2534931"/>
            <a:ext cx="992058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Using exploratory data analysis, and continuous monitoring for actionable insights and well-informed decision-making to analyze bank data to increase operational efficiency, identify fraud, and improve customer experience.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This project covers a number of key performance indicators (KPIs), including customer behavior, grade and sub-grade wise statistics, and year-by-year loan amount statistics.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700" b="1" dirty="0">
              <a:solidFill>
                <a:schemeClr val="tx1"/>
              </a:solidFill>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The analysis is based on one excel file and two csv files that have been cleaned and edited to extract important insights. </a:t>
            </a:r>
            <a:br>
              <a:rPr kumimoji="0" lang="en-US" altLang="en-US" sz="1700" b="1" i="0" u="none" strike="noStrike" cap="none" normalizeH="0" baseline="0" dirty="0">
                <a:ln>
                  <a:noFill/>
                </a:ln>
                <a:solidFill>
                  <a:schemeClr val="tx1"/>
                </a:solidFill>
                <a:effectLst/>
                <a:latin typeface="+mj-lt"/>
              </a:rPr>
            </a:br>
            <a:br>
              <a:rPr kumimoji="0" lang="en-US" altLang="en-US" sz="1700" b="1" i="0" u="none" strike="noStrike" cap="none" normalizeH="0" baseline="0" dirty="0">
                <a:ln>
                  <a:noFill/>
                </a:ln>
                <a:solidFill>
                  <a:schemeClr val="tx1"/>
                </a:solidFill>
                <a:effectLst/>
                <a:latin typeface="+mj-lt"/>
              </a:rPr>
            </a:br>
            <a:br>
              <a:rPr kumimoji="0" lang="en-US" altLang="en-US" sz="1700" b="1" i="0" u="none" strike="noStrike" cap="none" normalizeH="0" baseline="0" dirty="0">
                <a:ln>
                  <a:noFill/>
                </a:ln>
                <a:solidFill>
                  <a:schemeClr val="tx1"/>
                </a:solidFill>
                <a:effectLst/>
                <a:latin typeface="+mj-lt"/>
              </a:rPr>
            </a:br>
            <a:br>
              <a:rPr kumimoji="0" lang="en-US" altLang="en-US" sz="1700" b="1" i="0" u="none" strike="noStrike" cap="none" normalizeH="0" baseline="0" dirty="0">
                <a:ln>
                  <a:noFill/>
                </a:ln>
                <a:solidFill>
                  <a:schemeClr val="tx1"/>
                </a:solidFill>
                <a:effectLst/>
                <a:latin typeface="+mj-lt"/>
              </a:rPr>
            </a:br>
            <a:br>
              <a:rPr kumimoji="0" lang="en-US" altLang="en-US" sz="1700" b="1" i="0" u="none" strike="noStrike" cap="none" normalizeH="0" baseline="0" dirty="0">
                <a:ln>
                  <a:noFill/>
                </a:ln>
                <a:solidFill>
                  <a:schemeClr val="tx1"/>
                </a:solidFill>
                <a:effectLst/>
                <a:latin typeface="+mj-lt"/>
              </a:rPr>
            </a:br>
            <a:endParaRPr kumimoji="0" lang="en-US" altLang="en-US" sz="17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9574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6CD-A203-CDB2-3992-2FC08CF29B91}"/>
              </a:ext>
            </a:extLst>
          </p:cNvPr>
          <p:cNvSpPr>
            <a:spLocks noGrp="1"/>
          </p:cNvSpPr>
          <p:nvPr>
            <p:ph type="title"/>
          </p:nvPr>
        </p:nvSpPr>
        <p:spPr/>
        <p:txBody>
          <a:bodyPr/>
          <a:lstStyle/>
          <a:p>
            <a:pPr marL="685800" indent="-685800" algn="ctr">
              <a:buFont typeface="Wingdings" panose="05000000000000000000" pitchFamily="2" charset="2"/>
              <a:buChar char="Ø"/>
            </a:pPr>
            <a:r>
              <a:rPr lang="en-US" b="1" dirty="0">
                <a:latin typeface="+mn-lt"/>
              </a:rPr>
              <a:t>Dataset Summary</a:t>
            </a:r>
            <a:endParaRPr lang="en-IN" b="1" dirty="0">
              <a:latin typeface="+mn-lt"/>
            </a:endParaRPr>
          </a:p>
        </p:txBody>
      </p:sp>
      <p:sp>
        <p:nvSpPr>
          <p:cNvPr id="3" name="Rectangle 1">
            <a:extLst>
              <a:ext uri="{FF2B5EF4-FFF2-40B4-BE49-F238E27FC236}">
                <a16:creationId xmlns:a16="http://schemas.microsoft.com/office/drawing/2014/main" id="{218071A7-C4EB-190B-6E81-0A48823AC7B1}"/>
              </a:ext>
            </a:extLst>
          </p:cNvPr>
          <p:cNvSpPr>
            <a:spLocks noChangeArrowheads="1"/>
          </p:cNvSpPr>
          <p:nvPr/>
        </p:nvSpPr>
        <p:spPr bwMode="auto">
          <a:xfrm>
            <a:off x="1154954" y="2413180"/>
            <a:ext cx="9627957" cy="336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Composition:</a:t>
            </a: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Two Excel files.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File 1: 24 columns, 39,715 rows.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File 2: 25 columns, 39,718 rows.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Types:</a:t>
            </a:r>
            <a:r>
              <a:rPr kumimoji="0" lang="en-US" altLang="en-US" sz="1800" i="0" u="none" strike="noStrike" cap="none" normalizeH="0" baseline="0" dirty="0">
                <a:ln>
                  <a:noFill/>
                </a:ln>
                <a:solidFill>
                  <a:schemeClr val="tx1"/>
                </a:solidFill>
                <a:effectLst/>
              </a:rPr>
              <a:t> Contains string, numerical, date, and alphanumeric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Common Column:</a:t>
            </a:r>
            <a:r>
              <a:rPr kumimoji="0" lang="en-US" altLang="en-US" sz="1800" i="0" u="none" strike="noStrike" cap="none" normalizeH="0" baseline="0" dirty="0">
                <a:ln>
                  <a:noFill/>
                </a:ln>
                <a:solidFill>
                  <a:schemeClr val="tx1"/>
                </a:solidFill>
                <a:effectLst/>
              </a:rPr>
              <a:t> Both files share a unique identifier column named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Integration:</a:t>
            </a:r>
            <a:r>
              <a:rPr kumimoji="0" lang="en-US" altLang="en-US" sz="1800" i="0" u="none" strike="noStrike" cap="none" normalizeH="0" baseline="0" dirty="0">
                <a:ln>
                  <a:noFill/>
                </a:ln>
                <a:solidFill>
                  <a:schemeClr val="tx1"/>
                </a:solidFill>
                <a:effectLst/>
              </a:rPr>
              <a:t> The dataset can be merged into a single dataset using the "Id" column.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Quality:</a:t>
            </a:r>
            <a:r>
              <a:rPr kumimoji="0" lang="en-US" altLang="en-US" sz="1800" i="0" u="none" strike="noStrike" cap="none" normalizeH="0" baseline="0" dirty="0">
                <a:ln>
                  <a:noFill/>
                </a:ln>
                <a:solidFill>
                  <a:schemeClr val="tx1"/>
                </a:solidFill>
                <a:effectLst/>
              </a:rPr>
              <a:t> Contains a significant amount of null values. </a:t>
            </a:r>
          </a:p>
        </p:txBody>
      </p:sp>
    </p:spTree>
    <p:extLst>
      <p:ext uri="{BB962C8B-B14F-4D97-AF65-F5344CB8AC3E}">
        <p14:creationId xmlns:p14="http://schemas.microsoft.com/office/powerpoint/2010/main" val="230046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1015-48BD-946B-5E14-41647A7458AC}"/>
              </a:ext>
            </a:extLst>
          </p:cNvPr>
          <p:cNvSpPr>
            <a:spLocks noGrp="1"/>
          </p:cNvSpPr>
          <p:nvPr>
            <p:ph type="title"/>
          </p:nvPr>
        </p:nvSpPr>
        <p:spPr>
          <a:xfrm>
            <a:off x="623672" y="629400"/>
            <a:ext cx="10396882" cy="1151965"/>
          </a:xfrm>
        </p:spPr>
        <p:txBody>
          <a:bodyPr/>
          <a:lstStyle/>
          <a:p>
            <a:pPr marL="685800" indent="-685800" algn="ctr">
              <a:buFont typeface="Wingdings" panose="05000000000000000000" pitchFamily="2" charset="2"/>
              <a:buChar char="Ø"/>
            </a:pPr>
            <a:r>
              <a:rPr lang="en-US" b="1" dirty="0"/>
              <a:t>KPI’S</a:t>
            </a:r>
            <a:endParaRPr lang="en-IN" dirty="0"/>
          </a:p>
        </p:txBody>
      </p:sp>
      <p:sp>
        <p:nvSpPr>
          <p:cNvPr id="3" name="Content Placeholder 2">
            <a:extLst>
              <a:ext uri="{FF2B5EF4-FFF2-40B4-BE49-F238E27FC236}">
                <a16:creationId xmlns:a16="http://schemas.microsoft.com/office/drawing/2014/main" id="{25DEA023-9C0F-7B07-D813-75A1CF8AEACA}"/>
              </a:ext>
            </a:extLst>
          </p:cNvPr>
          <p:cNvSpPr>
            <a:spLocks noGrp="1"/>
          </p:cNvSpPr>
          <p:nvPr>
            <p:ph sz="quarter" idx="13"/>
          </p:nvPr>
        </p:nvSpPr>
        <p:spPr>
          <a:xfrm>
            <a:off x="625847" y="2541082"/>
            <a:ext cx="10394707" cy="3367760"/>
          </a:xfrm>
        </p:spPr>
        <p:txBody>
          <a:bodyPr>
            <a:noAutofit/>
          </a:bodyPr>
          <a:lstStyle/>
          <a:p>
            <a:pPr marL="342900" indent="-342900">
              <a:lnSpc>
                <a:spcPct val="100000"/>
              </a:lnSpc>
              <a:buFont typeface="+mj-lt"/>
              <a:buAutoNum type="arabicPeriod"/>
            </a:pPr>
            <a:r>
              <a:rPr lang="en-IN" sz="1700" b="1" dirty="0">
                <a:latin typeface="+mj-lt"/>
              </a:rPr>
              <a:t>Year wise loan amount Stats</a:t>
            </a:r>
          </a:p>
          <a:p>
            <a:pPr marL="342900" indent="-342900">
              <a:lnSpc>
                <a:spcPct val="100000"/>
              </a:lnSpc>
              <a:buFont typeface="+mj-lt"/>
              <a:buAutoNum type="arabicPeriod"/>
            </a:pPr>
            <a:endParaRPr lang="en-IN" sz="1700" b="1" dirty="0">
              <a:latin typeface="+mj-lt"/>
            </a:endParaRPr>
          </a:p>
          <a:p>
            <a:pPr marL="342900" indent="-342900">
              <a:lnSpc>
                <a:spcPct val="100000"/>
              </a:lnSpc>
              <a:buFont typeface="+mj-lt"/>
              <a:buAutoNum type="arabicPeriod"/>
            </a:pPr>
            <a:r>
              <a:rPr lang="en-IN" sz="1700" b="1" dirty="0">
                <a:latin typeface="+mj-lt"/>
              </a:rPr>
              <a:t>Grade and sub grade wise Revol_Bal</a:t>
            </a:r>
          </a:p>
          <a:p>
            <a:pPr marL="342900" indent="-342900">
              <a:lnSpc>
                <a:spcPct val="100000"/>
              </a:lnSpc>
              <a:buFont typeface="+mj-lt"/>
              <a:buAutoNum type="arabicPeriod"/>
            </a:pPr>
            <a:endParaRPr lang="en-IN" sz="1700" b="1" dirty="0">
              <a:latin typeface="+mj-lt"/>
            </a:endParaRPr>
          </a:p>
          <a:p>
            <a:pPr marL="342900" indent="-342900">
              <a:lnSpc>
                <a:spcPct val="100000"/>
              </a:lnSpc>
              <a:buFont typeface="+mj-lt"/>
              <a:buAutoNum type="arabicPeriod"/>
            </a:pPr>
            <a:r>
              <a:rPr lang="en-IN" sz="1700" b="1" dirty="0">
                <a:latin typeface="+mj-lt"/>
              </a:rPr>
              <a:t>Total Payment for Verified Status Vs Total Payment for Non Verified Status</a:t>
            </a:r>
          </a:p>
          <a:p>
            <a:pPr marL="342900" indent="-342900">
              <a:lnSpc>
                <a:spcPct val="100000"/>
              </a:lnSpc>
              <a:buFont typeface="+mj-lt"/>
              <a:buAutoNum type="arabicPeriod"/>
            </a:pPr>
            <a:endParaRPr lang="en-IN" sz="1700" b="1" dirty="0">
              <a:latin typeface="+mj-lt"/>
            </a:endParaRPr>
          </a:p>
          <a:p>
            <a:pPr marL="342900" indent="-342900">
              <a:lnSpc>
                <a:spcPct val="100000"/>
              </a:lnSpc>
              <a:buFont typeface="+mj-lt"/>
              <a:buAutoNum type="arabicPeriod"/>
            </a:pPr>
            <a:r>
              <a:rPr lang="en-IN" sz="1700" b="1" dirty="0">
                <a:latin typeface="+mj-lt"/>
              </a:rPr>
              <a:t>State wise and last_credit_pull_d wise loan status</a:t>
            </a:r>
          </a:p>
          <a:p>
            <a:pPr marL="342900" indent="-342900">
              <a:lnSpc>
                <a:spcPct val="100000"/>
              </a:lnSpc>
              <a:buFont typeface="+mj-lt"/>
              <a:buAutoNum type="arabicPeriod"/>
            </a:pPr>
            <a:endParaRPr lang="en-IN" sz="1700" b="1" dirty="0">
              <a:latin typeface="+mj-lt"/>
            </a:endParaRPr>
          </a:p>
          <a:p>
            <a:pPr marL="342900" indent="-342900">
              <a:lnSpc>
                <a:spcPct val="100000"/>
              </a:lnSpc>
              <a:buFont typeface="+mj-lt"/>
              <a:buAutoNum type="arabicPeriod"/>
            </a:pPr>
            <a:r>
              <a:rPr lang="en-IN" sz="1700" b="1" dirty="0">
                <a:latin typeface="+mj-lt"/>
              </a:rPr>
              <a:t>Home ownership Vs last payment date stats</a:t>
            </a:r>
          </a:p>
        </p:txBody>
      </p:sp>
    </p:spTree>
    <p:extLst>
      <p:ext uri="{BB962C8B-B14F-4D97-AF65-F5344CB8AC3E}">
        <p14:creationId xmlns:p14="http://schemas.microsoft.com/office/powerpoint/2010/main" val="29654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1A97-8884-503B-BBC3-D3B8BE6A40F3}"/>
              </a:ext>
            </a:extLst>
          </p:cNvPr>
          <p:cNvSpPr>
            <a:spLocks noGrp="1"/>
          </p:cNvSpPr>
          <p:nvPr>
            <p:ph type="title"/>
          </p:nvPr>
        </p:nvSpPr>
        <p:spPr>
          <a:xfrm>
            <a:off x="545124" y="736702"/>
            <a:ext cx="11064674" cy="875963"/>
          </a:xfrm>
        </p:spPr>
        <p:txBody>
          <a:bodyPr>
            <a:normAutofit/>
          </a:bodyPr>
          <a:lstStyle/>
          <a:p>
            <a:pPr marL="571500" indent="-571500" algn="ctr">
              <a:buFont typeface="Wingdings" panose="05000000000000000000" pitchFamily="2" charset="2"/>
              <a:buChar char="Ø"/>
            </a:pPr>
            <a:r>
              <a:rPr lang="en-IN" sz="3600" b="1" dirty="0"/>
              <a:t>Year wise Loan Amount stats</a:t>
            </a:r>
          </a:p>
        </p:txBody>
      </p:sp>
      <p:pic>
        <p:nvPicPr>
          <p:cNvPr id="5" name="Picture 4">
            <a:extLst>
              <a:ext uri="{FF2B5EF4-FFF2-40B4-BE49-F238E27FC236}">
                <a16:creationId xmlns:a16="http://schemas.microsoft.com/office/drawing/2014/main" id="{ABB5EA6E-2DCA-E70F-C06D-058D2C0EF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552" y="2654170"/>
            <a:ext cx="5884578" cy="2704806"/>
          </a:xfrm>
          <a:prstGeom prst="rect">
            <a:avLst/>
          </a:prstGeom>
        </p:spPr>
      </p:pic>
      <p:sp>
        <p:nvSpPr>
          <p:cNvPr id="13" name="Rectangle 7">
            <a:extLst>
              <a:ext uri="{FF2B5EF4-FFF2-40B4-BE49-F238E27FC236}">
                <a16:creationId xmlns:a16="http://schemas.microsoft.com/office/drawing/2014/main" id="{8A3AF521-BFF2-977E-B8D4-E460B5C534FC}"/>
              </a:ext>
            </a:extLst>
          </p:cNvPr>
          <p:cNvSpPr>
            <a:spLocks noGrp="1" noChangeArrowheads="1"/>
          </p:cNvSpPr>
          <p:nvPr>
            <p:ph sz="quarter" idx="13"/>
          </p:nvPr>
        </p:nvSpPr>
        <p:spPr bwMode="auto">
          <a:xfrm>
            <a:off x="544513" y="2993346"/>
            <a:ext cx="5044629"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The loan amount increased progressively between 2007 and 2011</a:t>
            </a:r>
            <a:r>
              <a:rPr lang="en-US" altLang="en-US" sz="1700" b="1" dirty="0">
                <a:solidFill>
                  <a:schemeClr val="tx1"/>
                </a:solidFill>
                <a:latin typeface="+mj-lt"/>
              </a:rPr>
              <a:t> from 2M to 261M.</a:t>
            </a:r>
            <a:endParaRPr kumimoji="0" lang="en-US" altLang="en-US" sz="17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We note that the loan amount increased significantly between 2010 and 2011.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We can develop specialized loan products, engage customers, and adjust strategies based on seasonal trends for effective targeting and business growth.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877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A6A-79A6-8CBC-2C76-90D477827C77}"/>
              </a:ext>
            </a:extLst>
          </p:cNvPr>
          <p:cNvSpPr>
            <a:spLocks noGrp="1"/>
          </p:cNvSpPr>
          <p:nvPr>
            <p:ph type="title"/>
          </p:nvPr>
        </p:nvSpPr>
        <p:spPr>
          <a:xfrm>
            <a:off x="767994" y="649949"/>
            <a:ext cx="10396882" cy="1151965"/>
          </a:xfrm>
        </p:spPr>
        <p:txBody>
          <a:bodyPr>
            <a:normAutofit/>
          </a:bodyPr>
          <a:lstStyle/>
          <a:p>
            <a:pPr marL="571500" indent="-571500" algn="ctr">
              <a:buFont typeface="Wingdings" panose="05000000000000000000" pitchFamily="2" charset="2"/>
              <a:buChar char="Ø"/>
            </a:pPr>
            <a:r>
              <a:rPr lang="en-IN" sz="3600" b="1" dirty="0"/>
              <a:t>SUB GRADE wise Revol_Bal</a:t>
            </a:r>
          </a:p>
        </p:txBody>
      </p:sp>
      <p:pic>
        <p:nvPicPr>
          <p:cNvPr id="6" name="Picture 5">
            <a:extLst>
              <a:ext uri="{FF2B5EF4-FFF2-40B4-BE49-F238E27FC236}">
                <a16:creationId xmlns:a16="http://schemas.microsoft.com/office/drawing/2014/main" id="{830A03F3-038F-C523-DA54-55BA0A00ED05}"/>
              </a:ext>
            </a:extLst>
          </p:cNvPr>
          <p:cNvPicPr>
            <a:picLocks noChangeAspect="1"/>
          </p:cNvPicPr>
          <p:nvPr/>
        </p:nvPicPr>
        <p:blipFill>
          <a:blip r:embed="rId2"/>
          <a:stretch>
            <a:fillRect/>
          </a:stretch>
        </p:blipFill>
        <p:spPr>
          <a:xfrm>
            <a:off x="6216774" y="2648406"/>
            <a:ext cx="5393024" cy="4130046"/>
          </a:xfrm>
          <a:prstGeom prst="rect">
            <a:avLst/>
          </a:prstGeom>
        </p:spPr>
      </p:pic>
      <p:sp>
        <p:nvSpPr>
          <p:cNvPr id="4" name="Rectangle 1">
            <a:extLst>
              <a:ext uri="{FF2B5EF4-FFF2-40B4-BE49-F238E27FC236}">
                <a16:creationId xmlns:a16="http://schemas.microsoft.com/office/drawing/2014/main" id="{643C6344-027F-7455-83E7-7F5B4888292E}"/>
              </a:ext>
            </a:extLst>
          </p:cNvPr>
          <p:cNvSpPr>
            <a:spLocks noGrp="1" noChangeArrowheads="1"/>
          </p:cNvSpPr>
          <p:nvPr>
            <p:ph sz="quarter" idx="13"/>
          </p:nvPr>
        </p:nvSpPr>
        <p:spPr bwMode="auto">
          <a:xfrm>
            <a:off x="325438" y="3097602"/>
            <a:ext cx="539302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In comparison to all other subgrades, the B3 subgrade has the greatest </a:t>
            </a: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a:t>
            </a:r>
            <a:br>
              <a:rPr kumimoji="0" lang="en-US" altLang="en-US" sz="1700" b="1" i="0" u="none" strike="noStrike" cap="none" normalizeH="0" baseline="0" dirty="0">
                <a:ln>
                  <a:noFill/>
                </a:ln>
                <a:solidFill>
                  <a:schemeClr val="tx1"/>
                </a:solidFill>
                <a:effectLst/>
                <a:latin typeface="+mj-lt"/>
              </a:rPr>
            </a:b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is lowest in G5.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A grade of D would be the average of these.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700" b="1" dirty="0">
              <a:solidFill>
                <a:schemeClr val="tx1"/>
              </a:solidFill>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The total </a:t>
            </a: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varies for every grade, going from high to low.</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In comparison to the entire year, 2011 yielded the biggest profit. </a:t>
            </a:r>
            <a:br>
              <a:rPr kumimoji="0" lang="en-US" altLang="en-US" sz="1700" b="1" i="0" u="none" strike="noStrike" cap="none" normalizeH="0" baseline="0" dirty="0">
                <a:ln>
                  <a:noFill/>
                </a:ln>
                <a:solidFill>
                  <a:schemeClr val="tx1"/>
                </a:solidFill>
                <a:effectLst/>
                <a:latin typeface="+mj-lt"/>
              </a:rPr>
            </a:br>
            <a:endParaRPr kumimoji="0" lang="en-US" altLang="en-US" sz="17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3798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A6A-79A6-8CBC-2C76-90D477827C77}"/>
              </a:ext>
            </a:extLst>
          </p:cNvPr>
          <p:cNvSpPr>
            <a:spLocks noGrp="1"/>
          </p:cNvSpPr>
          <p:nvPr>
            <p:ph type="title"/>
          </p:nvPr>
        </p:nvSpPr>
        <p:spPr>
          <a:xfrm>
            <a:off x="897559" y="667803"/>
            <a:ext cx="10396882" cy="1151965"/>
          </a:xfrm>
        </p:spPr>
        <p:txBody>
          <a:bodyPr>
            <a:normAutofit/>
          </a:bodyPr>
          <a:lstStyle/>
          <a:p>
            <a:pPr marL="571500" indent="-571500" algn="ctr">
              <a:buFont typeface="Wingdings" panose="05000000000000000000" pitchFamily="2" charset="2"/>
              <a:buChar char="Ø"/>
            </a:pPr>
            <a:r>
              <a:rPr lang="en-IN" sz="3600" b="1" dirty="0"/>
              <a:t>GRADE &amp; Sub Grade wise Revol_Bal</a:t>
            </a:r>
          </a:p>
        </p:txBody>
      </p:sp>
      <p:pic>
        <p:nvPicPr>
          <p:cNvPr id="6" name="Picture 5">
            <a:extLst>
              <a:ext uri="{FF2B5EF4-FFF2-40B4-BE49-F238E27FC236}">
                <a16:creationId xmlns:a16="http://schemas.microsoft.com/office/drawing/2014/main" id="{830A03F3-038F-C523-DA54-55BA0A00ED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754909"/>
            <a:ext cx="5723953" cy="3684211"/>
          </a:xfrm>
          <a:prstGeom prst="rect">
            <a:avLst/>
          </a:prstGeom>
        </p:spPr>
      </p:pic>
      <p:sp>
        <p:nvSpPr>
          <p:cNvPr id="4" name="Rectangle 1">
            <a:extLst>
              <a:ext uri="{FF2B5EF4-FFF2-40B4-BE49-F238E27FC236}">
                <a16:creationId xmlns:a16="http://schemas.microsoft.com/office/drawing/2014/main" id="{D52DF373-5CC9-61D7-671E-820161D6F000}"/>
              </a:ext>
            </a:extLst>
          </p:cNvPr>
          <p:cNvSpPr>
            <a:spLocks noGrp="1" noChangeArrowheads="1"/>
          </p:cNvSpPr>
          <p:nvPr>
            <p:ph sz="quarter" idx="13"/>
          </p:nvPr>
        </p:nvSpPr>
        <p:spPr bwMode="auto">
          <a:xfrm>
            <a:off x="372047" y="3690610"/>
            <a:ext cx="490944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The grades with the greatest </a:t>
            </a: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are B and Sub-B3.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Less than a million is the lowest point for G3 and G5 for the entire period.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700" b="1" dirty="0">
              <a:solidFill>
                <a:schemeClr val="tx1"/>
              </a:solidFill>
              <a:latin typeface="+mj-lt"/>
            </a:endParaRPr>
          </a:p>
        </p:txBody>
      </p:sp>
    </p:spTree>
    <p:extLst>
      <p:ext uri="{BB962C8B-B14F-4D97-AF65-F5344CB8AC3E}">
        <p14:creationId xmlns:p14="http://schemas.microsoft.com/office/powerpoint/2010/main" val="3464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315927-F333-C9C5-FDB6-7F7007E6242B}"/>
              </a:ext>
            </a:extLst>
          </p:cNvPr>
          <p:cNvPicPr>
            <a:picLocks noChangeAspect="1"/>
          </p:cNvPicPr>
          <p:nvPr/>
        </p:nvPicPr>
        <p:blipFill>
          <a:blip r:embed="rId2"/>
          <a:stretch>
            <a:fillRect/>
          </a:stretch>
        </p:blipFill>
        <p:spPr>
          <a:xfrm>
            <a:off x="5535660" y="2902357"/>
            <a:ext cx="6178103" cy="3498444"/>
          </a:xfrm>
          <a:prstGeom prst="rect">
            <a:avLst/>
          </a:prstGeom>
        </p:spPr>
      </p:pic>
      <p:sp>
        <p:nvSpPr>
          <p:cNvPr id="8" name="Title 7">
            <a:extLst>
              <a:ext uri="{FF2B5EF4-FFF2-40B4-BE49-F238E27FC236}">
                <a16:creationId xmlns:a16="http://schemas.microsoft.com/office/drawing/2014/main" id="{D5FC4148-C103-7634-E7AE-B9DE94084218}"/>
              </a:ext>
            </a:extLst>
          </p:cNvPr>
          <p:cNvSpPr>
            <a:spLocks noGrp="1"/>
          </p:cNvSpPr>
          <p:nvPr>
            <p:ph type="title"/>
          </p:nvPr>
        </p:nvSpPr>
        <p:spPr>
          <a:xfrm>
            <a:off x="1715293" y="1004490"/>
            <a:ext cx="8761413" cy="706964"/>
          </a:xfrm>
        </p:spPr>
        <p:txBody>
          <a:bodyPr/>
          <a:lstStyle/>
          <a:p>
            <a:pPr marL="571500" indent="-571500" algn="ctr">
              <a:buFont typeface="Wingdings" panose="05000000000000000000" pitchFamily="2" charset="2"/>
              <a:buChar char="Ø"/>
            </a:pPr>
            <a:r>
              <a:rPr lang="en-US" b="1" dirty="0"/>
              <a:t>Grade wise and sub grade wise </a:t>
            </a:r>
            <a:r>
              <a:rPr lang="en-US" b="1" dirty="0" err="1"/>
              <a:t>Revol_bal</a:t>
            </a:r>
            <a:endParaRPr lang="en-IN" b="1" dirty="0"/>
          </a:p>
        </p:txBody>
      </p:sp>
      <p:sp>
        <p:nvSpPr>
          <p:cNvPr id="9" name="Rectangle 1">
            <a:extLst>
              <a:ext uri="{FF2B5EF4-FFF2-40B4-BE49-F238E27FC236}">
                <a16:creationId xmlns:a16="http://schemas.microsoft.com/office/drawing/2014/main" id="{3BC98486-F864-3E0E-AE83-1641FF2CCF0C}"/>
              </a:ext>
            </a:extLst>
          </p:cNvPr>
          <p:cNvSpPr>
            <a:spLocks noGrp="1" noChangeArrowheads="1"/>
          </p:cNvSpPr>
          <p:nvPr>
            <p:ph sz="quarter" idx="13"/>
          </p:nvPr>
        </p:nvSpPr>
        <p:spPr bwMode="auto">
          <a:xfrm>
            <a:off x="314860" y="2315885"/>
            <a:ext cx="484276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From 2007 to 2011, Grade B has the greatest </a:t>
            </a: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of all the years.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b="1" dirty="0">
              <a:solidFill>
                <a:schemeClr val="tx1"/>
              </a:solidFill>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The lowest is 6M's Grade C. </a:t>
            </a:r>
            <a:br>
              <a:rPr kumimoji="0" lang="en-US" altLang="en-US" sz="1700" b="1" i="0" u="none" strike="noStrike" cap="none" normalizeH="0" baseline="0" dirty="0">
                <a:ln>
                  <a:noFill/>
                </a:ln>
                <a:solidFill>
                  <a:schemeClr val="tx1"/>
                </a:solidFill>
                <a:effectLst/>
                <a:latin typeface="+mj-lt"/>
              </a:rPr>
            </a:br>
            <a:r>
              <a:rPr kumimoji="0" lang="en-US" altLang="en-US" sz="1700" b="1" i="0" u="none" strike="noStrike" cap="none" normalizeH="0" baseline="0" dirty="0">
                <a:ln>
                  <a:noFill/>
                </a:ln>
                <a:solidFill>
                  <a:schemeClr val="tx1"/>
                </a:solidFill>
                <a:effectLst/>
                <a:latin typeface="+mj-lt"/>
              </a:rPr>
              <a:t>There are five subgrades for every grade, and each has a different</a:t>
            </a:r>
            <a:r>
              <a:rPr lang="en-US" altLang="en-US" sz="1700" b="1" dirty="0">
                <a:solidFill>
                  <a:schemeClr val="tx1"/>
                </a:solidFill>
                <a:latin typeface="+mj-lt"/>
              </a:rPr>
              <a:t> </a:t>
            </a:r>
            <a:r>
              <a:rPr kumimoji="0" lang="en-US" altLang="en-US" sz="1700" b="1" i="0" u="none" strike="noStrike" cap="none" normalizeH="0" baseline="0" dirty="0" err="1">
                <a:ln>
                  <a:noFill/>
                </a:ln>
                <a:solidFill>
                  <a:schemeClr val="tx1"/>
                </a:solidFill>
                <a:effectLst/>
                <a:latin typeface="+mj-lt"/>
              </a:rPr>
              <a:t>Revol_Bal</a:t>
            </a:r>
            <a:r>
              <a:rPr kumimoji="0" lang="en-US" altLang="en-US" sz="1700" b="1" i="0" u="none" strike="noStrike" cap="none" normalizeH="0" baseline="0" dirty="0">
                <a:ln>
                  <a:noFill/>
                </a:ln>
                <a:solidFill>
                  <a:schemeClr val="tx1"/>
                </a:solidFill>
                <a:effectLst/>
                <a:latin typeface="+mj-lt"/>
              </a:rPr>
              <a:t> for every year.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b="1" dirty="0">
              <a:solidFill>
                <a:schemeClr val="tx1"/>
              </a:solidFill>
              <a:latin typeface="+mj-lt"/>
            </a:endParaRPr>
          </a:p>
          <a:p>
            <a:pPr defTabSz="914400" eaLnBrk="0" fontAlgn="base" hangingPunct="0">
              <a:spcBef>
                <a:spcPct val="0"/>
              </a:spcBef>
              <a:spcAft>
                <a:spcPct val="0"/>
              </a:spcAft>
              <a:buClrTx/>
              <a:buSzTx/>
              <a:buFont typeface="Wingdings" panose="05000000000000000000" pitchFamily="2" charset="2"/>
              <a:buChar char="q"/>
              <a:defRPr/>
            </a:pPr>
            <a:r>
              <a:rPr lang="en-US" sz="1700" b="1" dirty="0">
                <a:solidFill>
                  <a:schemeClr val="tx1"/>
                </a:solidFill>
                <a:latin typeface="+mj-lt"/>
              </a:rPr>
              <a:t>Leverage this data to optimize risk assessment and customer engagement</a:t>
            </a:r>
          </a:p>
          <a:p>
            <a:pPr defTabSz="914400" eaLnBrk="0" fontAlgn="base" hangingPunct="0">
              <a:spcBef>
                <a:spcPct val="0"/>
              </a:spcBef>
              <a:spcAft>
                <a:spcPct val="0"/>
              </a:spcAft>
              <a:buClrTx/>
              <a:buSzTx/>
              <a:buFont typeface="Wingdings" panose="05000000000000000000" pitchFamily="2" charset="2"/>
              <a:buChar char="q"/>
              <a:defRPr/>
            </a:pPr>
            <a:r>
              <a:rPr lang="en-US" sz="1700" b="1" dirty="0">
                <a:solidFill>
                  <a:schemeClr val="tx1"/>
                </a:solidFill>
                <a:latin typeface="+mj-lt"/>
              </a:rPr>
              <a:t>Risk Management: Tailor risk evaluation based on revolving balances in different grade/sub-grade segments.</a:t>
            </a:r>
          </a:p>
          <a:p>
            <a:pPr defTabSz="914400" eaLnBrk="0" fontAlgn="base" hangingPunct="0">
              <a:spcBef>
                <a:spcPct val="0"/>
              </a:spcBef>
              <a:spcAft>
                <a:spcPct val="0"/>
              </a:spcAft>
              <a:buClrTx/>
              <a:buSzTx/>
              <a:buFont typeface="Wingdings" panose="05000000000000000000" pitchFamily="2" charset="2"/>
              <a:buChar char="q"/>
              <a:defRPr/>
            </a:pPr>
            <a:r>
              <a:rPr lang="en-US" sz="1700" b="1" dirty="0">
                <a:solidFill>
                  <a:schemeClr val="tx1"/>
                </a:solidFill>
                <a:latin typeface="+mj-lt"/>
              </a:rPr>
              <a:t>Customer Support: Engage customers with high revolving balances, providing guidance and personalized solutions.</a:t>
            </a:r>
          </a:p>
        </p:txBody>
      </p:sp>
    </p:spTree>
    <p:extLst>
      <p:ext uri="{BB962C8B-B14F-4D97-AF65-F5344CB8AC3E}">
        <p14:creationId xmlns:p14="http://schemas.microsoft.com/office/powerpoint/2010/main" val="40368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2E21-D32B-A3C0-F198-1DDADBEF6F7E}"/>
              </a:ext>
            </a:extLst>
          </p:cNvPr>
          <p:cNvSpPr>
            <a:spLocks noGrp="1"/>
          </p:cNvSpPr>
          <p:nvPr>
            <p:ph type="title"/>
          </p:nvPr>
        </p:nvSpPr>
        <p:spPr>
          <a:xfrm>
            <a:off x="868596" y="426616"/>
            <a:ext cx="10041193" cy="1768428"/>
          </a:xfrm>
        </p:spPr>
        <p:txBody>
          <a:bodyPr>
            <a:normAutofit fontScale="90000"/>
          </a:bodyPr>
          <a:lstStyle/>
          <a:p>
            <a:pPr marL="685800" indent="-685800" algn="ctr">
              <a:buFont typeface="Wingdings" panose="05000000000000000000" pitchFamily="2" charset="2"/>
              <a:buChar char="Ø"/>
            </a:pPr>
            <a:br>
              <a:rPr lang="en-IN" dirty="0">
                <a:latin typeface="+mj-lt"/>
              </a:rPr>
            </a:br>
            <a:br>
              <a:rPr lang="en-IN" dirty="0">
                <a:latin typeface="+mj-lt"/>
              </a:rPr>
            </a:br>
            <a:r>
              <a:rPr lang="en-IN" sz="4000" b="1" dirty="0"/>
              <a:t>Total Payment for Verified Status Vs Total Payment for Non Verified Status</a:t>
            </a:r>
            <a:br>
              <a:rPr lang="en-IN" b="1" dirty="0"/>
            </a:br>
            <a:br>
              <a:rPr lang="en-IN" dirty="0">
                <a:latin typeface="+mj-lt"/>
              </a:rPr>
            </a:br>
            <a:endParaRPr lang="en-IN" b="1" dirty="0"/>
          </a:p>
        </p:txBody>
      </p:sp>
      <p:pic>
        <p:nvPicPr>
          <p:cNvPr id="4" name="Picture 3">
            <a:extLst>
              <a:ext uri="{FF2B5EF4-FFF2-40B4-BE49-F238E27FC236}">
                <a16:creationId xmlns:a16="http://schemas.microsoft.com/office/drawing/2014/main" id="{7F69200A-5B1F-48FD-B5B8-1D9F35574105}"/>
              </a:ext>
            </a:extLst>
          </p:cNvPr>
          <p:cNvPicPr>
            <a:picLocks noChangeAspect="1"/>
          </p:cNvPicPr>
          <p:nvPr/>
        </p:nvPicPr>
        <p:blipFill>
          <a:blip r:embed="rId2"/>
          <a:stretch>
            <a:fillRect/>
          </a:stretch>
        </p:blipFill>
        <p:spPr>
          <a:xfrm>
            <a:off x="6096000" y="3139009"/>
            <a:ext cx="5732340" cy="3311189"/>
          </a:xfrm>
          <a:prstGeom prst="rect">
            <a:avLst/>
          </a:prstGeom>
        </p:spPr>
      </p:pic>
      <p:sp>
        <p:nvSpPr>
          <p:cNvPr id="5" name="Rectangle 1">
            <a:extLst>
              <a:ext uri="{FF2B5EF4-FFF2-40B4-BE49-F238E27FC236}">
                <a16:creationId xmlns:a16="http://schemas.microsoft.com/office/drawing/2014/main" id="{CA7ED569-AC23-86C8-F30C-8E3096DF5519}"/>
              </a:ext>
            </a:extLst>
          </p:cNvPr>
          <p:cNvSpPr>
            <a:spLocks noGrp="1" noChangeArrowheads="1"/>
          </p:cNvSpPr>
          <p:nvPr>
            <p:ph sz="quarter" idx="13"/>
          </p:nvPr>
        </p:nvSpPr>
        <p:spPr bwMode="auto">
          <a:xfrm>
            <a:off x="363660" y="3178775"/>
            <a:ext cx="552553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This KPI illustrates the difference between total payment for verified and non-verified status.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rPr>
              <a:t>Verified status is more than non-verified status, according to the analysis.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1"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mj-lt"/>
              </a:rPr>
              <a:t>We can analyze, if verification status influences payment behavior. Verification processes, communication, risk assessment, and product offerings accordingly for enhanced customer engagement and risk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7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894079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3638</TotalTime>
  <Words>935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Century Gothic</vt:lpstr>
      <vt:lpstr>Times New Roman</vt:lpstr>
      <vt:lpstr>Wingdings</vt:lpstr>
      <vt:lpstr>Wingdings 3</vt:lpstr>
      <vt:lpstr>Ion Boardroom</vt:lpstr>
      <vt:lpstr>BANK LOAN ANALYSIS</vt:lpstr>
      <vt:lpstr>Overview</vt:lpstr>
      <vt:lpstr>Dataset Summary</vt:lpstr>
      <vt:lpstr>KPI’S</vt:lpstr>
      <vt:lpstr>Year wise Loan Amount stats</vt:lpstr>
      <vt:lpstr>SUB GRADE wise Revol_Bal</vt:lpstr>
      <vt:lpstr>GRADE &amp; Sub Grade wise Revol_Bal</vt:lpstr>
      <vt:lpstr>Grade wise and sub grade wise Revol_bal</vt:lpstr>
      <vt:lpstr>  Total Payment for Verified Status Vs Total Payment for Non Verified Status  </vt:lpstr>
      <vt:lpstr>State wise and month wise loan status </vt:lpstr>
      <vt:lpstr>Home ownership Vs last payment date stats </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Deepika D</dc:creator>
  <cp:lastModifiedBy>Nagalakshmi AV</cp:lastModifiedBy>
  <cp:revision>9</cp:revision>
  <dcterms:created xsi:type="dcterms:W3CDTF">2024-04-23T15:37:08Z</dcterms:created>
  <dcterms:modified xsi:type="dcterms:W3CDTF">2025-07-18T14:52:11Z</dcterms:modified>
</cp:coreProperties>
</file>