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6" r:id="rId3"/>
    <p:sldId id="277" r:id="rId4"/>
    <p:sldId id="279" r:id="rId5"/>
    <p:sldId id="291" r:id="rId6"/>
    <p:sldId id="283" r:id="rId7"/>
    <p:sldId id="284" r:id="rId8"/>
    <p:sldId id="259" r:id="rId9"/>
    <p:sldId id="264" r:id="rId10"/>
    <p:sldId id="285" r:id="rId11"/>
    <p:sldId id="288" r:id="rId12"/>
    <p:sldId id="289" r:id="rId13"/>
    <p:sldId id="292" r:id="rId14"/>
    <p:sldId id="293" r:id="rId15"/>
    <p:sldId id="290" r:id="rId16"/>
    <p:sldId id="258" r:id="rId17"/>
    <p:sldId id="257" r:id="rId18"/>
    <p:sldId id="271" r:id="rId19"/>
    <p:sldId id="261" r:id="rId20"/>
    <p:sldId id="269" r:id="rId21"/>
    <p:sldId id="262" r:id="rId22"/>
    <p:sldId id="263" r:id="rId23"/>
    <p:sldId id="295" r:id="rId24"/>
    <p:sldId id="280" r:id="rId25"/>
    <p:sldId id="296" r:id="rId26"/>
    <p:sldId id="297" r:id="rId27"/>
    <p:sldId id="275" r:id="rId28"/>
    <p:sldId id="273" r:id="rId29"/>
    <p:sldId id="274" r:id="rId30"/>
    <p:sldId id="267" r:id="rId31"/>
    <p:sldId id="268" r:id="rId32"/>
    <p:sldId id="294" r:id="rId33"/>
    <p:sldId id="282" r:id="rId34"/>
    <p:sldId id="265" r:id="rId35"/>
    <p:sldId id="266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C6EC533-3147-456E-A7A7-A5C4E8AB32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FD2143-356D-4A20-9FF9-467E80E195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A76CF-B692-451D-981D-2ED2EDE1797B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28C775-9852-4487-8424-0975BCA1C3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FCD41-85F4-4100-83F1-DBD98A6330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35827-82A7-4B3C-AE22-CFE3FF6A6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86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4052F-CF41-420B-9536-09F18036F481}" type="datetimeFigureOut">
              <a:rPr lang="ru-RU" smtClean="0"/>
              <a:t>10.07.2018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63217-CD8C-4AD0-AD6D-03C3A4E6D0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82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167EA-D4FA-473D-95A1-4B9430B1A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8D127C-D864-483B-81E2-F3C73D084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31589-DCD8-48E1-AF07-9D21C2BE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97BF-272C-4C38-BB7A-539BB48AEEEB}" type="datetime1">
              <a:rPr lang="ru-RU" smtClean="0"/>
              <a:t>10.07.2018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53D90-76AE-4091-BDE5-5AAEC8FA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D1CEB-EB76-4B25-A829-8ED80B69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23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E5E5C-1B4C-4EAB-9AC6-12B6059D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C3712E-16CD-40A8-887E-F1CAF1FF3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76334-361B-4986-9789-95FA6A8B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75B9-3969-416F-8AF2-35B3899DD0AB}" type="datetime1">
              <a:rPr lang="ru-RU" smtClean="0"/>
              <a:t>10.07.2018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6ACE99-0730-4CD2-BD7F-0BC41861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9CA35C-212E-41EC-A342-B416F9E2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00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86BDE5-00B9-414D-AC59-65FBFB511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3AA28-4714-4E3C-A213-D0C1A4636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159C2-4FF2-4DDB-93B1-F2359992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98A7-2AAA-49D7-9DDA-A667DC932439}" type="datetime1">
              <a:rPr lang="ru-RU" smtClean="0"/>
              <a:t>10.07.2018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88C5E4-D718-4178-8FA0-29364781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5D16A-5FDD-4CC4-8878-BCF35587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7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11ECD-36D7-445E-9EE1-D4313A3A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CB93F-DDC7-4C0C-9EE9-CE4E4438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D5CD1-BCEE-46B9-ACC4-D2469CB4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94BA-1B75-43A8-9C0F-4B86CEC951FA}" type="datetime1">
              <a:rPr lang="ru-RU" smtClean="0"/>
              <a:t>10.07.2018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C3AF1-71B2-476B-A58A-AB3BDE69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D333EA-177C-4DAC-9CD8-13D34032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6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2D616-5CBA-45D7-AA0E-A0B7D5F4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714016-3424-400F-B30C-1C0B1244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E5E50-AFC4-4A91-A3CD-482155AF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A94C-96BE-4EFF-91CE-029CDE636341}" type="datetime1">
              <a:rPr lang="ru-RU" smtClean="0"/>
              <a:t>10.07.2018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3537FA-804B-4E46-B45A-A51900CD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02C87-5D74-4CBD-959D-A80FBB99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1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A045E-F13C-405F-92D9-708FFC15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BE2FC0-9A17-4930-B2C2-6B93DF49D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CEB8D-FA7C-4B74-BE5F-87D85D938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9B041-1F50-4F25-BCF1-97F22D59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5BC6-ABC2-4DB5-B81A-EF62763C469D}" type="datetime1">
              <a:rPr lang="ru-RU" smtClean="0"/>
              <a:t>10.07.2018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9EA3F-6582-44CD-83A7-E43A5005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D3A38B-4145-4CC9-B54E-F2B782BE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79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67C65-0CAF-47DB-91F1-92431672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2481B7-6624-4DD4-A377-F71176BA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5D2B48-DA3D-4FAA-85C2-407C012D0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48A30F-EB88-4C02-8425-909D6323F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27D561-AB35-41BE-BAFC-61387F1A7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4414A3B-A7B1-401C-AFE4-8C67FD32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68FB-DFF2-4F16-89C0-39A979196A79}" type="datetime1">
              <a:rPr lang="ru-RU" smtClean="0"/>
              <a:t>10.07.2018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19D918-44A7-4071-80F9-EEFFAD53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3D5804-ED4D-4992-8672-3B3A83F4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54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B150F-353A-4C61-9373-47AE40E8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35458E-307E-463B-9334-8999FB2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1838-E960-4B37-B1EE-503428BCEA02}" type="datetime1">
              <a:rPr lang="ru-RU" smtClean="0"/>
              <a:t>10.07.2018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A055CA-9DB5-4AB6-8317-29E5FC0C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F947F1-CDC6-495B-877D-F787C786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3F655-59F4-4E2A-849B-D2AC4AB4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A7A0-93FF-455A-80C3-4BEDEF182327}" type="datetime1">
              <a:rPr lang="ru-RU" smtClean="0"/>
              <a:t>10.07.2018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1E4F53-9D37-41AC-8B50-F65183C7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C608C1-5158-4129-8AE8-B4D398C9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3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E0EEA-6FFA-4EBD-B7B7-1EE2364B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84859-AA65-425B-8033-78D28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156FAF-1BE6-4FCC-A356-9C669E9C4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729020-7C75-40CC-A0C1-339FC633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1031-FC66-4DBE-9687-48514CE2CEFD}" type="datetime1">
              <a:rPr lang="ru-RU" smtClean="0"/>
              <a:t>10.07.2018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C0ADB7-7D59-4BC5-A657-9177D3CE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18ECAB-DC20-44FF-83F1-6E1AF4E2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3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5E1B1-0F16-4884-A4D9-722E4775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3F0B7E-308F-4596-861A-848BF6C5F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A810C5-6C81-48BF-B8F2-93C6BADA1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9E42C3-BFA9-425C-9983-DC2EB5AB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E96-4549-49B9-97CB-095164FFA489}" type="datetime1">
              <a:rPr lang="ru-RU" smtClean="0"/>
              <a:t>10.07.2018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8A8A6C-BEC3-41E4-BE5F-BB1FE465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3DF5A1-17FF-4A4C-B224-23982B7B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9EDA0-8432-4104-BC39-6E3581AF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77C3E4-5A53-42C4-8859-1E34D607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C4842-0CF9-4E57-A906-DA4C92857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3102-A178-42BF-94AA-3DA341D7F76C}" type="datetime1">
              <a:rPr lang="ru-RU" smtClean="0"/>
              <a:t>10.07.2018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8A7583-E4F4-4732-91E1-DC768E832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D24C9D-57C0-435C-9902-CFE0E3791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606CE-031C-42E4-9DDF-E26F49BB1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71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1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0.png"/><Relationship Id="rId7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5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AD868-CB57-4747-A299-EB997ED2C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поиска диссонансов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16641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575D8-B2D6-4B1C-A0DD-0A8C0CB8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7752"/>
            <a:ext cx="10515600" cy="1325563"/>
          </a:xfrm>
        </p:spPr>
        <p:txBody>
          <a:bodyPr/>
          <a:lstStyle/>
          <a:p>
            <a:r>
              <a:rPr lang="ru-RU" dirty="0"/>
              <a:t>Модульная структура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9DB5C-629D-41F2-8A9F-9D83BDB9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0464" y="6323722"/>
            <a:ext cx="2743200" cy="365125"/>
          </a:xfrm>
        </p:spPr>
        <p:txBody>
          <a:bodyPr/>
          <a:lstStyle/>
          <a:p>
            <a:fld id="{D20606CE-031C-42E4-9DDF-E26F49BB1A3F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9682DD-6939-43F7-B465-AF4C65D12398}"/>
              </a:ext>
            </a:extLst>
          </p:cNvPr>
          <p:cNvSpPr/>
          <p:nvPr/>
        </p:nvSpPr>
        <p:spPr>
          <a:xfrm rot="16200000">
            <a:off x="1899748" y="3265594"/>
            <a:ext cx="26581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createDistanceMatrix</a:t>
            </a:r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EF9204-324D-474C-88C8-3D63AC94479D}"/>
              </a:ext>
            </a:extLst>
          </p:cNvPr>
          <p:cNvSpPr/>
          <p:nvPr/>
        </p:nvSpPr>
        <p:spPr>
          <a:xfrm>
            <a:off x="2636846" y="1343744"/>
            <a:ext cx="670388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findDiscord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series_t</a:t>
            </a:r>
            <a:r>
              <a:rPr lang="en-US" dirty="0"/>
              <a:t> T,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n, float* </a:t>
            </a:r>
            <a:r>
              <a:rPr lang="en-US" dirty="0" err="1"/>
              <a:t>bsf_dist</a:t>
            </a:r>
            <a:r>
              <a:rPr lang="en-US" dirty="0"/>
              <a:t>)</a:t>
            </a:r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FE2EF6-80FA-4E92-860A-F5CBD42C8CCC}"/>
              </a:ext>
            </a:extLst>
          </p:cNvPr>
          <p:cNvSpPr/>
          <p:nvPr/>
        </p:nvSpPr>
        <p:spPr>
          <a:xfrm rot="16200000">
            <a:off x="4442118" y="3469351"/>
            <a:ext cx="223735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findSelfMatch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052ADD8-142A-4591-BFE7-23B6F9959E94}"/>
              </a:ext>
            </a:extLst>
          </p:cNvPr>
          <p:cNvSpPr/>
          <p:nvPr/>
        </p:nvSpPr>
        <p:spPr>
          <a:xfrm>
            <a:off x="2559449" y="5098821"/>
            <a:ext cx="138264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distance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12B95A-6C26-479A-86EC-0D80BB1A6F2F}"/>
              </a:ext>
            </a:extLst>
          </p:cNvPr>
          <p:cNvSpPr/>
          <p:nvPr/>
        </p:nvSpPr>
        <p:spPr>
          <a:xfrm rot="16200000">
            <a:off x="5605444" y="3592956"/>
            <a:ext cx="20033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crossOffSelfMatch</a:t>
            </a:r>
            <a:endParaRPr lang="en-US" sz="1400" dirty="0">
              <a:solidFill>
                <a:schemeClr val="dk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F286F0C-89B5-4E2E-8807-AC89EAA29EE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flipH="1">
            <a:off x="3413464" y="1713076"/>
            <a:ext cx="2575325" cy="173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654E71D-4D69-41DB-B855-301BDBBF889E}"/>
              </a:ext>
            </a:extLst>
          </p:cNvPr>
          <p:cNvCxnSpPr>
            <a:cxnSpLocks/>
            <a:stCxn id="6" idx="2"/>
            <a:endCxn id="77" idx="3"/>
          </p:cNvCxnSpPr>
          <p:nvPr/>
        </p:nvCxnSpPr>
        <p:spPr>
          <a:xfrm>
            <a:off x="5988789" y="1713076"/>
            <a:ext cx="2551523" cy="1314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CFD06F7-A2DB-40A7-80C2-0A544DB7652C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>
            <a:off x="5560798" y="1713076"/>
            <a:ext cx="427991" cy="822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6A6FF7D-3BE4-47F6-BA13-CBAD61C71DEA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3228798" y="4779310"/>
            <a:ext cx="0" cy="310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B1EBF5D-3F49-46BE-AA4F-CD91B35EAFA9}"/>
              </a:ext>
            </a:extLst>
          </p:cNvPr>
          <p:cNvCxnSpPr>
            <a:cxnSpLocks/>
            <a:stCxn id="6" idx="2"/>
            <a:endCxn id="11" idx="3"/>
          </p:cNvCxnSpPr>
          <p:nvPr/>
        </p:nvCxnSpPr>
        <p:spPr>
          <a:xfrm>
            <a:off x="5988789" y="1713076"/>
            <a:ext cx="618343" cy="106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4EC9831-8603-4B6E-8FCA-2E47C9760613}"/>
              </a:ext>
            </a:extLst>
          </p:cNvPr>
          <p:cNvSpPr txBox="1"/>
          <p:nvPr/>
        </p:nvSpPr>
        <p:spPr>
          <a:xfrm>
            <a:off x="7920196" y="1051356"/>
            <a:ext cx="14205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Запуск программы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32079-A0A6-4E0A-BA56-42F25C42F888}"/>
              </a:ext>
            </a:extLst>
          </p:cNvPr>
          <p:cNvSpPr txBox="1"/>
          <p:nvPr/>
        </p:nvSpPr>
        <p:spPr>
          <a:xfrm>
            <a:off x="2000001" y="2658710"/>
            <a:ext cx="1022131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Построение матрицы расстояний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BB5E1A-240F-4722-A906-C0E483838B46}"/>
              </a:ext>
            </a:extLst>
          </p:cNvPr>
          <p:cNvSpPr txBox="1"/>
          <p:nvPr/>
        </p:nvSpPr>
        <p:spPr>
          <a:xfrm>
            <a:off x="3992234" y="3284939"/>
            <a:ext cx="1382641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Нахождение индексов начала самопересекающихся </a:t>
            </a:r>
            <a:r>
              <a:rPr lang="ru-RU" sz="1200" dirty="0" err="1"/>
              <a:t>подпоследовательностей</a:t>
            </a:r>
            <a:endParaRPr lang="ru-RU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A2CF614-52AD-4B30-A184-0CF776606A98}"/>
              </a:ext>
            </a:extLst>
          </p:cNvPr>
          <p:cNvSpPr txBox="1"/>
          <p:nvPr/>
        </p:nvSpPr>
        <p:spPr>
          <a:xfrm>
            <a:off x="6795944" y="3044662"/>
            <a:ext cx="1402431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Заменить расстояния между самопересекающимися </a:t>
            </a:r>
            <a:r>
              <a:rPr lang="ru-RU" sz="1200" dirty="0" err="1"/>
              <a:t>подпоследовательностями</a:t>
            </a:r>
            <a:r>
              <a:rPr lang="ru-RU" sz="1200" dirty="0"/>
              <a:t> на </a:t>
            </a:r>
            <a:r>
              <a:rPr lang="en-US" sz="1200" dirty="0" err="1"/>
              <a:t>inf</a:t>
            </a:r>
            <a:endParaRPr lang="ru-RU" sz="1200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75AF9EF1-56F6-4081-8790-72C1AD8C08B7}"/>
              </a:ext>
            </a:extLst>
          </p:cNvPr>
          <p:cNvSpPr/>
          <p:nvPr/>
        </p:nvSpPr>
        <p:spPr>
          <a:xfrm rot="16200000">
            <a:off x="571029" y="3483896"/>
            <a:ext cx="220060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createSubsequences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E0BEBC-1693-416C-A289-489944CB9079}"/>
              </a:ext>
            </a:extLst>
          </p:cNvPr>
          <p:cNvSpPr txBox="1"/>
          <p:nvPr/>
        </p:nvSpPr>
        <p:spPr>
          <a:xfrm>
            <a:off x="105694" y="2568258"/>
            <a:ext cx="1382641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Формирование вектора </a:t>
            </a:r>
            <a:r>
              <a:rPr lang="ru-RU" sz="1200" dirty="0" err="1"/>
              <a:t>подпоследовательностей</a:t>
            </a:r>
            <a:r>
              <a:rPr lang="ru-RU" sz="1200" dirty="0"/>
              <a:t> из исходного временного ряда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49F00BD0-A944-4C69-BDBD-F36E1B781E37}"/>
              </a:ext>
            </a:extLst>
          </p:cNvPr>
          <p:cNvCxnSpPr>
            <a:cxnSpLocks/>
            <a:stCxn id="6" idx="1"/>
            <a:endCxn id="58" idx="3"/>
          </p:cNvCxnSpPr>
          <p:nvPr/>
        </p:nvCxnSpPr>
        <p:spPr>
          <a:xfrm flipH="1">
            <a:off x="1671333" y="1528410"/>
            <a:ext cx="965513" cy="1039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8E3045E-4741-49E2-8A58-FEF718C9BF76}"/>
              </a:ext>
            </a:extLst>
          </p:cNvPr>
          <p:cNvSpPr txBox="1"/>
          <p:nvPr/>
        </p:nvSpPr>
        <p:spPr>
          <a:xfrm>
            <a:off x="3952077" y="5106765"/>
            <a:ext cx="1382641" cy="825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последовательностями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E2B910F4-8D02-441D-9EBA-6CC37FA51B81}"/>
              </a:ext>
            </a:extLst>
          </p:cNvPr>
          <p:cNvSpPr/>
          <p:nvPr/>
        </p:nvSpPr>
        <p:spPr>
          <a:xfrm rot="16200000">
            <a:off x="7669438" y="3744104"/>
            <a:ext cx="1741746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findRowMinElement</a:t>
            </a:r>
            <a:endParaRPr lang="ru-RU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E0675A1-8452-4510-9AB7-1D725CCB0762}"/>
              </a:ext>
            </a:extLst>
          </p:cNvPr>
          <p:cNvSpPr txBox="1"/>
          <p:nvPr/>
        </p:nvSpPr>
        <p:spPr>
          <a:xfrm>
            <a:off x="8717218" y="3044662"/>
            <a:ext cx="1324677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Нахождение минимального элемента в строке матрицы</a:t>
            </a: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7C981D47-B396-4C96-91A2-BCF7620A97E6}"/>
              </a:ext>
            </a:extLst>
          </p:cNvPr>
          <p:cNvSpPr/>
          <p:nvPr/>
        </p:nvSpPr>
        <p:spPr>
          <a:xfrm rot="16200000">
            <a:off x="9806969" y="3380958"/>
            <a:ext cx="1015456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max</a:t>
            </a:r>
            <a:endParaRPr lang="ru-RU" sz="1400" dirty="0"/>
          </a:p>
        </p:txBody>
      </p: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71A241BC-3D42-42BE-AB42-0D61758BC590}"/>
              </a:ext>
            </a:extLst>
          </p:cNvPr>
          <p:cNvCxnSpPr>
            <a:cxnSpLocks/>
            <a:stCxn id="6" idx="2"/>
            <a:endCxn id="114" idx="3"/>
          </p:cNvCxnSpPr>
          <p:nvPr/>
        </p:nvCxnSpPr>
        <p:spPr>
          <a:xfrm>
            <a:off x="5988789" y="1713076"/>
            <a:ext cx="4325909" cy="1314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5053A4A-AC4C-47F0-9EFF-EC91999818E0}"/>
              </a:ext>
            </a:extLst>
          </p:cNvPr>
          <p:cNvSpPr txBox="1"/>
          <p:nvPr/>
        </p:nvSpPr>
        <p:spPr>
          <a:xfrm>
            <a:off x="10501876" y="3021242"/>
            <a:ext cx="1575011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Нахождение максимального элемента в векторе минимальных значений</a:t>
            </a:r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3134A351-EAF7-4940-9A8C-76A8653F5A04}"/>
              </a:ext>
            </a:extLst>
          </p:cNvPr>
          <p:cNvSpPr/>
          <p:nvPr/>
        </p:nvSpPr>
        <p:spPr>
          <a:xfrm>
            <a:off x="8266040" y="5098820"/>
            <a:ext cx="54854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min</a:t>
            </a:r>
            <a:endParaRPr lang="ru-RU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362788C-9D60-4A7A-B291-1CE0FFCEED56}"/>
              </a:ext>
            </a:extLst>
          </p:cNvPr>
          <p:cNvSpPr txBox="1"/>
          <p:nvPr/>
        </p:nvSpPr>
        <p:spPr>
          <a:xfrm>
            <a:off x="8803319" y="5098819"/>
            <a:ext cx="174174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Нахождение минимального эл-та в векторе</a:t>
            </a:r>
          </a:p>
        </p:txBody>
      </p: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9E893CB9-A985-4C7E-AA78-934A2E94D3FA}"/>
              </a:ext>
            </a:extLst>
          </p:cNvPr>
          <p:cNvCxnSpPr>
            <a:cxnSpLocks/>
            <a:stCxn id="77" idx="1"/>
            <a:endCxn id="123" idx="0"/>
          </p:cNvCxnSpPr>
          <p:nvPr/>
        </p:nvCxnSpPr>
        <p:spPr>
          <a:xfrm flipH="1">
            <a:off x="8540311" y="4768866"/>
            <a:ext cx="1" cy="329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E526BB3-F963-4178-8C6E-B0C4A9081D06}"/>
              </a:ext>
            </a:extLst>
          </p:cNvPr>
          <p:cNvSpPr txBox="1"/>
          <p:nvPr/>
        </p:nvSpPr>
        <p:spPr>
          <a:xfrm>
            <a:off x="125131" y="509025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Обозначения:</a:t>
            </a:r>
          </a:p>
        </p:txBody>
      </p: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18370245-9781-463A-AB3B-A28854B2C075}"/>
              </a:ext>
            </a:extLst>
          </p:cNvPr>
          <p:cNvSpPr/>
          <p:nvPr/>
        </p:nvSpPr>
        <p:spPr>
          <a:xfrm>
            <a:off x="221899" y="5541054"/>
            <a:ext cx="48930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A1D4C24A-059D-4430-B561-13087F847171}"/>
              </a:ext>
            </a:extLst>
          </p:cNvPr>
          <p:cNvSpPr/>
          <p:nvPr/>
        </p:nvSpPr>
        <p:spPr>
          <a:xfrm>
            <a:off x="221900" y="5917623"/>
            <a:ext cx="489302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A7BA24A8-BE25-4D19-809E-129DD6ACEE80}"/>
              </a:ext>
            </a:extLst>
          </p:cNvPr>
          <p:cNvSpPr/>
          <p:nvPr/>
        </p:nvSpPr>
        <p:spPr>
          <a:xfrm>
            <a:off x="221899" y="6326189"/>
            <a:ext cx="48930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BC111762-DFEE-48DB-9CB6-6C3ECE1D5EA4}"/>
              </a:ext>
            </a:extLst>
          </p:cNvPr>
          <p:cNvSpPr/>
          <p:nvPr/>
        </p:nvSpPr>
        <p:spPr>
          <a:xfrm>
            <a:off x="675407" y="5530880"/>
            <a:ext cx="2362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Discords finder module</a:t>
            </a:r>
            <a:endParaRPr lang="ru-RU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6F4A7646-DC66-446D-9105-374E12693B61}"/>
              </a:ext>
            </a:extLst>
          </p:cNvPr>
          <p:cNvSpPr/>
          <p:nvPr/>
        </p:nvSpPr>
        <p:spPr>
          <a:xfrm>
            <a:off x="688196" y="5900212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Utils</a:t>
            </a:r>
            <a:r>
              <a:rPr lang="en-US" dirty="0"/>
              <a:t> module</a:t>
            </a:r>
            <a:endParaRPr lang="ru-RU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333781E8-BDE7-4E89-AE8D-3F9F07407E0B}"/>
              </a:ext>
            </a:extLst>
          </p:cNvPr>
          <p:cNvSpPr/>
          <p:nvPr/>
        </p:nvSpPr>
        <p:spPr>
          <a:xfrm>
            <a:off x="711201" y="6334839"/>
            <a:ext cx="24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Distance matrix module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84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9EA9B-0DCC-450B-A48E-A2D5AC01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структура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D1C465-BB9A-4790-8412-CE0C1946BFB4}"/>
              </a:ext>
            </a:extLst>
          </p:cNvPr>
          <p:cNvSpPr/>
          <p:nvPr/>
        </p:nvSpPr>
        <p:spPr>
          <a:xfrm>
            <a:off x="4033009" y="1826582"/>
            <a:ext cx="1358900" cy="5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runner.cpp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6DB15D-3CF5-4CE1-AF55-67C8A84EC286}"/>
              </a:ext>
            </a:extLst>
          </p:cNvPr>
          <p:cNvSpPr/>
          <p:nvPr/>
        </p:nvSpPr>
        <p:spPr>
          <a:xfrm>
            <a:off x="7853029" y="4886251"/>
            <a:ext cx="1358900" cy="57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DistanceMatrix.cpp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46F101-DFEB-4A20-AFD4-DAE1C86C3D29}"/>
              </a:ext>
            </a:extLst>
          </p:cNvPr>
          <p:cNvSpPr/>
          <p:nvPr/>
        </p:nvSpPr>
        <p:spPr>
          <a:xfrm>
            <a:off x="7853029" y="4309437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DistanceMatrix.h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706DB17-3C31-4363-950C-7CD77A5F5D7F}"/>
              </a:ext>
            </a:extLst>
          </p:cNvPr>
          <p:cNvSpPr/>
          <p:nvPr/>
        </p:nvSpPr>
        <p:spPr>
          <a:xfrm>
            <a:off x="4033009" y="4886249"/>
            <a:ext cx="1358900" cy="571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discords.cpp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C7C649-059A-4A45-A91F-56BF60654305}"/>
              </a:ext>
            </a:extLst>
          </p:cNvPr>
          <p:cNvSpPr/>
          <p:nvPr/>
        </p:nvSpPr>
        <p:spPr>
          <a:xfrm>
            <a:off x="4033009" y="4309435"/>
            <a:ext cx="1358900" cy="57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discords.h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8FEFB7D-7496-455A-961F-7B9A9EAE770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712459" y="2397868"/>
            <a:ext cx="0" cy="191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CE9D4AE-FE2E-4680-B3E8-94F2987B8848}"/>
              </a:ext>
            </a:extLst>
          </p:cNvPr>
          <p:cNvCxnSpPr>
            <a:cxnSpLocks/>
          </p:cNvCxnSpPr>
          <p:nvPr/>
        </p:nvCxnSpPr>
        <p:spPr>
          <a:xfrm flipV="1">
            <a:off x="5430766" y="4880720"/>
            <a:ext cx="24222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4949338-89BA-421F-BEA5-3CD27A2C4400}"/>
              </a:ext>
            </a:extLst>
          </p:cNvPr>
          <p:cNvSpPr/>
          <p:nvPr/>
        </p:nvSpPr>
        <p:spPr>
          <a:xfrm>
            <a:off x="1994659" y="2397862"/>
            <a:ext cx="1358900" cy="5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utils</a:t>
            </a:r>
            <a:r>
              <a:rPr lang="en-US" dirty="0"/>
              <a:t>..cpp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AB402394-924C-429E-9166-50FF965A89FC}"/>
              </a:ext>
            </a:extLst>
          </p:cNvPr>
          <p:cNvSpPr/>
          <p:nvPr/>
        </p:nvSpPr>
        <p:spPr>
          <a:xfrm>
            <a:off x="1994659" y="1826581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utils.h</a:t>
            </a:r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23F418E-7F74-4E10-B768-69E59FC19B8B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2674109" y="2969148"/>
            <a:ext cx="1358902" cy="1911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10A73159-F585-46C7-87B7-FF0796B78178}"/>
              </a:ext>
            </a:extLst>
          </p:cNvPr>
          <p:cNvCxnSpPr>
            <a:cxnSpLocks/>
          </p:cNvCxnSpPr>
          <p:nvPr/>
        </p:nvCxnSpPr>
        <p:spPr>
          <a:xfrm flipH="1" flipV="1">
            <a:off x="3353559" y="2397862"/>
            <a:ext cx="4499470" cy="2488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2502F74F-9761-4EF9-8355-743A1980BC55}"/>
              </a:ext>
            </a:extLst>
          </p:cNvPr>
          <p:cNvSpPr/>
          <p:nvPr/>
        </p:nvSpPr>
        <p:spPr>
          <a:xfrm>
            <a:off x="353270" y="5817008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debugger.h</a:t>
            </a:r>
            <a:endParaRPr lang="ru-RU" dirty="0"/>
          </a:p>
        </p:txBody>
      </p:sp>
      <p:sp>
        <p:nvSpPr>
          <p:cNvPr id="90" name="Номер слайда 89">
            <a:extLst>
              <a:ext uri="{FF2B5EF4-FFF2-40B4-BE49-F238E27FC236}">
                <a16:creationId xmlns:a16="http://schemas.microsoft.com/office/drawing/2014/main" id="{5D42F768-3924-468E-BA7A-B75B12F0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11</a:t>
            </a:fld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E64BBB-264E-441D-959D-DE05EBADEFD0}"/>
              </a:ext>
            </a:extLst>
          </p:cNvPr>
          <p:cNvSpPr txBox="1"/>
          <p:nvPr/>
        </p:nvSpPr>
        <p:spPr>
          <a:xfrm>
            <a:off x="5346406" y="1393624"/>
            <a:ext cx="1872676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«</a:t>
            </a:r>
            <a:r>
              <a:rPr lang="ru-RU" sz="1200" dirty="0" err="1"/>
              <a:t>Запускатор</a:t>
            </a:r>
            <a:r>
              <a:rPr lang="ru-RU" sz="1200" dirty="0"/>
              <a:t>» программы. Загрузка временного ряда из файла и инициализация параметров алгоритма.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48FC85C-CE50-458D-8C53-3D81FC23EF1A}"/>
              </a:ext>
            </a:extLst>
          </p:cNvPr>
          <p:cNvSpPr/>
          <p:nvPr/>
        </p:nvSpPr>
        <p:spPr>
          <a:xfrm>
            <a:off x="355976" y="4610234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config.h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E32ABA-7E71-4E3A-8ABA-804D7D5A9D89}"/>
              </a:ext>
            </a:extLst>
          </p:cNvPr>
          <p:cNvSpPr txBox="1"/>
          <p:nvPr/>
        </p:nvSpPr>
        <p:spPr>
          <a:xfrm>
            <a:off x="264801" y="2112222"/>
            <a:ext cx="1872676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Вспомогательные методы для нахождения служебных параметров и расстояний между последовательностями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9851AD-F33E-4A39-B7D0-3CB39B5F21EF}"/>
              </a:ext>
            </a:extLst>
          </p:cNvPr>
          <p:cNvSpPr txBox="1"/>
          <p:nvPr/>
        </p:nvSpPr>
        <p:spPr>
          <a:xfrm>
            <a:off x="4219648" y="5411586"/>
            <a:ext cx="2344522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Основной алгоритм поиска диссонансов.  Подготавливает подпоследовательности, строит матрицу расстояний и находит самого дальнего ближайшего соседа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C76EEB-6C2B-48E0-BB25-5F255A4298D8}"/>
              </a:ext>
            </a:extLst>
          </p:cNvPr>
          <p:cNvSpPr txBox="1"/>
          <p:nvPr/>
        </p:nvSpPr>
        <p:spPr>
          <a:xfrm>
            <a:off x="9141888" y="4595078"/>
            <a:ext cx="187267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Методы для формирования и работы с матрицей расстояний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6F011E-3CFE-4129-9657-785B38ED5080}"/>
              </a:ext>
            </a:extLst>
          </p:cNvPr>
          <p:cNvSpPr txBox="1"/>
          <p:nvPr/>
        </p:nvSpPr>
        <p:spPr>
          <a:xfrm>
            <a:off x="508072" y="5083764"/>
            <a:ext cx="187267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Параметры алгоритма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B3EE22-2D03-418F-B2AC-73B890EC07EB}"/>
              </a:ext>
            </a:extLst>
          </p:cNvPr>
          <p:cNvSpPr txBox="1"/>
          <p:nvPr/>
        </p:nvSpPr>
        <p:spPr>
          <a:xfrm>
            <a:off x="916441" y="6386868"/>
            <a:ext cx="90396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 err="1"/>
              <a:t>Дебаггер</a:t>
            </a:r>
            <a:endParaRPr lang="ru-RU" sz="12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8DD4EDF-04AD-4FA6-B277-672165A88B16}"/>
              </a:ext>
            </a:extLst>
          </p:cNvPr>
          <p:cNvSpPr/>
          <p:nvPr/>
        </p:nvSpPr>
        <p:spPr>
          <a:xfrm>
            <a:off x="7733069" y="2864120"/>
            <a:ext cx="1358900" cy="57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FileUtils.cpp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183C82-18D4-4465-89B4-5ACE9F389561}"/>
              </a:ext>
            </a:extLst>
          </p:cNvPr>
          <p:cNvSpPr/>
          <p:nvPr/>
        </p:nvSpPr>
        <p:spPr>
          <a:xfrm>
            <a:off x="7733069" y="2287306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FileUtils.h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4DCF2B-A9F6-4D47-925C-F23A360200B3}"/>
              </a:ext>
            </a:extLst>
          </p:cNvPr>
          <p:cNvSpPr txBox="1"/>
          <p:nvPr/>
        </p:nvSpPr>
        <p:spPr>
          <a:xfrm>
            <a:off x="9045862" y="2440425"/>
            <a:ext cx="187267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Вспомогательные методы для сохранения и загрузки данных с/на диск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B51817C-B3F8-4178-AC4E-090F84C837F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712459" y="2397868"/>
            <a:ext cx="3064868" cy="466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B8F0915-AA01-4753-890C-020CB0C99469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391909" y="3149762"/>
            <a:ext cx="2341160" cy="144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2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B7F93-AD2E-45C8-B829-01BDAE15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0" y="-86605"/>
            <a:ext cx="10515600" cy="1325563"/>
          </a:xfrm>
        </p:spPr>
        <p:txBody>
          <a:bodyPr/>
          <a:lstStyle/>
          <a:p>
            <a:r>
              <a:rPr lang="ru-RU" dirty="0"/>
              <a:t>Файловая структура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FC9167C-8311-46AA-AA0D-705022DFB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97118"/>
              </p:ext>
            </p:extLst>
          </p:nvPr>
        </p:nvGraphicFramePr>
        <p:xfrm>
          <a:off x="96982" y="1233112"/>
          <a:ext cx="352251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518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FileUtils.h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char* BASE_DIR = "/data/";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char* TIME_SERIES_FILE_NAME =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timeSeries.bin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char* RESULT_FILE_NAME =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result.bin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char* DISTANCE_MATRIX_FILE_NAME = "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timeSeries.bin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dirty="0" err="1"/>
                        <a:t>readTimeSeries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ifstream</a:t>
                      </a:r>
                      <a:r>
                        <a:rPr lang="en-US" sz="1200" dirty="0"/>
                        <a:t> reader);</a:t>
                      </a:r>
                    </a:p>
                    <a:p>
                      <a:r>
                        <a:rPr lang="en-US" sz="1200" dirty="0" err="1"/>
                        <a:t>matrix_t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readDistanceMatrix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ifstream</a:t>
                      </a:r>
                      <a:r>
                        <a:rPr lang="en-US" sz="1200" dirty="0"/>
                        <a:t> reader);</a:t>
                      </a:r>
                    </a:p>
                    <a:p>
                      <a:r>
                        <a:rPr lang="en-US" sz="1200" dirty="0"/>
                        <a:t>bool </a:t>
                      </a:r>
                      <a:r>
                        <a:rPr lang="en-US" sz="1200" dirty="0" err="1"/>
                        <a:t>writeResult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ofstream</a:t>
                      </a:r>
                      <a:r>
                        <a:rPr lang="en-US" sz="1200" dirty="0"/>
                        <a:t> writer, long </a:t>
                      </a:r>
                      <a:r>
                        <a:rPr lang="en-US" sz="1200" dirty="0" err="1"/>
                        <a:t>bsfPos</a:t>
                      </a:r>
                      <a:r>
                        <a:rPr lang="en-US" sz="1200" dirty="0"/>
                        <a:t>, float </a:t>
                      </a:r>
                      <a:r>
                        <a:rPr lang="en-US" sz="1200" dirty="0" err="1"/>
                        <a:t>bsfDist</a:t>
                      </a:r>
                      <a:r>
                        <a:rPr lang="en-US" sz="1200" dirty="0"/>
                        <a:t>);</a:t>
                      </a:r>
                    </a:p>
                    <a:p>
                      <a:r>
                        <a:rPr lang="en-US" sz="1200" dirty="0"/>
                        <a:t>bool </a:t>
                      </a:r>
                      <a:r>
                        <a:rPr lang="en-US" sz="1200" dirty="0" err="1"/>
                        <a:t>writeDistanceMatrix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ofstream</a:t>
                      </a:r>
                      <a:r>
                        <a:rPr lang="en-US" sz="1200" dirty="0"/>
                        <a:t> writer, </a:t>
                      </a:r>
                      <a:r>
                        <a:rPr lang="en-US" sz="1200" dirty="0" err="1"/>
                        <a:t>matrix_t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distMatrix</a:t>
                      </a:r>
                      <a:r>
                        <a:rPr lang="en-US" sz="1200" dirty="0"/>
                        <a:t>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9F12F0-A6CC-48F0-B3BD-23FD1A5E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343CCE8-C736-47B6-A964-AC44E1F50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59978"/>
              </p:ext>
            </p:extLst>
          </p:nvPr>
        </p:nvGraphicFramePr>
        <p:xfrm>
          <a:off x="3785748" y="1233112"/>
          <a:ext cx="337185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855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1217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DistanceMatrix.h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matrix : </a:t>
                      </a:r>
                      <a:r>
                        <a:rPr lang="en-US" sz="1200" dirty="0" err="1"/>
                        <a:t>matrix_t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createDistanceMatrix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timeSeriesSubsequences</a:t>
                      </a:r>
                      <a:r>
                        <a:rPr lang="en-US" sz="1200" dirty="0"/>
                        <a:t> : float** ) : </a:t>
                      </a:r>
                      <a:r>
                        <a:rPr lang="en-US" sz="1200" dirty="0" err="1"/>
                        <a:t>matrix_t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findRowMinElement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rowIndex</a:t>
                      </a:r>
                      <a:r>
                        <a:rPr lang="en-US" sz="1200" dirty="0"/>
                        <a:t> : long) : float</a:t>
                      </a:r>
                    </a:p>
                    <a:p>
                      <a:r>
                        <a:rPr lang="en-US" sz="1200" dirty="0" err="1"/>
                        <a:t>crossOffSelfMatch</a:t>
                      </a:r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rowId</a:t>
                      </a:r>
                      <a:r>
                        <a:rPr lang="en-US" sz="1200" dirty="0"/>
                        <a:t> : long, </a:t>
                      </a:r>
                      <a:r>
                        <a:rPr lang="en-US" sz="1200" dirty="0" err="1"/>
                        <a:t>startIndexes</a:t>
                      </a:r>
                      <a:r>
                        <a:rPr lang="en-US" sz="1200" dirty="0"/>
                        <a:t> : long*) : void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B8B6606-3028-4B0A-A160-BC8AA2519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69117"/>
              </p:ext>
            </p:extLst>
          </p:nvPr>
        </p:nvGraphicFramePr>
        <p:xfrm>
          <a:off x="96982" y="4384918"/>
          <a:ext cx="526472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726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2444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Discords.h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best_so_far_dist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float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best_so_far_pos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start(): void</a:t>
                      </a:r>
                    </a:p>
                    <a:p>
                      <a:r>
                        <a:rPr lang="en-US" sz="1200" dirty="0" err="1"/>
                        <a:t>findDistances</a:t>
                      </a:r>
                      <a:r>
                        <a:rPr lang="en-US" sz="1200" dirty="0"/>
                        <a:t>() : void</a:t>
                      </a:r>
                    </a:p>
                    <a:p>
                      <a:r>
                        <a:rPr lang="en-US" sz="1200" dirty="0" err="1"/>
                        <a:t>findBsfParams</a:t>
                      </a:r>
                      <a:r>
                        <a:rPr lang="en-US" sz="1200" dirty="0"/>
                        <a:t>() : void</a:t>
                      </a:r>
                    </a:p>
                    <a:p>
                      <a:r>
                        <a:rPr lang="en-US" sz="1200" dirty="0" err="1"/>
                        <a:t>findSelfMatch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timeSeries</a:t>
                      </a:r>
                      <a:r>
                        <a:rPr lang="en-US" sz="1200" dirty="0"/>
                        <a:t> : </a:t>
                      </a:r>
                      <a:r>
                        <a:rPr lang="en-US" sz="1200" dirty="0" err="1"/>
                        <a:t>series_t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startIndex</a:t>
                      </a:r>
                      <a:r>
                        <a:rPr lang="en-US" sz="1200" dirty="0"/>
                        <a:t> : long) : </a:t>
                      </a:r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*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C2D73E3-4EC4-42FD-B892-118A9663B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40650"/>
              </p:ext>
            </p:extLst>
          </p:nvPr>
        </p:nvGraphicFramePr>
        <p:xfrm>
          <a:off x="7548714" y="2152650"/>
          <a:ext cx="4348011" cy="205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011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Utils.h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580810">
                <a:tc>
                  <a:txBody>
                    <a:bodyPr/>
                    <a:lstStyle/>
                    <a:p>
                      <a:r>
                        <a:rPr lang="en-US" sz="1200" dirty="0"/>
                        <a:t>POS_INF 9999999999.0f</a:t>
                      </a:r>
                    </a:p>
                    <a:p>
                      <a:r>
                        <a:rPr lang="en-US" sz="1200" dirty="0"/>
                        <a:t>NEG_INF -9999999999.0f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467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distance(p1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p2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distance2 (p1 : item_t, p2 : item_t)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fr-F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distance2(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series1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series2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series_t, long length) : item_t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distance(series1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series2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long length)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 (series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(series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item_t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ED15AECD-C89B-49DB-9C4D-19AC821D0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4084"/>
              </p:ext>
            </p:extLst>
          </p:nvPr>
        </p:nvGraphicFramePr>
        <p:xfrm>
          <a:off x="7514054" y="4432674"/>
          <a:ext cx="301336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364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Config.h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n;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m;</a:t>
                      </a:r>
                    </a:p>
                    <a:p>
                      <a:r>
                        <a:rPr lang="en-US" sz="1200" dirty="0"/>
                        <a:t>typedef float </a:t>
                      </a:r>
                      <a:r>
                        <a:rPr lang="en-US" sz="1200" dirty="0" err="1"/>
                        <a:t>item_t</a:t>
                      </a:r>
                      <a:r>
                        <a:rPr lang="en-US" sz="1200" dirty="0"/>
                        <a:t>;</a:t>
                      </a:r>
                    </a:p>
                    <a:p>
                      <a:r>
                        <a:rPr lang="en-US" sz="1200" dirty="0"/>
                        <a:t>typedef </a:t>
                      </a:r>
                      <a:r>
                        <a:rPr lang="en-US" sz="1200" dirty="0" err="1"/>
                        <a:t>item_t</a:t>
                      </a:r>
                      <a:r>
                        <a:rPr lang="en-US" sz="1200" dirty="0"/>
                        <a:t>* </a:t>
                      </a:r>
                      <a:r>
                        <a:rPr lang="en-US" sz="1200" dirty="0" err="1"/>
                        <a:t>series_t</a:t>
                      </a:r>
                      <a:r>
                        <a:rPr lang="en-US" sz="1200" dirty="0"/>
                        <a:t>;</a:t>
                      </a:r>
                    </a:p>
                    <a:p>
                      <a:r>
                        <a:rPr lang="en-US" sz="1200" dirty="0"/>
                        <a:t>typedef </a:t>
                      </a:r>
                      <a:r>
                        <a:rPr lang="en-US" sz="1200" dirty="0" err="1"/>
                        <a:t>item_t</a:t>
                      </a:r>
                      <a:r>
                        <a:rPr lang="en-US" sz="1200" dirty="0"/>
                        <a:t>** </a:t>
                      </a:r>
                      <a:r>
                        <a:rPr lang="en-US" sz="1200" dirty="0" err="1"/>
                        <a:t>matrix_t</a:t>
                      </a:r>
                      <a:r>
                        <a:rPr lang="en-US" sz="1200" dirty="0"/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E2DE9E7-7B37-435D-A428-33A68916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23171"/>
              </p:ext>
            </p:extLst>
          </p:nvPr>
        </p:nvGraphicFramePr>
        <p:xfrm>
          <a:off x="7548714" y="1242198"/>
          <a:ext cx="1085851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Debugger.h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089B087-E079-47CE-9C1E-32BDAB29322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361708" y="5253598"/>
            <a:ext cx="2152346" cy="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FEA77AB-BB8C-43A1-ABAA-56A98E9A4B3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729345" y="2884112"/>
            <a:ext cx="2742330" cy="1500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0169FE0-F43C-4CB8-BAE7-5971405724A1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H="1" flipV="1">
            <a:off x="1858241" y="3798512"/>
            <a:ext cx="871104" cy="586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4B86830-FD0D-4D7C-84F4-AD4FEBE4811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361708" y="3178306"/>
            <a:ext cx="2187006" cy="2075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B0CC123-69BB-42FE-AFEB-8486981AFA6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157603" y="2058612"/>
            <a:ext cx="391111" cy="1119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5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DFC27-9BE8-4491-9AF9-3359F83B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алгоритма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509B8F-2215-4608-80EC-4B0F817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6DABB-AFD1-40A8-9764-781606572785}"/>
              </a:ext>
            </a:extLst>
          </p:cNvPr>
          <p:cNvSpPr txBox="1"/>
          <p:nvPr/>
        </p:nvSpPr>
        <p:spPr>
          <a:xfrm>
            <a:off x="838200" y="1690688"/>
            <a:ext cx="919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Размер временного ряда </a:t>
            </a:r>
            <a:r>
              <a:rPr lang="en-US" dirty="0"/>
              <a:t>~ 50 000</a:t>
            </a:r>
            <a:r>
              <a:rPr lang="ru-RU" dirty="0"/>
              <a:t> элементов типа </a:t>
            </a:r>
            <a:r>
              <a:rPr lang="en-US" dirty="0"/>
              <a:t>float </a:t>
            </a:r>
            <a:r>
              <a:rPr lang="ru-RU" dirty="0"/>
              <a:t>при объеме памяти ускорителя </a:t>
            </a:r>
            <a:r>
              <a:rPr lang="en-US" dirty="0"/>
              <a:t>8gb 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F307425-FB9B-4968-BC66-061617DBC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33491"/>
              </p:ext>
            </p:extLst>
          </p:nvPr>
        </p:nvGraphicFramePr>
        <p:xfrm>
          <a:off x="838200" y="2381251"/>
          <a:ext cx="8962622" cy="3452879"/>
        </p:xfrm>
        <a:graphic>
          <a:graphicData uri="http://schemas.openxmlformats.org/drawingml/2006/table">
            <a:tbl>
              <a:tblPr/>
              <a:tblGrid>
                <a:gridCol w="1230748">
                  <a:extLst>
                    <a:ext uri="{9D8B030D-6E8A-4147-A177-3AD203B41FA5}">
                      <a16:colId xmlns:a16="http://schemas.microsoft.com/office/drawing/2014/main" val="2358247070"/>
                    </a:ext>
                  </a:extLst>
                </a:gridCol>
                <a:gridCol w="997501">
                  <a:extLst>
                    <a:ext uri="{9D8B030D-6E8A-4147-A177-3AD203B41FA5}">
                      <a16:colId xmlns:a16="http://schemas.microsoft.com/office/drawing/2014/main" val="1561228560"/>
                    </a:ext>
                  </a:extLst>
                </a:gridCol>
                <a:gridCol w="997501">
                  <a:extLst>
                    <a:ext uri="{9D8B030D-6E8A-4147-A177-3AD203B41FA5}">
                      <a16:colId xmlns:a16="http://schemas.microsoft.com/office/drawing/2014/main" val="1152738789"/>
                    </a:ext>
                  </a:extLst>
                </a:gridCol>
                <a:gridCol w="1330002">
                  <a:extLst>
                    <a:ext uri="{9D8B030D-6E8A-4147-A177-3AD203B41FA5}">
                      <a16:colId xmlns:a16="http://schemas.microsoft.com/office/drawing/2014/main" val="1921944617"/>
                    </a:ext>
                  </a:extLst>
                </a:gridCol>
                <a:gridCol w="1806420">
                  <a:extLst>
                    <a:ext uri="{9D8B030D-6E8A-4147-A177-3AD203B41FA5}">
                      <a16:colId xmlns:a16="http://schemas.microsoft.com/office/drawing/2014/main" val="1330788473"/>
                    </a:ext>
                  </a:extLst>
                </a:gridCol>
                <a:gridCol w="1449106">
                  <a:extLst>
                    <a:ext uri="{9D8B030D-6E8A-4147-A177-3AD203B41FA5}">
                      <a16:colId xmlns:a16="http://schemas.microsoft.com/office/drawing/2014/main" val="2770492414"/>
                    </a:ext>
                  </a:extLst>
                </a:gridCol>
                <a:gridCol w="1151344">
                  <a:extLst>
                    <a:ext uri="{9D8B030D-6E8A-4147-A177-3AD203B41FA5}">
                      <a16:colId xmlns:a16="http://schemas.microsoft.com/office/drawing/2014/main" val="3835903099"/>
                    </a:ext>
                  </a:extLst>
                </a:gridCol>
              </a:tblGrid>
              <a:tr h="125559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Длина ряда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Размер элемента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Длина подпоследовательности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К-во подпоследовательностей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Эл-тов в м-це расстояний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Эл-тов в м-це подпоследовательностей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Размер памяти, Гб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1391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1 000 000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999 873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999 746 016 129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127 983 744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3 999,50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116153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500 000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498 977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248 978 046 529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510 952 448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997,96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778895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45 000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43 977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1 933 976 529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45 032 448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7,92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916849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45 000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44 873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2 013 586 129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5 743 744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8,08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38978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43 200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43 194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1 865 721 636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302 358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7,46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255967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175 000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174 873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30 580 566 129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22 383 744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122,41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227065"/>
                  </a:ext>
                </a:extLst>
              </a:tr>
              <a:tr h="3138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175 000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173 977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30 267 996 529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178 152 448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121,78  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8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77DBF-C65F-4949-A630-F9BE8F03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данные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8784A58-7CC3-4A1B-BC0E-BDDF24A57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584652"/>
              </p:ext>
            </p:extLst>
          </p:nvPr>
        </p:nvGraphicFramePr>
        <p:xfrm>
          <a:off x="838200" y="1825625"/>
          <a:ext cx="6309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94992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092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85482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BruteForce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элементов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8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23742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126A78-4A2D-4830-A8C1-807F1F8F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6" name="Объект 4">
            <a:extLst>
              <a:ext uri="{FF2B5EF4-FFF2-40B4-BE49-F238E27FC236}">
                <a16:creationId xmlns:a16="http://schemas.microsoft.com/office/drawing/2014/main" id="{055DBACC-0675-4A49-934C-D003CEC6D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394703"/>
              </p:ext>
            </p:extLst>
          </p:nvPr>
        </p:nvGraphicFramePr>
        <p:xfrm>
          <a:off x="838200" y="2938145"/>
          <a:ext cx="6309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94992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092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85482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HotSAX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элементов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8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23742"/>
                  </a:ext>
                </a:extLst>
              </a:tr>
            </a:tbl>
          </a:graphicData>
        </a:graphic>
      </p:graphicFrame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AAA5BB3F-F009-49BC-8851-E6B521F4D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065200"/>
              </p:ext>
            </p:extLst>
          </p:nvPr>
        </p:nvGraphicFramePr>
        <p:xfrm>
          <a:off x="838200" y="4050665"/>
          <a:ext cx="63093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94992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092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85482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ru-RU" dirty="0"/>
                        <a:t>Последовательный с матрицей расстояний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4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DataSet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элементов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8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23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955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C14D1-C4FC-493A-A592-DAAA52B6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95475"/>
          </a:xfrm>
        </p:spPr>
        <p:txBody>
          <a:bodyPr>
            <a:normAutofit fontScale="90000"/>
          </a:bodyPr>
          <a:lstStyle/>
          <a:p>
            <a:r>
              <a:rPr lang="en-US" dirty="0"/>
              <a:t>Old: </a:t>
            </a:r>
            <a:r>
              <a:rPr lang="ru-RU" dirty="0"/>
              <a:t>последовательный алгоритм на основании алгоритма </a:t>
            </a:r>
            <a:r>
              <a:rPr lang="en-US" dirty="0"/>
              <a:t>HOTSAX </a:t>
            </a:r>
            <a:r>
              <a:rPr lang="ru-RU" dirty="0" err="1"/>
              <a:t>Кеога</a:t>
            </a:r>
            <a:r>
              <a:rPr lang="ru-RU" dirty="0"/>
              <a:t> (</a:t>
            </a:r>
            <a:r>
              <a:rPr lang="en-US" dirty="0"/>
              <a:t>Keogh)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96BB8A-9E80-4836-BD3E-741A8ADF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88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2B4CF-1AC7-42E5-89B3-D643E827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285F87-49CD-4C5F-8EAD-6AA9F843C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временной ряд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ряда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подпоследовательности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множество </a:t>
                </a:r>
                <a:r>
                  <a:rPr lang="ru-RU" dirty="0" err="1"/>
                  <a:t>подпоследовательностей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слова (в </a:t>
                </a:r>
                <a:r>
                  <a:rPr lang="en-US" dirty="0"/>
                  <a:t>SAX </a:t>
                </a:r>
                <a:r>
                  <a:rPr lang="ru-RU" dirty="0"/>
                  <a:t>аппроксимации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),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Lookup table (LT) – </a:t>
                </a:r>
                <a:r>
                  <a:rPr lang="ru-RU" dirty="0"/>
                  <a:t>для точек разделения в </a:t>
                </a:r>
                <a:r>
                  <a:rPr lang="en-US" dirty="0"/>
                  <a:t>SAX</a:t>
                </a:r>
              </a:p>
              <a:p>
                <a:r>
                  <a:rPr lang="en-US" dirty="0"/>
                  <a:t>A – </a:t>
                </a:r>
                <a:r>
                  <a:rPr lang="ru-RU" dirty="0"/>
                  <a:t>мощность алфавита для </a:t>
                </a:r>
                <a:r>
                  <a:rPr lang="en-US" dirty="0"/>
                  <a:t>SAX </a:t>
                </a:r>
                <a:r>
                  <a:rPr lang="ru-RU" dirty="0"/>
                  <a:t>представления </a:t>
                </a:r>
                <a:r>
                  <a:rPr lang="ru-RU" dirty="0" err="1"/>
                  <a:t>подпоследовательностей</a:t>
                </a:r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285F87-49CD-4C5F-8EAD-6AA9F843C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84EC78-8AC5-47CF-BAC2-1B5D77C1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34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4F21D-AD7E-44CB-B4E6-14A897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б.) Подбор эвристики для цикла с ранним выходом из итераций. Алгоритм: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8D060-0E2D-4BEE-89C1-08F20A88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Подготовка (выбор эвристики) – подбор порядка подачи </a:t>
            </a:r>
            <a:r>
              <a:rPr lang="ru-RU" dirty="0" err="1"/>
              <a:t>подпоследовательностей</a:t>
            </a:r>
            <a:r>
              <a:rPr lang="ru-RU" dirty="0"/>
              <a:t>, при котором возможно быстро отбрасывать неподходящие подпоследовательности.</a:t>
            </a:r>
          </a:p>
          <a:p>
            <a:pPr marL="514350" indent="-514350">
              <a:buAutoNum type="arabicPeriod"/>
            </a:pPr>
            <a:r>
              <a:rPr lang="ru-RU" dirty="0"/>
              <a:t>Поиск диссонансов – перебор упорядоченных </a:t>
            </a:r>
            <a:r>
              <a:rPr lang="ru-RU" dirty="0" err="1"/>
              <a:t>подпоследовательностей</a:t>
            </a:r>
            <a:r>
              <a:rPr lang="ru-RU" dirty="0"/>
              <a:t> временного ряда с поиском наибольшего расстояния до ближайшего соседа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89A06C-3EEC-4957-8E51-0E6AE2B1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16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4F21D-AD7E-44CB-B4E6-14A897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18D060-0E2D-4BEE-89C1-08F20A88A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ru-RU" dirty="0"/>
                  <a:t>Подготовка (выбор эвристики) – подбор порядка подачи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, при котором возможно быстро отбрасывать неподходящие подпоследовательности.</a:t>
                </a:r>
                <a:endParaRPr lang="en-US" dirty="0"/>
              </a:p>
              <a:p>
                <a:pPr marL="971550" lvl="1" indent="-514350">
                  <a:buFont typeface="Arial" panose="020B0604020202020204" pitchFamily="34" charset="0"/>
                  <a:buAutoNum type="arabicPeriod"/>
                </a:pPr>
                <a:r>
                  <a:rPr lang="en-US" sz="2000" dirty="0"/>
                  <a:t>Z-</a:t>
                </a:r>
                <a:r>
                  <a:rPr lang="ru-RU" sz="2000" dirty="0"/>
                  <a:t>нормализация </a:t>
                </a:r>
                <a:r>
                  <a:rPr lang="ru-RU" sz="2000" dirty="0" err="1"/>
                  <a:t>подпоследовательностей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временного ряда</a:t>
                </a:r>
              </a:p>
              <a:p>
                <a:pPr marL="971550" lvl="1" indent="-514350">
                  <a:buAutoNum type="arabicPeriod"/>
                </a:pPr>
                <a:r>
                  <a:rPr lang="ru-RU" sz="2000" dirty="0"/>
                  <a:t>Кусочная аппроксимация (</a:t>
                </a:r>
                <a:r>
                  <a:rPr lang="en-US" sz="2000" dirty="0"/>
                  <a:t>PAA-</a:t>
                </a:r>
                <a:r>
                  <a:rPr lang="ru-RU" sz="2000" dirty="0"/>
                  <a:t>представление)</a:t>
                </a:r>
                <a:endParaRPr lang="en-US" sz="2000" dirty="0"/>
              </a:p>
              <a:p>
                <a:pPr marL="971550" lvl="1" indent="-514350">
                  <a:buAutoNum type="arabicPeriod"/>
                </a:pPr>
                <a:r>
                  <a:rPr lang="ru-RU" sz="2000" dirty="0"/>
                  <a:t>Кодирование с помощью </a:t>
                </a:r>
                <a:r>
                  <a:rPr lang="en-US" sz="2000" dirty="0"/>
                  <a:t>lookup table</a:t>
                </a:r>
              </a:p>
              <a:p>
                <a:pPr marL="971550" lvl="1" indent="-514350">
                  <a:buAutoNum type="arabicPeriod"/>
                </a:pPr>
                <a:r>
                  <a:rPr lang="ru-RU" sz="2000" dirty="0"/>
                  <a:t>Подсчет частот, нахождение мин. значения</a:t>
                </a:r>
              </a:p>
              <a:p>
                <a:pPr marL="514350" indent="-514350">
                  <a:buAutoNum type="arabicPeriod"/>
                </a:pPr>
                <a:r>
                  <a:rPr lang="ru-RU" dirty="0"/>
                  <a:t>Поиск диссонансов – перебор упорядоченных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 временного ряда с поиском наибольшего расстояния до ближайшего соседа, с постепенным обновлением </a:t>
                </a:r>
                <a:r>
                  <a:rPr lang="en-US" dirty="0" err="1"/>
                  <a:t>best_so_far_dist</a:t>
                </a:r>
                <a:r>
                  <a:rPr lang="ru-RU" dirty="0"/>
                  <a:t> и «быстрым» выходом из итераций цикла.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18D060-0E2D-4BEE-89C1-08F20A88A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r="-16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89A06C-3EEC-4957-8E51-0E6AE2B1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72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F9C95-8AC5-4A8B-94E8-74961BE9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D8D7BB-D35B-464E-85AB-063FB023B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5002"/>
                <a:ext cx="10515600" cy="50851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1.</a:t>
                </a:r>
                <a:r>
                  <a:rPr lang="en-US" dirty="0"/>
                  <a:t>1</a:t>
                </a:r>
                <a:r>
                  <a:rPr lang="ru-RU" dirty="0"/>
                  <a:t> </a:t>
                </a:r>
                <a:r>
                  <a:rPr lang="en-US" dirty="0"/>
                  <a:t>z-</a:t>
                </a:r>
                <a:r>
                  <a:rPr lang="ru-RU" dirty="0"/>
                  <a:t>нормализация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временного ряда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D8D7BB-D35B-464E-85AB-063FB023B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5002"/>
                <a:ext cx="10515600" cy="5085158"/>
              </a:xfrm>
              <a:blipFill>
                <a:blip r:embed="rId2"/>
                <a:stretch>
                  <a:fillRect l="-1217" t="-19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818C6D3-5001-408D-9227-39324F43E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4106"/>
              </p:ext>
            </p:extLst>
          </p:nvPr>
        </p:nvGraphicFramePr>
        <p:xfrm>
          <a:off x="838200" y="3689370"/>
          <a:ext cx="19217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57718604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6EC5FDE1-4675-4835-9077-8C16DE890DD4}"/>
              </a:ext>
            </a:extLst>
          </p:cNvPr>
          <p:cNvSpPr/>
          <p:nvPr/>
        </p:nvSpPr>
        <p:spPr>
          <a:xfrm rot="16200000">
            <a:off x="2101441" y="2885813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724E8A-F03A-4F0E-93E0-B2766B6299C5}"/>
              </a:ext>
            </a:extLst>
          </p:cNvPr>
          <p:cNvSpPr/>
          <p:nvPr/>
        </p:nvSpPr>
        <p:spPr>
          <a:xfrm>
            <a:off x="2054485" y="287969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21849A3-22DD-49F4-80E0-36A9BE657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90898"/>
              </p:ext>
            </p:extLst>
          </p:nvPr>
        </p:nvGraphicFramePr>
        <p:xfrm>
          <a:off x="4627925" y="3689370"/>
          <a:ext cx="106985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56619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23174D9C-5521-41DA-81BA-F958AB11F73D}"/>
              </a:ext>
            </a:extLst>
          </p:cNvPr>
          <p:cNvSpPr/>
          <p:nvPr/>
        </p:nvSpPr>
        <p:spPr>
          <a:xfrm rot="16200000">
            <a:off x="5030597" y="2885813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EF0EBF-4431-49C3-ABB9-1DEA21502989}"/>
              </a:ext>
            </a:extLst>
          </p:cNvPr>
          <p:cNvSpPr/>
          <p:nvPr/>
        </p:nvSpPr>
        <p:spPr>
          <a:xfrm>
            <a:off x="4983641" y="287969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6CAFE68-BADA-4C1C-8A45-825163128C0E}"/>
              </a:ext>
            </a:extLst>
          </p:cNvPr>
          <p:cNvCxnSpPr/>
          <p:nvPr/>
        </p:nvCxnSpPr>
        <p:spPr>
          <a:xfrm>
            <a:off x="2978092" y="5259898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E5A500-C145-4E5A-B247-9866914FD1BA}"/>
                  </a:ext>
                </a:extLst>
              </p:cNvPr>
              <p:cNvSpPr txBox="1"/>
              <p:nvPr/>
            </p:nvSpPr>
            <p:spPr>
              <a:xfrm>
                <a:off x="6979640" y="3967994"/>
                <a:ext cx="1283300" cy="592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E5A500-C145-4E5A-B247-9866914FD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40" y="3967994"/>
                <a:ext cx="1283300" cy="592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1F12968-8B54-4A72-A450-3A651D1A35FA}"/>
              </a:ext>
            </a:extLst>
          </p:cNvPr>
          <p:cNvCxnSpPr>
            <a:cxnSpLocks/>
          </p:cNvCxnSpPr>
          <p:nvPr/>
        </p:nvCxnSpPr>
        <p:spPr>
          <a:xfrm>
            <a:off x="5529743" y="3868724"/>
            <a:ext cx="1517009" cy="340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CA04F06E-1BC7-4FBD-A7AC-A065EE7D5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3472"/>
              </p:ext>
            </p:extLst>
          </p:nvPr>
        </p:nvGraphicFramePr>
        <p:xfrm>
          <a:off x="8770989" y="3689370"/>
          <a:ext cx="35661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816FBD7-454A-4530-AFF9-F0C623CC3907}"/>
                  </a:ext>
                </a:extLst>
              </p:cNvPr>
              <p:cNvSpPr/>
              <p:nvPr/>
            </p:nvSpPr>
            <p:spPr>
              <a:xfrm>
                <a:off x="8770989" y="3175018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816FBD7-454A-4530-AFF9-F0C623CC3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989" y="3175018"/>
                <a:ext cx="370422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50FB561C-745C-4E9F-ACD6-8F53F6792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26136"/>
              </p:ext>
            </p:extLst>
          </p:nvPr>
        </p:nvGraphicFramePr>
        <p:xfrm>
          <a:off x="9539869" y="3689370"/>
          <a:ext cx="35661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33C1C4E-41B3-453F-8AE1-AF722986DE7D}"/>
                  </a:ext>
                </a:extLst>
              </p:cNvPr>
              <p:cNvSpPr/>
              <p:nvPr/>
            </p:nvSpPr>
            <p:spPr>
              <a:xfrm>
                <a:off x="9539869" y="3175018"/>
                <a:ext cx="37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33C1C4E-41B3-453F-8AE1-AF722986D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869" y="3175018"/>
                <a:ext cx="3778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3EAE043-FD0C-4C7E-8EE8-AF778ECFF412}"/>
                  </a:ext>
                </a:extLst>
              </p:cNvPr>
              <p:cNvSpPr/>
              <p:nvPr/>
            </p:nvSpPr>
            <p:spPr>
              <a:xfrm>
                <a:off x="2036595" y="2365340"/>
                <a:ext cx="385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3EAE043-FD0C-4C7E-8EE8-AF778ECFF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5" y="2365340"/>
                <a:ext cx="3855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A06C4DC3-11CE-46CD-8CD1-730C7E13561E}"/>
                  </a:ext>
                </a:extLst>
              </p:cNvPr>
              <p:cNvSpPr/>
              <p:nvPr/>
            </p:nvSpPr>
            <p:spPr>
              <a:xfrm>
                <a:off x="4618188" y="2365340"/>
                <a:ext cx="1037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A06C4DC3-11CE-46CD-8CD1-730C7E135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88" y="2365340"/>
                <a:ext cx="1037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176C86-43B4-4E85-9A5C-1B7F1ED2E6F1}"/>
                  </a:ext>
                </a:extLst>
              </p:cNvPr>
              <p:cNvSpPr/>
              <p:nvPr/>
            </p:nvSpPr>
            <p:spPr>
              <a:xfrm>
                <a:off x="8288436" y="2273007"/>
                <a:ext cx="346652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математическое ожидание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СКО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C8176C86-43B4-4E85-9A5C-1B7F1ED2E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436" y="2273007"/>
                <a:ext cx="3466522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5ED746D8-D2C5-4616-A567-7DE3D0A1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7C7A2-0541-4019-BDA2-C0F9F58A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B96D48-5963-42F1-8846-D4204D2A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08A67A-1A8F-41C3-85BA-0BD88B24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3065"/>
            <a:ext cx="84105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2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AAE7-29C2-459A-A6F7-53E4A2D6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580FD-53EA-423A-84E0-3EF6BB33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</a:t>
            </a:r>
            <a:r>
              <a:rPr lang="en-US" dirty="0"/>
              <a:t>2</a:t>
            </a:r>
            <a:r>
              <a:rPr lang="ru-RU" dirty="0"/>
              <a:t> Аппроксимация с помощью </a:t>
            </a:r>
            <a:r>
              <a:rPr lang="ru-RU" dirty="0" err="1"/>
              <a:t>кусочной</a:t>
            </a:r>
            <a:r>
              <a:rPr lang="ru-RU" dirty="0"/>
              <a:t> агрегации (</a:t>
            </a:r>
            <a:r>
              <a:rPr lang="en-US" dirty="0"/>
              <a:t>PAA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9">
                <a:extLst>
                  <a:ext uri="{FF2B5EF4-FFF2-40B4-BE49-F238E27FC236}">
                    <a16:creationId xmlns:a16="http://schemas.microsoft.com/office/drawing/2014/main" id="{4CB1939A-DE0B-4D0D-9876-1BE50B28D2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757970"/>
                  </p:ext>
                </p:extLst>
              </p:nvPr>
            </p:nvGraphicFramePr>
            <p:xfrm>
              <a:off x="838200" y="3563535"/>
              <a:ext cx="1921777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6381">
                      <a:extLst>
                        <a:ext uri="{9D8B030D-6E8A-4147-A177-3AD203B41FA5}">
                          <a16:colId xmlns:a16="http://schemas.microsoft.com/office/drawing/2014/main" val="1577186042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857073212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12332059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m-n+1</a:t>
                          </a:r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9">
                <a:extLst>
                  <a:ext uri="{FF2B5EF4-FFF2-40B4-BE49-F238E27FC236}">
                    <a16:creationId xmlns:a16="http://schemas.microsoft.com/office/drawing/2014/main" id="{4CB1939A-DE0B-4D0D-9876-1BE50B28D2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757970"/>
                  </p:ext>
                </p:extLst>
              </p:nvPr>
            </p:nvGraphicFramePr>
            <p:xfrm>
              <a:off x="838200" y="3563535"/>
              <a:ext cx="1921777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6381">
                      <a:extLst>
                        <a:ext uri="{9D8B030D-6E8A-4147-A177-3AD203B41FA5}">
                          <a16:colId xmlns:a16="http://schemas.microsoft.com/office/drawing/2014/main" val="1577186042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857073212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  <a:gridCol w="375132">
                      <a:extLst>
                        <a:ext uri="{9D8B030D-6E8A-4147-A177-3AD203B41FA5}">
                          <a16:colId xmlns:a16="http://schemas.microsoft.com/office/drawing/2014/main" val="12332059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1290" t="-8197" r="-20161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09677" t="-8197" r="-3226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m-n+1</a:t>
                          </a:r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Правая фигурная скобка 20">
            <a:extLst>
              <a:ext uri="{FF2B5EF4-FFF2-40B4-BE49-F238E27FC236}">
                <a16:creationId xmlns:a16="http://schemas.microsoft.com/office/drawing/2014/main" id="{49FC938A-FD81-4119-A7C7-49E8AB1E739D}"/>
              </a:ext>
            </a:extLst>
          </p:cNvPr>
          <p:cNvSpPr/>
          <p:nvPr/>
        </p:nvSpPr>
        <p:spPr>
          <a:xfrm rot="16200000">
            <a:off x="2101441" y="2759978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0BCE2F3-9CC6-44B6-9298-D09CBF00ECF4}"/>
              </a:ext>
            </a:extLst>
          </p:cNvPr>
          <p:cNvSpPr/>
          <p:nvPr/>
        </p:nvSpPr>
        <p:spPr>
          <a:xfrm>
            <a:off x="2054485" y="275385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Таблица 22">
                <a:extLst>
                  <a:ext uri="{FF2B5EF4-FFF2-40B4-BE49-F238E27FC236}">
                    <a16:creationId xmlns:a16="http://schemas.microsoft.com/office/drawing/2014/main" id="{CD3124BA-A00A-4368-8A1E-A2F93C5C96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909186"/>
                  </p:ext>
                </p:extLst>
              </p:nvPr>
            </p:nvGraphicFramePr>
            <p:xfrm>
              <a:off x="4627925" y="3563535"/>
              <a:ext cx="1069857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6619">
                      <a:extLst>
                        <a:ext uri="{9D8B030D-6E8A-4147-A177-3AD203B41FA5}">
                          <a16:colId xmlns:a16="http://schemas.microsoft.com/office/drawing/2014/main" val="857073212"/>
                        </a:ext>
                      </a:extLst>
                    </a:gridCol>
                    <a:gridCol w="356619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  <a:gridCol w="356619">
                      <a:extLst>
                        <a:ext uri="{9D8B030D-6E8A-4147-A177-3AD203B41FA5}">
                          <a16:colId xmlns:a16="http://schemas.microsoft.com/office/drawing/2014/main" val="12332059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Таблица 22">
                <a:extLst>
                  <a:ext uri="{FF2B5EF4-FFF2-40B4-BE49-F238E27FC236}">
                    <a16:creationId xmlns:a16="http://schemas.microsoft.com/office/drawing/2014/main" id="{CD3124BA-A00A-4368-8A1E-A2F93C5C96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909186"/>
                  </p:ext>
                </p:extLst>
              </p:nvPr>
            </p:nvGraphicFramePr>
            <p:xfrm>
              <a:off x="4627925" y="3563535"/>
              <a:ext cx="1069857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6619">
                      <a:extLst>
                        <a:ext uri="{9D8B030D-6E8A-4147-A177-3AD203B41FA5}">
                          <a16:colId xmlns:a16="http://schemas.microsoft.com/office/drawing/2014/main" val="857073212"/>
                        </a:ext>
                      </a:extLst>
                    </a:gridCol>
                    <a:gridCol w="356619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  <a:gridCol w="356619">
                      <a:extLst>
                        <a:ext uri="{9D8B030D-6E8A-4147-A177-3AD203B41FA5}">
                          <a16:colId xmlns:a16="http://schemas.microsoft.com/office/drawing/2014/main" val="12332059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85" t="-1639" r="-201695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3390" t="-1639" r="-3390" b="-7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Правая фигурная скобка 23">
            <a:extLst>
              <a:ext uri="{FF2B5EF4-FFF2-40B4-BE49-F238E27FC236}">
                <a16:creationId xmlns:a16="http://schemas.microsoft.com/office/drawing/2014/main" id="{8D42B608-FBB4-4579-A208-64569B1D4AB9}"/>
              </a:ext>
            </a:extLst>
          </p:cNvPr>
          <p:cNvSpPr/>
          <p:nvPr/>
        </p:nvSpPr>
        <p:spPr>
          <a:xfrm rot="16200000">
            <a:off x="5030597" y="2759978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EFA6A57-7141-4DDE-BEA9-B06D85FE588D}"/>
              </a:ext>
            </a:extLst>
          </p:cNvPr>
          <p:cNvSpPr/>
          <p:nvPr/>
        </p:nvSpPr>
        <p:spPr>
          <a:xfrm>
            <a:off x="4983641" y="2753857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34862A9-B515-4BDE-A454-5704BCE44C34}"/>
              </a:ext>
            </a:extLst>
          </p:cNvPr>
          <p:cNvCxnSpPr/>
          <p:nvPr/>
        </p:nvCxnSpPr>
        <p:spPr>
          <a:xfrm>
            <a:off x="2978092" y="5134063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268EEBFC-D285-47CB-BE3A-6BC361A6962C}"/>
                  </a:ext>
                </a:extLst>
              </p:cNvPr>
              <p:cNvSpPr/>
              <p:nvPr/>
            </p:nvSpPr>
            <p:spPr>
              <a:xfrm>
                <a:off x="1799088" y="2239505"/>
                <a:ext cx="1037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268EEBFC-D285-47CB-BE3A-6BC361A69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88" y="2239505"/>
                <a:ext cx="1037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46899C9-DCC8-42B4-9F39-EC68BB09706C}"/>
                  </a:ext>
                </a:extLst>
              </p:cNvPr>
              <p:cNvSpPr/>
              <p:nvPr/>
            </p:nvSpPr>
            <p:spPr>
              <a:xfrm>
                <a:off x="4800129" y="2239505"/>
                <a:ext cx="716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𝑷𝑨𝑨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46899C9-DCC8-42B4-9F39-EC68BB097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129" y="2239505"/>
                <a:ext cx="716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235F49-4EDC-4AA7-BCA4-DE34C8F069BC}"/>
                  </a:ext>
                </a:extLst>
              </p:cNvPr>
              <p:cNvSpPr txBox="1"/>
              <p:nvPr/>
            </p:nvSpPr>
            <p:spPr>
              <a:xfrm>
                <a:off x="6707871" y="3570051"/>
                <a:ext cx="2186945" cy="1060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235F49-4EDC-4AA7-BCA4-DE34C8F06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871" y="3570051"/>
                <a:ext cx="2186945" cy="1060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BDD3CB02-A7B5-4D0D-970D-A38515FD1D9A}"/>
              </a:ext>
            </a:extLst>
          </p:cNvPr>
          <p:cNvCxnSpPr>
            <a:cxnSpLocks/>
          </p:cNvCxnSpPr>
          <p:nvPr/>
        </p:nvCxnSpPr>
        <p:spPr>
          <a:xfrm flipV="1">
            <a:off x="5255723" y="4231924"/>
            <a:ext cx="1335577" cy="295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3E664800-175D-4042-A711-22DD912D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0808" y="6310312"/>
            <a:ext cx="2743200" cy="365125"/>
          </a:xfrm>
        </p:spPr>
        <p:txBody>
          <a:bodyPr/>
          <a:lstStyle/>
          <a:p>
            <a:fld id="{D20606CE-031C-42E4-9DDF-E26F49BB1A3F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97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DCDAA-C8EF-4F19-98F8-154D8EEC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6501"/>
            <a:ext cx="10515600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A19BC-BAA7-4141-9679-132AACFED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86" y="1300018"/>
            <a:ext cx="10515600" cy="50607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1.3 </a:t>
            </a:r>
            <a:r>
              <a:rPr lang="ru-RU" dirty="0"/>
              <a:t>Кодирование с помощью </a:t>
            </a:r>
            <a:r>
              <a:rPr lang="en-US" dirty="0"/>
              <a:t>lookup table</a:t>
            </a:r>
            <a:r>
              <a:rPr lang="ru-RU" dirty="0"/>
              <a:t> (аппроксимация с помощью символьной агрегации)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9691235-9935-4811-966F-9C8D775CC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24006"/>
              </p:ext>
            </p:extLst>
          </p:nvPr>
        </p:nvGraphicFramePr>
        <p:xfrm>
          <a:off x="838200" y="3303476"/>
          <a:ext cx="19217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57718604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1.0</a:t>
                      </a:r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-1.0</a:t>
                      </a:r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-0.4</a:t>
                      </a:r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9070C12F-2A57-4186-90DC-7DC4BFDE45E6}"/>
              </a:ext>
            </a:extLst>
          </p:cNvPr>
          <p:cNvSpPr/>
          <p:nvPr/>
        </p:nvSpPr>
        <p:spPr>
          <a:xfrm rot="16200000">
            <a:off x="2101441" y="2499919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1E443DB-6148-4C53-BDD7-321E24E78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68311"/>
              </p:ext>
            </p:extLst>
          </p:nvPr>
        </p:nvGraphicFramePr>
        <p:xfrm>
          <a:off x="6482125" y="3303476"/>
          <a:ext cx="106985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56619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9FA28A9F-197E-403C-AE0F-D8A85FE791B6}"/>
              </a:ext>
            </a:extLst>
          </p:cNvPr>
          <p:cNvSpPr/>
          <p:nvPr/>
        </p:nvSpPr>
        <p:spPr>
          <a:xfrm rot="16200000">
            <a:off x="6884797" y="2499919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B4F26F2-7BAA-4104-9D07-73329D12C359}"/>
              </a:ext>
            </a:extLst>
          </p:cNvPr>
          <p:cNvCxnSpPr>
            <a:cxnSpLocks/>
          </p:cNvCxnSpPr>
          <p:nvPr/>
        </p:nvCxnSpPr>
        <p:spPr>
          <a:xfrm>
            <a:off x="2978092" y="4874004"/>
            <a:ext cx="31179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9895500-5896-4BF7-A7BF-F8C3333777BD}"/>
              </a:ext>
            </a:extLst>
          </p:cNvPr>
          <p:cNvSpPr/>
          <p:nvPr/>
        </p:nvSpPr>
        <p:spPr>
          <a:xfrm>
            <a:off x="2054485" y="2493798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66467AB-C9B8-4F8A-B08E-442627826F96}"/>
              </a:ext>
            </a:extLst>
          </p:cNvPr>
          <p:cNvSpPr/>
          <p:nvPr/>
        </p:nvSpPr>
        <p:spPr>
          <a:xfrm>
            <a:off x="6837841" y="2493798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DFBC6E1-C1F5-4C1F-B8CF-CB955C9AB92E}"/>
              </a:ext>
            </a:extLst>
          </p:cNvPr>
          <p:cNvSpPr/>
          <p:nvPr/>
        </p:nvSpPr>
        <p:spPr>
          <a:xfrm>
            <a:off x="1921690" y="6328096"/>
            <a:ext cx="61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840A76-BC39-47D8-B6B2-B235E7104365}"/>
              </a:ext>
            </a:extLst>
          </p:cNvPr>
          <p:cNvSpPr/>
          <p:nvPr/>
        </p:nvSpPr>
        <p:spPr>
          <a:xfrm>
            <a:off x="6026977" y="6328096"/>
            <a:ext cx="19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(char)</a:t>
            </a:r>
            <a:endParaRPr lang="ru-RU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BD5C4FA-CA1D-4842-8979-100F7726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67443"/>
              </p:ext>
            </p:extLst>
          </p:nvPr>
        </p:nvGraphicFramePr>
        <p:xfrm>
          <a:off x="2978092" y="3660101"/>
          <a:ext cx="2863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954">
                  <a:extLst>
                    <a:ext uri="{9D8B030D-6E8A-4147-A177-3AD203B41FA5}">
                      <a16:colId xmlns:a16="http://schemas.microsoft.com/office/drawing/2014/main" val="1395860149"/>
                    </a:ext>
                  </a:extLst>
                </a:gridCol>
                <a:gridCol w="1431954">
                  <a:extLst>
                    <a:ext uri="{9D8B030D-6E8A-4147-A177-3AD203B41FA5}">
                      <a16:colId xmlns:a16="http://schemas.microsoft.com/office/drawing/2014/main" val="416615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-0,43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0,43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266937"/>
                  </a:ext>
                </a:extLst>
              </a:tr>
            </a:tbl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CD6A2C2-01D8-483B-BD56-70CA71EAD0A3}"/>
              </a:ext>
            </a:extLst>
          </p:cNvPr>
          <p:cNvSpPr/>
          <p:nvPr/>
        </p:nvSpPr>
        <p:spPr>
          <a:xfrm>
            <a:off x="3733097" y="3160374"/>
            <a:ext cx="1353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lookup table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9BE11E8-2B27-465B-A2CB-C62AEF50B37D}"/>
              </a:ext>
            </a:extLst>
          </p:cNvPr>
          <p:cNvSpPr/>
          <p:nvPr/>
        </p:nvSpPr>
        <p:spPr>
          <a:xfrm>
            <a:off x="3733097" y="5104836"/>
            <a:ext cx="101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alphabet</a:t>
            </a:r>
            <a:endParaRPr lang="ru-RU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8716D383-65E4-443C-9AAB-D709531FF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93335"/>
              </p:ext>
            </p:extLst>
          </p:nvPr>
        </p:nvGraphicFramePr>
        <p:xfrm>
          <a:off x="2978092" y="5581425"/>
          <a:ext cx="2863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636">
                  <a:extLst>
                    <a:ext uri="{9D8B030D-6E8A-4147-A177-3AD203B41FA5}">
                      <a16:colId xmlns:a16="http://schemas.microsoft.com/office/drawing/2014/main" val="1395860149"/>
                    </a:ext>
                  </a:extLst>
                </a:gridCol>
                <a:gridCol w="954636">
                  <a:extLst>
                    <a:ext uri="{9D8B030D-6E8A-4147-A177-3AD203B41FA5}">
                      <a16:colId xmlns:a16="http://schemas.microsoft.com/office/drawing/2014/main" val="3359228549"/>
                    </a:ext>
                  </a:extLst>
                </a:gridCol>
                <a:gridCol w="954636">
                  <a:extLst>
                    <a:ext uri="{9D8B030D-6E8A-4147-A177-3AD203B41FA5}">
                      <a16:colId xmlns:a16="http://schemas.microsoft.com/office/drawing/2014/main" val="416615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2669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EE8D8BD-DC41-4006-BFB3-F6CC455C5FD0}"/>
                  </a:ext>
                </a:extLst>
              </p:cNvPr>
              <p:cNvSpPr/>
              <p:nvPr/>
            </p:nvSpPr>
            <p:spPr>
              <a:xfrm>
                <a:off x="1870970" y="2104736"/>
                <a:ext cx="716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𝑷𝑨𝑨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EE8D8BD-DC41-4006-BFB3-F6CC455C5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970" y="2104736"/>
                <a:ext cx="7167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D031F0C4-9C32-451C-AF08-7AC1206EC416}"/>
                  </a:ext>
                </a:extLst>
              </p:cNvPr>
              <p:cNvSpPr/>
              <p:nvPr/>
            </p:nvSpPr>
            <p:spPr>
              <a:xfrm>
                <a:off x="6661542" y="2104736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𝑺𝑨𝑿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D031F0C4-9C32-451C-AF08-7AC1206EC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542" y="2104736"/>
                <a:ext cx="7023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4D50E02F-F150-4A67-8BF5-B6E304F6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35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F0E05-6E89-4526-A1DA-21B6AAF7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F0915F-2390-4773-8D93-BBB237C9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2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1.4 </a:t>
            </a:r>
            <a:r>
              <a:rPr lang="ru-RU" dirty="0"/>
              <a:t>Подсчет частот, нахождение мин. значения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4F45480-4B15-432D-837B-30CC05607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442013"/>
              </p:ext>
            </p:extLst>
          </p:nvPr>
        </p:nvGraphicFramePr>
        <p:xfrm>
          <a:off x="838200" y="3303476"/>
          <a:ext cx="19217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57718604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90AA36A0-A556-4ADB-8C06-F2F27C7F00F3}"/>
              </a:ext>
            </a:extLst>
          </p:cNvPr>
          <p:cNvSpPr/>
          <p:nvPr/>
        </p:nvSpPr>
        <p:spPr>
          <a:xfrm rot="16200000">
            <a:off x="2101441" y="2499919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A38F75-7E4F-44CF-8045-CCDBC6626575}"/>
              </a:ext>
            </a:extLst>
          </p:cNvPr>
          <p:cNvSpPr/>
          <p:nvPr/>
        </p:nvSpPr>
        <p:spPr>
          <a:xfrm>
            <a:off x="2054485" y="2493798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1A866D4-49DA-4A10-99E7-36F5236028FF}"/>
              </a:ext>
            </a:extLst>
          </p:cNvPr>
          <p:cNvCxnSpPr/>
          <p:nvPr/>
        </p:nvCxnSpPr>
        <p:spPr>
          <a:xfrm>
            <a:off x="2978092" y="4874004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F89EA35-D6EE-4009-9EE5-8F1110E54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5332"/>
              </p:ext>
            </p:extLst>
          </p:nvPr>
        </p:nvGraphicFramePr>
        <p:xfrm>
          <a:off x="4719106" y="3303476"/>
          <a:ext cx="35661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8C038D-115D-43B4-818A-5F910288DF48}"/>
              </a:ext>
            </a:extLst>
          </p:cNvPr>
          <p:cNvSpPr/>
          <p:nvPr/>
        </p:nvSpPr>
        <p:spPr>
          <a:xfrm>
            <a:off x="3443533" y="2056287"/>
            <a:ext cx="3142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 err="1"/>
              <a:t>Frequences</a:t>
            </a:r>
            <a:r>
              <a:rPr lang="en-US" sz="1400" dirty="0"/>
              <a:t> – </a:t>
            </a:r>
            <a:r>
              <a:rPr lang="ru-RU" sz="1400" dirty="0"/>
              <a:t>частота вхождения каждого из слов в </a:t>
            </a:r>
            <a:r>
              <a:rPr lang="en-US" sz="1400" dirty="0"/>
              <a:t>SAX </a:t>
            </a:r>
            <a:r>
              <a:rPr lang="ru-RU" sz="1400" dirty="0"/>
              <a:t>представлении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A5751E9E-0619-4C39-AD79-9811D0E84C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559949"/>
                  </p:ext>
                </p:extLst>
              </p:nvPr>
            </p:nvGraphicFramePr>
            <p:xfrm>
              <a:off x="8845207" y="3156192"/>
              <a:ext cx="356619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6619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!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dirty="0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A5751E9E-0619-4C39-AD79-9811D0E84C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559949"/>
                  </p:ext>
                </p:extLst>
              </p:nvPr>
            </p:nvGraphicFramePr>
            <p:xfrm>
              <a:off x="8845207" y="3156192"/>
              <a:ext cx="356619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6619">
                      <a:extLst>
                        <a:ext uri="{9D8B030D-6E8A-4147-A177-3AD203B41FA5}">
                          <a16:colId xmlns:a16="http://schemas.microsoft.com/office/drawing/2014/main" val="2148714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1639" r="-6667" b="-7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62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101639" r="-6667" b="-6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908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!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3122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301639" r="-6667"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8841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401639" r="-6667" b="-3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995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501639" r="-6667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670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601639" r="-6667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1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0" t="-701639" r="-6667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19121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6CA758D-4B95-44F8-BF15-33C0306D6F28}"/>
              </a:ext>
            </a:extLst>
          </p:cNvPr>
          <p:cNvSpPr/>
          <p:nvPr/>
        </p:nvSpPr>
        <p:spPr>
          <a:xfrm>
            <a:off x="8498430" y="2054654"/>
            <a:ext cx="1041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minvalue</a:t>
            </a:r>
            <a:endParaRPr lang="ru-RU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FCDF40D-56A1-4DC7-B3BE-AED392346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27273"/>
              </p:ext>
            </p:extLst>
          </p:nvPr>
        </p:nvGraphicFramePr>
        <p:xfrm>
          <a:off x="10136612" y="3156192"/>
          <a:ext cx="35661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B5B271B-2E58-4749-A47A-6AEE9FFCFE4C}"/>
              </a:ext>
            </a:extLst>
          </p:cNvPr>
          <p:cNvSpPr/>
          <p:nvPr/>
        </p:nvSpPr>
        <p:spPr>
          <a:xfrm>
            <a:off x="9618077" y="2054654"/>
            <a:ext cx="139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Index </a:t>
            </a:r>
            <a:r>
              <a:rPr lang="en-US" dirty="0" err="1"/>
              <a:t>minVal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8C2F86D-2AD9-41BF-905E-82BEEB6E787B}"/>
              </a:ext>
            </a:extLst>
          </p:cNvPr>
          <p:cNvCxnSpPr/>
          <p:nvPr/>
        </p:nvCxnSpPr>
        <p:spPr>
          <a:xfrm flipH="1">
            <a:off x="8152816" y="3156192"/>
            <a:ext cx="692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BA2D946-D4DE-4C8A-9F94-924806FBA814}"/>
              </a:ext>
            </a:extLst>
          </p:cNvPr>
          <p:cNvCxnSpPr/>
          <p:nvPr/>
        </p:nvCxnSpPr>
        <p:spPr>
          <a:xfrm flipH="1">
            <a:off x="8152815" y="6122912"/>
            <a:ext cx="692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C926D57-249B-4929-A3F1-00CA27540E95}"/>
              </a:ext>
            </a:extLst>
          </p:cNvPr>
          <p:cNvSpPr/>
          <p:nvPr/>
        </p:nvSpPr>
        <p:spPr>
          <a:xfrm>
            <a:off x="1236863" y="6330264"/>
            <a:ext cx="19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(char)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BD678DA-1345-4B6A-82FC-B6DBCC69E95A}"/>
                  </a:ext>
                </a:extLst>
              </p:cNvPr>
              <p:cNvSpPr/>
              <p:nvPr/>
            </p:nvSpPr>
            <p:spPr>
              <a:xfrm>
                <a:off x="1878187" y="2025509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𝑺𝑨𝑿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BD678DA-1345-4B6A-82FC-B6DBCC69E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87" y="2025509"/>
                <a:ext cx="7023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447CAB0-CE4D-4C07-AF55-D184F06D05DC}"/>
              </a:ext>
            </a:extLst>
          </p:cNvPr>
          <p:cNvSpPr/>
          <p:nvPr/>
        </p:nvSpPr>
        <p:spPr>
          <a:xfrm>
            <a:off x="4589733" y="6328800"/>
            <a:ext cx="61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E5587C-F054-4A1A-BDD9-8EA1719E1CA2}"/>
              </a:ext>
            </a:extLst>
          </p:cNvPr>
          <p:cNvCxnSpPr>
            <a:cxnSpLocks/>
          </p:cNvCxnSpPr>
          <p:nvPr/>
        </p:nvCxnSpPr>
        <p:spPr>
          <a:xfrm>
            <a:off x="5269684" y="4479721"/>
            <a:ext cx="30941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07B4867-2BB5-41B7-B95B-C6EA79594E06}"/>
                  </a:ext>
                </a:extLst>
              </p:cNvPr>
              <p:cNvSpPr/>
              <p:nvPr/>
            </p:nvSpPr>
            <p:spPr>
              <a:xfrm>
                <a:off x="8091866" y="6090420"/>
                <a:ext cx="41134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∞ −</m:t>
                    </m:r>
                  </m:oMath>
                </a14:m>
                <a:r>
                  <a:rPr lang="ru-RU" sz="1400" dirty="0"/>
                  <a:t>!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1400" dirty="0"/>
                  <a:t> соответствует минимальному значению в векторе частот</a:t>
                </a: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F07B4867-2BB5-41B7-B95B-C6EA79594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866" y="6090420"/>
                <a:ext cx="4113403" cy="523220"/>
              </a:xfrm>
              <a:prstGeom prst="rect">
                <a:avLst/>
              </a:prstGeom>
              <a:blipFill>
                <a:blip r:embed="rId4"/>
                <a:stretch>
                  <a:fillRect l="-444" t="-2326" b="-116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210D57AA-8D33-4F38-873A-07BD717E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563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F0E05-6E89-4526-A1DA-21B6AAF7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0" y="44853"/>
            <a:ext cx="10515600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Подбор эвристики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4F45480-4B15-432D-837B-30CC05607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12845"/>
              </p:ext>
            </p:extLst>
          </p:nvPr>
        </p:nvGraphicFramePr>
        <p:xfrm>
          <a:off x="838200" y="3303476"/>
          <a:ext cx="192177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57718604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857073212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  <a:gridCol w="375132">
                  <a:extLst>
                    <a:ext uri="{9D8B030D-6E8A-4147-A177-3AD203B41FA5}">
                      <a16:colId xmlns:a16="http://schemas.microsoft.com/office/drawing/2014/main" val="1233205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b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5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1912142"/>
                  </a:ext>
                </a:extLst>
              </a:tr>
            </a:tbl>
          </a:graphicData>
        </a:graphic>
      </p:graphicFrame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90AA36A0-A556-4ADB-8C06-F2F27C7F00F3}"/>
              </a:ext>
            </a:extLst>
          </p:cNvPr>
          <p:cNvSpPr/>
          <p:nvPr/>
        </p:nvSpPr>
        <p:spPr>
          <a:xfrm rot="16200000">
            <a:off x="2101441" y="2499919"/>
            <a:ext cx="255865" cy="1061208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A38F75-7E4F-44CF-8045-CCDBC6626575}"/>
              </a:ext>
            </a:extLst>
          </p:cNvPr>
          <p:cNvSpPr/>
          <p:nvPr/>
        </p:nvSpPr>
        <p:spPr>
          <a:xfrm>
            <a:off x="2054485" y="2493798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1A866D4-49DA-4A10-99E7-36F5236028FF}"/>
              </a:ext>
            </a:extLst>
          </p:cNvPr>
          <p:cNvCxnSpPr/>
          <p:nvPr/>
        </p:nvCxnSpPr>
        <p:spPr>
          <a:xfrm>
            <a:off x="2978092" y="4874004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C926D57-249B-4929-A3F1-00CA27540E95}"/>
              </a:ext>
            </a:extLst>
          </p:cNvPr>
          <p:cNvSpPr/>
          <p:nvPr/>
        </p:nvSpPr>
        <p:spPr>
          <a:xfrm>
            <a:off x="1236863" y="6330264"/>
            <a:ext cx="19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(char)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BD678DA-1345-4B6A-82FC-B6DBCC69E95A}"/>
                  </a:ext>
                </a:extLst>
              </p:cNvPr>
              <p:cNvSpPr/>
              <p:nvPr/>
            </p:nvSpPr>
            <p:spPr>
              <a:xfrm>
                <a:off x="1878187" y="2025509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𝑺𝑨𝑿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3BD678DA-1345-4B6A-82FC-B6DBCC69E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87" y="2025509"/>
                <a:ext cx="7023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488873E-041D-46DA-B53F-A590F56C0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49915"/>
              </p:ext>
            </p:extLst>
          </p:nvPr>
        </p:nvGraphicFramePr>
        <p:xfrm>
          <a:off x="4580390" y="3429000"/>
          <a:ext cx="20125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148">
                  <a:extLst>
                    <a:ext uri="{9D8B030D-6E8A-4147-A177-3AD203B41FA5}">
                      <a16:colId xmlns:a16="http://schemas.microsoft.com/office/drawing/2014/main" val="4112889760"/>
                    </a:ext>
                  </a:extLst>
                </a:gridCol>
                <a:gridCol w="503148">
                  <a:extLst>
                    <a:ext uri="{9D8B030D-6E8A-4147-A177-3AD203B41FA5}">
                      <a16:colId xmlns:a16="http://schemas.microsoft.com/office/drawing/2014/main" val="157016021"/>
                    </a:ext>
                  </a:extLst>
                </a:gridCol>
                <a:gridCol w="503148">
                  <a:extLst>
                    <a:ext uri="{9D8B030D-6E8A-4147-A177-3AD203B41FA5}">
                      <a16:colId xmlns:a16="http://schemas.microsoft.com/office/drawing/2014/main" val="236607454"/>
                    </a:ext>
                  </a:extLst>
                </a:gridCol>
                <a:gridCol w="503148">
                  <a:extLst>
                    <a:ext uri="{9D8B030D-6E8A-4147-A177-3AD203B41FA5}">
                      <a16:colId xmlns:a16="http://schemas.microsoft.com/office/drawing/2014/main" val="112285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0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7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8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9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3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5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7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57794"/>
                  </a:ext>
                </a:extLst>
              </a:tr>
            </a:tbl>
          </a:graphicData>
        </a:graphic>
      </p:graphicFrame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D1106628-051C-4136-AD44-BF885F7B6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93907"/>
              </p:ext>
            </p:extLst>
          </p:nvPr>
        </p:nvGraphicFramePr>
        <p:xfrm>
          <a:off x="7095846" y="3429000"/>
          <a:ext cx="20125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148">
                  <a:extLst>
                    <a:ext uri="{9D8B030D-6E8A-4147-A177-3AD203B41FA5}">
                      <a16:colId xmlns:a16="http://schemas.microsoft.com/office/drawing/2014/main" val="4112889760"/>
                    </a:ext>
                  </a:extLst>
                </a:gridCol>
                <a:gridCol w="503148">
                  <a:extLst>
                    <a:ext uri="{9D8B030D-6E8A-4147-A177-3AD203B41FA5}">
                      <a16:colId xmlns:a16="http://schemas.microsoft.com/office/drawing/2014/main" val="157016021"/>
                    </a:ext>
                  </a:extLst>
                </a:gridCol>
                <a:gridCol w="503148">
                  <a:extLst>
                    <a:ext uri="{9D8B030D-6E8A-4147-A177-3AD203B41FA5}">
                      <a16:colId xmlns:a16="http://schemas.microsoft.com/office/drawing/2014/main" val="236607454"/>
                    </a:ext>
                  </a:extLst>
                </a:gridCol>
                <a:gridCol w="503148">
                  <a:extLst>
                    <a:ext uri="{9D8B030D-6E8A-4147-A177-3AD203B41FA5}">
                      <a16:colId xmlns:a16="http://schemas.microsoft.com/office/drawing/2014/main" val="112285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0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7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8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9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3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K+1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5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7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57794"/>
                  </a:ext>
                </a:extLst>
              </a:tr>
            </a:tbl>
          </a:graphicData>
        </a:graphic>
      </p:graphicFrame>
      <p:sp>
        <p:nvSpPr>
          <p:cNvPr id="31" name="Объект 2">
            <a:extLst>
              <a:ext uri="{FF2B5EF4-FFF2-40B4-BE49-F238E27FC236}">
                <a16:creationId xmlns:a16="http://schemas.microsoft.com/office/drawing/2014/main" id="{9C60E0B4-900A-4197-813F-448C5174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80" y="1074644"/>
            <a:ext cx="11429144" cy="1325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Построение цепочек с индексами начала </a:t>
            </a:r>
            <a:r>
              <a:rPr lang="ru-RU" dirty="0" err="1"/>
              <a:t>подпоследовательностей</a:t>
            </a:r>
            <a:r>
              <a:rPr lang="ru-RU" dirty="0"/>
              <a:t>, имеющих одинаковое </a:t>
            </a:r>
            <a:r>
              <a:rPr lang="en-US" dirty="0"/>
              <a:t>SAX </a:t>
            </a:r>
            <a:r>
              <a:rPr lang="ru-RU" dirty="0"/>
              <a:t>представление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074B430-3ECF-4EB0-8F22-6B59BDA31275}"/>
              </a:ext>
            </a:extLst>
          </p:cNvPr>
          <p:cNvSpPr/>
          <p:nvPr/>
        </p:nvSpPr>
        <p:spPr>
          <a:xfrm>
            <a:off x="4662010" y="2533258"/>
            <a:ext cx="1849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Words with count</a:t>
            </a:r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8109D71-2854-4B90-9A8C-E8CE70A0496E}"/>
              </a:ext>
            </a:extLst>
          </p:cNvPr>
          <p:cNvSpPr/>
          <p:nvPr/>
        </p:nvSpPr>
        <p:spPr>
          <a:xfrm>
            <a:off x="7133916" y="2533258"/>
            <a:ext cx="181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Chains of indexes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76FBC54-F45E-4368-A5CF-839AF6506C0F}"/>
              </a:ext>
            </a:extLst>
          </p:cNvPr>
          <p:cNvSpPr/>
          <p:nvPr/>
        </p:nvSpPr>
        <p:spPr>
          <a:xfrm>
            <a:off x="4623525" y="6330264"/>
            <a:ext cx="1969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Long (</a:t>
            </a:r>
            <a:r>
              <a:rPr lang="ru-RU" sz="1400" dirty="0"/>
              <a:t>из-за столбца с кол-вом элементов)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A3A391D-E644-4F21-8156-288436410441}"/>
              </a:ext>
            </a:extLst>
          </p:cNvPr>
          <p:cNvSpPr/>
          <p:nvPr/>
        </p:nvSpPr>
        <p:spPr>
          <a:xfrm>
            <a:off x="7012062" y="6345337"/>
            <a:ext cx="218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Long (</a:t>
            </a:r>
            <a:r>
              <a:rPr lang="ru-RU" sz="1400" dirty="0"/>
              <a:t>т.к. индексы могут быть весьма большими)</a:t>
            </a:r>
          </a:p>
        </p:txBody>
      </p:sp>
    </p:spTree>
    <p:extLst>
      <p:ext uri="{BB962C8B-B14F-4D97-AF65-F5344CB8AC3E}">
        <p14:creationId xmlns:p14="http://schemas.microsoft.com/office/powerpoint/2010/main" val="17379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54" y="22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ru-RU" dirty="0"/>
              <a:t>Поиск диссонансов: на основе эвристики с ранним выходом из итерации цикла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9EC75-1864-4D36-8618-8E5A209C5C4F}"/>
                  </a:ext>
                </a:extLst>
              </p:cNvPr>
              <p:cNvSpPr txBox="1"/>
              <p:nvPr/>
            </p:nvSpPr>
            <p:spPr>
              <a:xfrm>
                <a:off x="431390" y="1656271"/>
                <a:ext cx="5130464" cy="513480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For(int p = </a:t>
                </a:r>
                <a:r>
                  <a:rPr lang="ru-RU" sz="1600" dirty="0"/>
                  <a:t>0</a:t>
                </a:r>
                <a:r>
                  <a:rPr lang="en-US" sz="1600" dirty="0"/>
                  <a:t>; p&lt; m-n+1; p++) {</a:t>
                </a:r>
              </a:p>
              <a:p>
                <a:r>
                  <a:rPr lang="en-US" sz="1600" dirty="0"/>
                  <a:t>	min = </a:t>
                </a:r>
                <a14:m>
                  <m:oMath xmlns:m="http://schemas.openxmlformats.org/officeDocument/2006/math">
                    <m:r>
                      <a:rPr lang="ru-RU" sz="1600" i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;</a:t>
                </a:r>
                <a:endParaRPr lang="en-US" sz="1600" dirty="0"/>
              </a:p>
              <a:p>
                <a:r>
                  <a:rPr lang="en-US" sz="1600" dirty="0"/>
                  <a:t>	For(int j = 0; j &lt; m-n+1; </a:t>
                </a:r>
                <a:r>
                  <a:rPr lang="en-US" sz="1600" dirty="0" err="1"/>
                  <a:t>j++</a:t>
                </a:r>
                <a:r>
                  <a:rPr lang="en-US" sz="1600" dirty="0"/>
                  <a:t>) {</a:t>
                </a:r>
              </a:p>
              <a:p>
                <a:r>
                  <a:rPr lang="en-US" sz="1600" dirty="0"/>
                  <a:t>		if(</a:t>
                </a:r>
                <a:r>
                  <a:rPr lang="en-US" sz="1600" dirty="0" err="1"/>
                  <a:t>is_self_match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) {</a:t>
                </a:r>
              </a:p>
              <a:p>
                <a:r>
                  <a:rPr lang="en-US" sz="1600" dirty="0"/>
                  <a:t>			continue;</a:t>
                </a:r>
              </a:p>
              <a:p>
                <a:r>
                  <a:rPr lang="en-US" sz="1600" dirty="0"/>
                  <a:t>		}</a:t>
                </a:r>
              </a:p>
              <a:p>
                <a:r>
                  <a:rPr lang="en-US" sz="1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= Euclid_dist(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  <a:p>
                <a:r>
                  <a:rPr lang="en-US" sz="1600" dirty="0"/>
                  <a:t>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&lt; </a:t>
                </a:r>
                <a:r>
                  <a:rPr lang="en-US" sz="1600" dirty="0" err="1"/>
                  <a:t>best_so_far_dist</a:t>
                </a:r>
                <a:r>
                  <a:rPr lang="en-US" sz="1600" dirty="0"/>
                  <a:t>) {</a:t>
                </a:r>
              </a:p>
              <a:p>
                <a:r>
                  <a:rPr lang="en-US" sz="1600" dirty="0"/>
                  <a:t>			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не подходит</a:t>
                </a:r>
              </a:p>
              <a:p>
                <a:r>
                  <a:rPr lang="ru-RU" sz="1600" dirty="0"/>
                  <a:t>			</a:t>
                </a:r>
                <a:r>
                  <a:rPr lang="en-US" sz="1600" dirty="0"/>
                  <a:t>break;</a:t>
                </a:r>
              </a:p>
              <a:p>
                <a:r>
                  <a:rPr lang="en-US" sz="1600" dirty="0"/>
                  <a:t>		}</a:t>
                </a:r>
              </a:p>
              <a:p>
                <a:r>
                  <a:rPr lang="en-US" sz="1600" dirty="0"/>
                  <a:t>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&lt; min) {</a:t>
                </a:r>
              </a:p>
              <a:p>
                <a:r>
                  <a:rPr lang="en-US" sz="1600" dirty="0"/>
                  <a:t>			min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/>
                  <a:t>	</a:t>
                </a:r>
              </a:p>
              <a:p>
                <a:r>
                  <a:rPr lang="en-US" sz="1600" dirty="0"/>
                  <a:t>		}</a:t>
                </a:r>
              </a:p>
              <a:p>
                <a:r>
                  <a:rPr lang="en-US" sz="1600" dirty="0"/>
                  <a:t>	}</a:t>
                </a:r>
                <a:endParaRPr lang="ru-RU" sz="1600" dirty="0"/>
              </a:p>
              <a:p>
                <a:r>
                  <a:rPr lang="en-US" sz="1600" dirty="0"/>
                  <a:t>	If(min &gt; </a:t>
                </a:r>
                <a:r>
                  <a:rPr lang="en-US" sz="1600" dirty="0" err="1"/>
                  <a:t>best_so_far_dist</a:t>
                </a:r>
                <a:r>
                  <a:rPr lang="en-US" sz="1600" dirty="0"/>
                  <a:t>) {</a:t>
                </a:r>
              </a:p>
              <a:p>
                <a:r>
                  <a:rPr lang="en-US" sz="1600" dirty="0"/>
                  <a:t>		</a:t>
                </a:r>
                <a:r>
                  <a:rPr lang="en-US" sz="1600" dirty="0" err="1"/>
                  <a:t>best_so_far_dist</a:t>
                </a:r>
                <a:r>
                  <a:rPr lang="en-US" sz="1600" dirty="0"/>
                  <a:t> = min;</a:t>
                </a:r>
              </a:p>
              <a:p>
                <a:r>
                  <a:rPr lang="en-US" sz="1600" dirty="0"/>
                  <a:t>		</a:t>
                </a:r>
                <a:r>
                  <a:rPr lang="en-US" sz="1600" dirty="0" err="1"/>
                  <a:t>best_so_far_pos</a:t>
                </a:r>
                <a:r>
                  <a:rPr lang="en-US" sz="1600" dirty="0"/>
                  <a:t> = p;</a:t>
                </a:r>
              </a:p>
              <a:p>
                <a:r>
                  <a:rPr lang="en-US" sz="1600" dirty="0"/>
                  <a:t>	}</a:t>
                </a:r>
              </a:p>
              <a:p>
                <a:r>
                  <a:rPr lang="en-US" sz="1600" dirty="0"/>
                  <a:t>}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9EC75-1864-4D36-8618-8E5A209C5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0" y="1656271"/>
                <a:ext cx="5130464" cy="5134804"/>
              </a:xfrm>
              <a:prstGeom prst="rect">
                <a:avLst/>
              </a:prstGeom>
              <a:blipFill>
                <a:blip r:embed="rId2"/>
                <a:stretch>
                  <a:fillRect l="-593" t="-237" b="-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565DFC-14EB-457D-86E6-198B910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24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2329B2-9831-45FC-BE3B-A3DDFBC6D83F}"/>
              </a:ext>
            </a:extLst>
          </p:cNvPr>
          <p:cNvSpPr/>
          <p:nvPr/>
        </p:nvSpPr>
        <p:spPr>
          <a:xfrm>
            <a:off x="5725048" y="1656271"/>
            <a:ext cx="5957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Последовательная версия алгоритма</a:t>
            </a:r>
            <a:endParaRPr lang="en-US" dirty="0"/>
          </a:p>
          <a:p>
            <a:r>
              <a:rPr lang="en-US" dirty="0"/>
              <a:t>Output: </a:t>
            </a:r>
            <a:r>
              <a:rPr lang="ru-RU" dirty="0"/>
              <a:t>диссонансом является подпоследовательность начинающаяся с </a:t>
            </a:r>
            <a:r>
              <a:rPr lang="en-US" dirty="0" err="1"/>
              <a:t>best_so_far_pos</a:t>
            </a:r>
            <a:r>
              <a:rPr lang="en-US" dirty="0"/>
              <a:t>  </a:t>
            </a:r>
            <a:r>
              <a:rPr lang="ru-RU" dirty="0"/>
              <a:t>позиции в исходном временном ряде.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61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1613"/>
            <a:ext cx="11908733" cy="1325563"/>
          </a:xfrm>
        </p:spPr>
        <p:txBody>
          <a:bodyPr>
            <a:normAutofit/>
          </a:bodyPr>
          <a:lstStyle/>
          <a:p>
            <a:r>
              <a:rPr lang="en-US" sz="2400" dirty="0"/>
              <a:t>2. </a:t>
            </a:r>
            <a:r>
              <a:rPr lang="ru-RU" sz="2400" dirty="0"/>
              <a:t>Поиск диссонансов: на основе эвристики с ранним выходом из итерации цикла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9EC75-1864-4D36-8618-8E5A209C5C4F}"/>
                  </a:ext>
                </a:extLst>
              </p:cNvPr>
              <p:cNvSpPr txBox="1"/>
              <p:nvPr/>
            </p:nvSpPr>
            <p:spPr>
              <a:xfrm>
                <a:off x="89745" y="863667"/>
                <a:ext cx="7798210" cy="617899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For(int p</a:t>
                </a:r>
                <a:r>
                  <a:rPr lang="ru-RU" sz="1200" dirty="0"/>
                  <a:t> </a:t>
                </a:r>
                <a:r>
                  <a:rPr lang="en-US" sz="1200" dirty="0"/>
                  <a:t>in </a:t>
                </a:r>
                <a:r>
                  <a:rPr lang="en-US" sz="1200" dirty="0" err="1"/>
                  <a:t>IndexMinVal</a:t>
                </a:r>
                <a:r>
                  <a:rPr lang="en-US" sz="1200" dirty="0"/>
                  <a:t>) { </a:t>
                </a:r>
              </a:p>
              <a:p>
                <a:r>
                  <a:rPr lang="en-US" sz="1200" dirty="0"/>
                  <a:t>    min = </a:t>
                </a:r>
                <a14:m>
                  <m:oMath xmlns:m="http://schemas.openxmlformats.org/officeDocument/2006/math">
                    <m:r>
                      <a:rPr lang="ru-RU" sz="1200" i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2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;</a:t>
                </a:r>
              </a:p>
              <a:p>
                <a:r>
                  <a:rPr lang="en-US" sz="12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    </a:t>
                </a:r>
                <a:r>
                  <a:rPr lang="en-US" sz="1200" dirty="0"/>
                  <a:t>For(int j in </a:t>
                </a:r>
                <a:r>
                  <a:rPr lang="en-US" sz="1200" dirty="0" err="1"/>
                  <a:t>ChainsOfIndexes</a:t>
                </a:r>
                <a:r>
                  <a:rPr lang="en-US" sz="1200" dirty="0"/>
                  <a:t>[sax(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)]){</a:t>
                </a:r>
              </a:p>
              <a:p>
                <a:r>
                  <a:rPr lang="en-US" sz="1200" dirty="0"/>
                  <a:t>        if(</a:t>
                </a:r>
                <a:r>
                  <a:rPr lang="en-US" sz="1200" dirty="0" err="1"/>
                  <a:t>is_self_match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 {</a:t>
                </a:r>
              </a:p>
              <a:p>
                <a:r>
                  <a:rPr lang="en-US" sz="1200" dirty="0"/>
                  <a:t>            continue;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= Euclid_dist(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) {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ru-RU" sz="1200" dirty="0"/>
                  <a:t>не подходит</a:t>
                </a:r>
              </a:p>
              <a:p>
                <a:r>
                  <a:rPr lang="en-US" sz="1200" dirty="0"/>
                  <a:t>            break;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min) {</a:t>
                </a:r>
              </a:p>
              <a:p>
                <a:r>
                  <a:rPr lang="en-US" sz="1200" dirty="0"/>
                  <a:t>            min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200" dirty="0"/>
                  <a:t>	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}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   For(int j int j = 0; j &lt; m-n+1 &amp;&amp; not in </a:t>
                </a:r>
                <a:r>
                  <a:rPr lang="en-US" sz="1200" dirty="0" err="1"/>
                  <a:t>ChainsOfIndexes</a:t>
                </a:r>
                <a:r>
                  <a:rPr lang="en-US" sz="1200" dirty="0"/>
                  <a:t>[sax(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)]; </a:t>
                </a:r>
                <a:r>
                  <a:rPr lang="en-US" sz="1200" dirty="0" err="1"/>
                  <a:t>j++</a:t>
                </a:r>
                <a:r>
                  <a:rPr lang="en-US" sz="1200" dirty="0"/>
                  <a:t>){</a:t>
                </a:r>
              </a:p>
              <a:p>
                <a:r>
                  <a:rPr lang="en-US" sz="1200" dirty="0"/>
                  <a:t>        if(</a:t>
                </a:r>
                <a:r>
                  <a:rPr lang="en-US" sz="1200" dirty="0" err="1"/>
                  <a:t>is_self_match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 {</a:t>
                </a:r>
              </a:p>
              <a:p>
                <a:r>
                  <a:rPr lang="en-US" sz="1200" dirty="0"/>
                  <a:t>            continue;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= Euclid_dist(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) {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ru-RU" sz="1200" dirty="0"/>
                  <a:t>не подходит</a:t>
                </a:r>
              </a:p>
              <a:p>
                <a:r>
                  <a:rPr lang="en-US" sz="1200" dirty="0"/>
                  <a:t>            break;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min) {</a:t>
                </a:r>
              </a:p>
              <a:p>
                <a:r>
                  <a:rPr lang="en-US" sz="1200" dirty="0"/>
                  <a:t>            min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200" dirty="0"/>
                  <a:t>	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}</a:t>
                </a:r>
                <a:endParaRPr lang="ru-RU" sz="1200" dirty="0"/>
              </a:p>
              <a:p>
                <a:r>
                  <a:rPr lang="en-US" sz="1200" dirty="0"/>
                  <a:t>   If(min &gt;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) {</a:t>
                </a:r>
              </a:p>
              <a:p>
                <a:r>
                  <a:rPr lang="en-US" sz="1200" dirty="0"/>
                  <a:t>       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 = min;</a:t>
                </a:r>
              </a:p>
              <a:p>
                <a:r>
                  <a:rPr lang="en-US" sz="1200" dirty="0"/>
                  <a:t>        </a:t>
                </a:r>
                <a:r>
                  <a:rPr lang="en-US" sz="1200" dirty="0" err="1"/>
                  <a:t>best_so_far_pos</a:t>
                </a:r>
                <a:r>
                  <a:rPr lang="en-US" sz="1200" dirty="0"/>
                  <a:t> = p;</a:t>
                </a:r>
              </a:p>
              <a:p>
                <a:r>
                  <a:rPr lang="en-US" sz="1200" dirty="0"/>
                  <a:t>   }</a:t>
                </a:r>
              </a:p>
              <a:p>
                <a:r>
                  <a:rPr lang="en-US" sz="1200" dirty="0"/>
                  <a:t>}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9EC75-1864-4D36-8618-8E5A209C5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5" y="863667"/>
                <a:ext cx="7798210" cy="6178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565DFC-14EB-457D-86E6-198B910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25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2329B2-9831-45FC-BE3B-A3DDFBC6D83F}"/>
              </a:ext>
            </a:extLst>
          </p:cNvPr>
          <p:cNvSpPr/>
          <p:nvPr/>
        </p:nvSpPr>
        <p:spPr>
          <a:xfrm>
            <a:off x="5632073" y="988901"/>
            <a:ext cx="595705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Для получения наилучшего (наиболее близкого к диссонансу) значения </a:t>
            </a:r>
            <a:r>
              <a:rPr lang="en-US" dirty="0" err="1"/>
              <a:t>best_so_far_dist</a:t>
            </a:r>
            <a:r>
              <a:rPr lang="en-US" dirty="0"/>
              <a:t> </a:t>
            </a:r>
            <a:r>
              <a:rPr lang="ru-RU" dirty="0"/>
              <a:t>выполняется внешний цикл по всем </a:t>
            </a:r>
            <a:r>
              <a:rPr lang="ru-RU" dirty="0" err="1"/>
              <a:t>подпоследовательностям</a:t>
            </a:r>
            <a:r>
              <a:rPr lang="ru-RU" dirty="0"/>
              <a:t> с наиболее редко встречающимися </a:t>
            </a:r>
            <a:r>
              <a:rPr lang="en-US" dirty="0"/>
              <a:t>SAX </a:t>
            </a:r>
            <a:r>
              <a:rPr lang="ru-RU" dirty="0"/>
              <a:t>представлениями</a:t>
            </a:r>
          </a:p>
          <a:p>
            <a:r>
              <a:rPr lang="ru-RU" dirty="0"/>
              <a:t>И два внутренних цикла: по предположительным ближайшим соседям </a:t>
            </a:r>
            <a:r>
              <a:rPr lang="ru-RU" dirty="0" err="1"/>
              <a:t>подпоследовательностей</a:t>
            </a:r>
            <a:r>
              <a:rPr lang="ru-RU" dirty="0"/>
              <a:t> из внешнего цикла и второй по всем оставшимся </a:t>
            </a:r>
            <a:r>
              <a:rPr lang="ru-RU" dirty="0" err="1"/>
              <a:t>подпоследовательностям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4A9FC8A-1EEE-4582-A460-8DD6011AED3F}"/>
              </a:ext>
            </a:extLst>
          </p:cNvPr>
          <p:cNvSpPr/>
          <p:nvPr/>
        </p:nvSpPr>
        <p:spPr>
          <a:xfrm>
            <a:off x="5632073" y="5615582"/>
            <a:ext cx="6096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Output: </a:t>
            </a:r>
            <a:r>
              <a:rPr lang="ru-RU" dirty="0"/>
              <a:t>диссонансом является подпоследовательность начинающаяся с </a:t>
            </a:r>
            <a:r>
              <a:rPr lang="en-US" dirty="0" err="1"/>
              <a:t>best_so_far_pos</a:t>
            </a:r>
            <a:r>
              <a:rPr lang="en-US" dirty="0"/>
              <a:t>  </a:t>
            </a:r>
            <a:r>
              <a:rPr lang="ru-RU" dirty="0"/>
              <a:t>позиции в исходном временном ряде.</a:t>
            </a: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1D3CD24-7EA3-4D77-BF13-DFC89AD17338}"/>
              </a:ext>
            </a:extLst>
          </p:cNvPr>
          <p:cNvSpPr/>
          <p:nvPr/>
        </p:nvSpPr>
        <p:spPr>
          <a:xfrm>
            <a:off x="271927" y="3429000"/>
            <a:ext cx="435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#pragma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omp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parallel for scheduled(guided)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64B0A6-5444-4CA7-BAE6-F3BCD27B7511}"/>
              </a:ext>
            </a:extLst>
          </p:cNvPr>
          <p:cNvSpPr/>
          <p:nvPr/>
        </p:nvSpPr>
        <p:spPr>
          <a:xfrm>
            <a:off x="2745556" y="803567"/>
            <a:ext cx="28865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Не распараллеливаем, т.к. предположительно мало итераций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8F66B4-8D71-430E-8490-FE460419AE32}"/>
              </a:ext>
            </a:extLst>
          </p:cNvPr>
          <p:cNvSpPr/>
          <p:nvPr/>
        </p:nvSpPr>
        <p:spPr>
          <a:xfrm>
            <a:off x="3487763" y="4628946"/>
            <a:ext cx="156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Ранний выход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97DA830-F35D-4882-B6B3-D713C4884C5E}"/>
              </a:ext>
            </a:extLst>
          </p:cNvPr>
          <p:cNvSpPr/>
          <p:nvPr/>
        </p:nvSpPr>
        <p:spPr>
          <a:xfrm>
            <a:off x="3487762" y="2229054"/>
            <a:ext cx="156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Ранний выход</a:t>
            </a:r>
          </a:p>
        </p:txBody>
      </p:sp>
    </p:spTree>
    <p:extLst>
      <p:ext uri="{BB962C8B-B14F-4D97-AF65-F5344CB8AC3E}">
        <p14:creationId xmlns:p14="http://schemas.microsoft.com/office/powerpoint/2010/main" val="4103678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1613"/>
            <a:ext cx="11908733" cy="1325563"/>
          </a:xfrm>
        </p:spPr>
        <p:txBody>
          <a:bodyPr>
            <a:normAutofit/>
          </a:bodyPr>
          <a:lstStyle/>
          <a:p>
            <a:r>
              <a:rPr lang="en-US" sz="2400" dirty="0"/>
              <a:t>2. </a:t>
            </a:r>
            <a:r>
              <a:rPr lang="ru-RU" sz="2400" dirty="0"/>
              <a:t>Поиск диссонансов: на основе эвристики с ранним выходом из итерации цикла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9EC75-1864-4D36-8618-8E5A209C5C4F}"/>
                  </a:ext>
                </a:extLst>
              </p:cNvPr>
              <p:cNvSpPr txBox="1"/>
              <p:nvPr/>
            </p:nvSpPr>
            <p:spPr>
              <a:xfrm>
                <a:off x="89745" y="863667"/>
                <a:ext cx="7798210" cy="617899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ru-RU" sz="1200" dirty="0"/>
              </a:p>
              <a:p>
                <a:r>
                  <a:rPr lang="en-US" sz="1200" dirty="0"/>
                  <a:t>For(int p = 1; </a:t>
                </a:r>
                <a:r>
                  <a:rPr lang="ru-RU" sz="1200" dirty="0"/>
                  <a:t> </a:t>
                </a:r>
                <a:r>
                  <a:rPr lang="en-US" sz="1200" dirty="0"/>
                  <a:t>p not in </a:t>
                </a:r>
                <a:r>
                  <a:rPr lang="en-US" sz="1200" dirty="0" err="1"/>
                  <a:t>IndexMinVal</a:t>
                </a:r>
                <a:r>
                  <a:rPr lang="en-US" sz="1200" dirty="0"/>
                  <a:t> &amp;&amp; p &lt; m – n +1 ; p++) {</a:t>
                </a:r>
              </a:p>
              <a:p>
                <a:r>
                  <a:rPr lang="en-US" sz="1200" dirty="0"/>
                  <a:t>    min = </a:t>
                </a:r>
                <a14:m>
                  <m:oMath xmlns:m="http://schemas.openxmlformats.org/officeDocument/2006/math">
                    <m:r>
                      <a:rPr lang="ru-RU" sz="1200" i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2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;</a:t>
                </a:r>
              </a:p>
              <a:p>
                <a:r>
                  <a:rPr lang="en-US" sz="120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    </a:t>
                </a:r>
                <a:r>
                  <a:rPr lang="en-US" sz="1200" dirty="0"/>
                  <a:t>For(int j in </a:t>
                </a:r>
                <a:r>
                  <a:rPr lang="en-US" sz="1200" dirty="0" err="1"/>
                  <a:t>ChainsOfIndexes</a:t>
                </a:r>
                <a:r>
                  <a:rPr lang="en-US" sz="1200" dirty="0"/>
                  <a:t>[sax(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)]){</a:t>
                </a:r>
              </a:p>
              <a:p>
                <a:r>
                  <a:rPr lang="en-US" sz="1200" dirty="0"/>
                  <a:t>        if(</a:t>
                </a:r>
                <a:r>
                  <a:rPr lang="en-US" sz="1200" dirty="0" err="1"/>
                  <a:t>is_self_match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 {</a:t>
                </a:r>
              </a:p>
              <a:p>
                <a:r>
                  <a:rPr lang="en-US" sz="1200" dirty="0"/>
                  <a:t>            continue;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= Euclid_dist(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) {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ru-RU" sz="1200" dirty="0"/>
                  <a:t>не подходит</a:t>
                </a:r>
              </a:p>
              <a:p>
                <a:r>
                  <a:rPr lang="en-US" sz="1200" dirty="0"/>
                  <a:t>            break;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min) {</a:t>
                </a:r>
              </a:p>
              <a:p>
                <a:r>
                  <a:rPr lang="en-US" sz="1200" dirty="0"/>
                  <a:t>            min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200" dirty="0"/>
                  <a:t>	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}</a:t>
                </a:r>
              </a:p>
              <a:p>
                <a:r>
                  <a:rPr lang="en-US" sz="1200" dirty="0"/>
                  <a:t>   For(int j int j = 0; j &lt; m-n+1 &amp;&amp; not in </a:t>
                </a:r>
                <a:r>
                  <a:rPr lang="en-US" sz="1200" dirty="0" err="1"/>
                  <a:t>ChainsOfIndexes</a:t>
                </a:r>
                <a:r>
                  <a:rPr lang="en-US" sz="1200" dirty="0"/>
                  <a:t>[sax(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)]; </a:t>
                </a:r>
                <a:r>
                  <a:rPr lang="en-US" sz="1200" dirty="0" err="1"/>
                  <a:t>j++</a:t>
                </a:r>
                <a:r>
                  <a:rPr lang="en-US" sz="1200" dirty="0"/>
                  <a:t>){</a:t>
                </a:r>
              </a:p>
              <a:p>
                <a:r>
                  <a:rPr lang="en-US" sz="1200" dirty="0"/>
                  <a:t>        if(</a:t>
                </a:r>
                <a:r>
                  <a:rPr lang="en-US" sz="1200" dirty="0" err="1"/>
                  <a:t>is_self_match</a:t>
                </a: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 {</a:t>
                </a:r>
              </a:p>
              <a:p>
                <a:r>
                  <a:rPr lang="en-US" sz="1200" dirty="0"/>
                  <a:t>            continue;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= Euclid_dist(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,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)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) {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ru-RU" sz="1200" dirty="0"/>
                  <a:t>не подходит</a:t>
                </a:r>
              </a:p>
              <a:p>
                <a:r>
                  <a:rPr lang="en-US" sz="1200" dirty="0"/>
                  <a:t>            break;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&lt; min) {</a:t>
                </a:r>
              </a:p>
              <a:p>
                <a:r>
                  <a:rPr lang="en-US" sz="1200" dirty="0"/>
                  <a:t>            min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200" dirty="0"/>
                  <a:t>	</a:t>
                </a:r>
              </a:p>
              <a:p>
                <a:r>
                  <a:rPr lang="en-US" sz="1200" dirty="0"/>
                  <a:t>        }</a:t>
                </a:r>
              </a:p>
              <a:p>
                <a:r>
                  <a:rPr lang="en-US" sz="1200" dirty="0"/>
                  <a:t>   }</a:t>
                </a:r>
                <a:endParaRPr lang="ru-RU" sz="1200" dirty="0"/>
              </a:p>
              <a:p>
                <a:r>
                  <a:rPr lang="en-US" sz="1200" dirty="0"/>
                  <a:t>   If(min &gt;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) {</a:t>
                </a:r>
              </a:p>
              <a:p>
                <a:r>
                  <a:rPr lang="en-US" sz="1200" dirty="0"/>
                  <a:t>        </a:t>
                </a:r>
                <a:r>
                  <a:rPr lang="en-US" sz="1200" dirty="0" err="1"/>
                  <a:t>best_so_far_dist</a:t>
                </a:r>
                <a:r>
                  <a:rPr lang="en-US" sz="1200" dirty="0"/>
                  <a:t> = min;</a:t>
                </a:r>
              </a:p>
              <a:p>
                <a:r>
                  <a:rPr lang="en-US" sz="1200" dirty="0"/>
                  <a:t>        </a:t>
                </a:r>
                <a:r>
                  <a:rPr lang="en-US" sz="1200" dirty="0" err="1"/>
                  <a:t>best_so_far_pos</a:t>
                </a:r>
                <a:r>
                  <a:rPr lang="en-US" sz="1200" dirty="0"/>
                  <a:t> = p;</a:t>
                </a:r>
              </a:p>
              <a:p>
                <a:r>
                  <a:rPr lang="en-US" sz="1200" dirty="0"/>
                  <a:t>   }</a:t>
                </a:r>
              </a:p>
              <a:p>
                <a:r>
                  <a:rPr lang="en-US" sz="1200" dirty="0"/>
                  <a:t>}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9EC75-1864-4D36-8618-8E5A209C5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5" y="863667"/>
                <a:ext cx="7798210" cy="6178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565DFC-14EB-457D-86E6-198B910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26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2329B2-9831-45FC-BE3B-A3DDFBC6D83F}"/>
              </a:ext>
            </a:extLst>
          </p:cNvPr>
          <p:cNvSpPr/>
          <p:nvPr/>
        </p:nvSpPr>
        <p:spPr>
          <a:xfrm>
            <a:off x="5712460" y="1173950"/>
            <a:ext cx="595705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Далее внешний цикл по всем </a:t>
            </a:r>
            <a:r>
              <a:rPr lang="ru-RU" dirty="0" err="1"/>
              <a:t>подпоследовательностям</a:t>
            </a:r>
            <a:r>
              <a:rPr lang="ru-RU" dirty="0"/>
              <a:t>, которые не имеют наиболее редко встречающееся </a:t>
            </a:r>
            <a:r>
              <a:rPr lang="en-US" dirty="0"/>
              <a:t>SAX </a:t>
            </a:r>
            <a:r>
              <a:rPr lang="ru-RU" dirty="0"/>
              <a:t>представление. И два внутренних цикла: по предположительным ближайшим соседям </a:t>
            </a:r>
            <a:r>
              <a:rPr lang="ru-RU" dirty="0" err="1"/>
              <a:t>подпоследовательностей</a:t>
            </a:r>
            <a:r>
              <a:rPr lang="ru-RU" dirty="0"/>
              <a:t> из внешнего цикла и второй по всем оставшимся </a:t>
            </a:r>
            <a:r>
              <a:rPr lang="ru-RU" dirty="0" err="1"/>
              <a:t>подпоследовательностям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40E5535-1680-46B3-B0AE-2BF0FB894BDC}"/>
              </a:ext>
            </a:extLst>
          </p:cNvPr>
          <p:cNvSpPr/>
          <p:nvPr/>
        </p:nvSpPr>
        <p:spPr>
          <a:xfrm>
            <a:off x="5712460" y="5690781"/>
            <a:ext cx="6096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Output: </a:t>
            </a:r>
            <a:r>
              <a:rPr lang="ru-RU" dirty="0"/>
              <a:t>диссонансом является подпоследовательность начинающаяся с </a:t>
            </a:r>
            <a:r>
              <a:rPr lang="en-US" dirty="0" err="1"/>
              <a:t>best_so_far_pos</a:t>
            </a:r>
            <a:r>
              <a:rPr lang="en-US" dirty="0"/>
              <a:t>  </a:t>
            </a:r>
            <a:r>
              <a:rPr lang="ru-RU" dirty="0"/>
              <a:t>позиции в исходном временном ряде.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925F5E-510E-421B-8F34-984C13985E1B}"/>
              </a:ext>
            </a:extLst>
          </p:cNvPr>
          <p:cNvSpPr/>
          <p:nvPr/>
        </p:nvSpPr>
        <p:spPr>
          <a:xfrm>
            <a:off x="89745" y="797082"/>
            <a:ext cx="435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#pragma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omp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parallel for scheduled(guided)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B0149F-99A5-49C2-BABE-AD841DC1AFE3}"/>
              </a:ext>
            </a:extLst>
          </p:cNvPr>
          <p:cNvSpPr/>
          <p:nvPr/>
        </p:nvSpPr>
        <p:spPr>
          <a:xfrm>
            <a:off x="3497811" y="2438363"/>
            <a:ext cx="156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Ранний выход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102B239-40E9-4568-90F0-1C8840C4E25B}"/>
              </a:ext>
            </a:extLst>
          </p:cNvPr>
          <p:cNvSpPr/>
          <p:nvPr/>
        </p:nvSpPr>
        <p:spPr>
          <a:xfrm>
            <a:off x="3497810" y="4660723"/>
            <a:ext cx="156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Ранний выход</a:t>
            </a:r>
          </a:p>
        </p:txBody>
      </p:sp>
    </p:spTree>
    <p:extLst>
      <p:ext uri="{BB962C8B-B14F-4D97-AF65-F5344CB8AC3E}">
        <p14:creationId xmlns:p14="http://schemas.microsoft.com/office/powerpoint/2010/main" val="2008327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575D8-B2D6-4B1C-A0DD-0A8C0CB8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7752"/>
            <a:ext cx="10515600" cy="1325563"/>
          </a:xfrm>
        </p:spPr>
        <p:txBody>
          <a:bodyPr/>
          <a:lstStyle/>
          <a:p>
            <a:r>
              <a:rPr lang="ru-RU" dirty="0"/>
              <a:t>Модульная структура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9DB5C-629D-41F2-8A9F-9D83BDB9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9682DD-6939-43F7-B465-AF4C65D12398}"/>
              </a:ext>
            </a:extLst>
          </p:cNvPr>
          <p:cNvSpPr/>
          <p:nvPr/>
        </p:nvSpPr>
        <p:spPr>
          <a:xfrm>
            <a:off x="2827181" y="2104233"/>
            <a:ext cx="26581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findDiscords</a:t>
            </a:r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EF9204-324D-474C-88C8-3D63AC94479D}"/>
              </a:ext>
            </a:extLst>
          </p:cNvPr>
          <p:cNvSpPr/>
          <p:nvPr/>
        </p:nvSpPr>
        <p:spPr>
          <a:xfrm>
            <a:off x="5395334" y="1279933"/>
            <a:ext cx="9444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run</a:t>
            </a:r>
            <a:endParaRPr lang="ru-RU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B90B921-0B3B-4F1E-AE20-52BAF028FD3F}"/>
              </a:ext>
            </a:extLst>
          </p:cNvPr>
          <p:cNvSpPr/>
          <p:nvPr/>
        </p:nvSpPr>
        <p:spPr>
          <a:xfrm>
            <a:off x="5867547" y="2127394"/>
            <a:ext cx="263405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loadSeries</a:t>
            </a:r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FE2EF6-80FA-4E92-860A-F5CBD42C8CCC}"/>
              </a:ext>
            </a:extLst>
          </p:cNvPr>
          <p:cNvSpPr/>
          <p:nvPr/>
        </p:nvSpPr>
        <p:spPr>
          <a:xfrm>
            <a:off x="774056" y="3204515"/>
            <a:ext cx="22373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prepare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052ADD8-142A-4591-BFE7-23B6F9959E94}"/>
              </a:ext>
            </a:extLst>
          </p:cNvPr>
          <p:cNvSpPr/>
          <p:nvPr/>
        </p:nvSpPr>
        <p:spPr>
          <a:xfrm>
            <a:off x="3542731" y="3213950"/>
            <a:ext cx="232481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pushFrontSequences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12B95A-6C26-479A-86EC-0D80BB1A6F2F}"/>
              </a:ext>
            </a:extLst>
          </p:cNvPr>
          <p:cNvSpPr/>
          <p:nvPr/>
        </p:nvSpPr>
        <p:spPr>
          <a:xfrm>
            <a:off x="6339760" y="3213950"/>
            <a:ext cx="252601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getNotSelfMatchSequences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409885-FEF3-497F-B081-2DC8A1F36AD2}"/>
              </a:ext>
            </a:extLst>
          </p:cNvPr>
          <p:cNvSpPr/>
          <p:nvPr/>
        </p:nvSpPr>
        <p:spPr>
          <a:xfrm>
            <a:off x="9469892" y="3204515"/>
            <a:ext cx="26581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findDiscords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7DE979-7AE2-4D3C-B919-4DADF999738C}"/>
              </a:ext>
            </a:extLst>
          </p:cNvPr>
          <p:cNvSpPr/>
          <p:nvPr/>
        </p:nvSpPr>
        <p:spPr>
          <a:xfrm>
            <a:off x="10116914" y="4148007"/>
            <a:ext cx="136405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distance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7D4B1DD-BF09-424C-8EE5-4E45434BF163}"/>
              </a:ext>
            </a:extLst>
          </p:cNvPr>
          <p:cNvSpPr/>
          <p:nvPr/>
        </p:nvSpPr>
        <p:spPr>
          <a:xfrm>
            <a:off x="10355364" y="5042382"/>
            <a:ext cx="88715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dk1"/>
                </a:solidFill>
              </a:rPr>
              <a:t>distance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F286F0C-89B5-4E2E-8807-AC89EAA29EE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156231" y="1587710"/>
            <a:ext cx="1711316" cy="516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654E71D-4D69-41DB-B855-301BDBBF889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67547" y="1587710"/>
            <a:ext cx="1317027" cy="539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CFD06F7-A2DB-40A7-80C2-0A544DB7652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892736" y="2412010"/>
            <a:ext cx="2263495" cy="79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6A6FF7D-3BE4-47F6-BA13-CBAD61C71DE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156231" y="2412010"/>
            <a:ext cx="548908" cy="801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B1EBF5D-3F49-46BE-AA4F-CD91B35EAFA9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156231" y="2412010"/>
            <a:ext cx="3446538" cy="801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C0408B0-83E8-4F56-8288-5FA404C81B76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156231" y="2412010"/>
            <a:ext cx="6642711" cy="79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80CE3C8-2121-4507-B637-4A2DE24E2E3C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798942" y="4455784"/>
            <a:ext cx="0" cy="586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A02FDA-2819-4EE7-837E-FC3CF8A3BF7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0798942" y="3512292"/>
            <a:ext cx="0" cy="63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ADF0613-BCB9-46B7-85D2-BDD65DBD602E}"/>
              </a:ext>
            </a:extLst>
          </p:cNvPr>
          <p:cNvSpPr/>
          <p:nvPr/>
        </p:nvSpPr>
        <p:spPr>
          <a:xfrm>
            <a:off x="839238" y="4140926"/>
            <a:ext cx="132251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init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B6E1C4C8-9F3D-4074-8189-E4B899C599D4}"/>
              </a:ext>
            </a:extLst>
          </p:cNvPr>
          <p:cNvSpPr/>
          <p:nvPr/>
        </p:nvSpPr>
        <p:spPr>
          <a:xfrm>
            <a:off x="2418997" y="5036827"/>
            <a:ext cx="5974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/>
              <a:t>saxify</a:t>
            </a:r>
            <a:endParaRPr lang="en-US" sz="1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279812FF-4D5A-4260-974C-8187BFF4F220}"/>
              </a:ext>
            </a:extLst>
          </p:cNvPr>
          <p:cNvSpPr/>
          <p:nvPr/>
        </p:nvSpPr>
        <p:spPr>
          <a:xfrm>
            <a:off x="2289370" y="4137096"/>
            <a:ext cx="856726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/>
              <a:t>quantize</a:t>
            </a:r>
            <a:endParaRPr lang="ru-RU" sz="14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E4D8528-5605-440E-830F-F919848837F4}"/>
              </a:ext>
            </a:extLst>
          </p:cNvPr>
          <p:cNvSpPr/>
          <p:nvPr/>
        </p:nvSpPr>
        <p:spPr>
          <a:xfrm>
            <a:off x="613562" y="5042382"/>
            <a:ext cx="1227127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fill_cutpoints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6F6E5257-4C70-4DD2-8D0B-04C052642D92}"/>
              </a:ext>
            </a:extLst>
          </p:cNvPr>
          <p:cNvSpPr/>
          <p:nvPr/>
        </p:nvSpPr>
        <p:spPr>
          <a:xfrm>
            <a:off x="1918397" y="5815519"/>
            <a:ext cx="71167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initPAA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CE902CF-AD64-4DA6-A92E-2BC36A58B046}"/>
              </a:ext>
            </a:extLst>
          </p:cNvPr>
          <p:cNvSpPr/>
          <p:nvPr/>
        </p:nvSpPr>
        <p:spPr>
          <a:xfrm>
            <a:off x="3011415" y="5815520"/>
            <a:ext cx="87197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</a:rPr>
              <a:t>applyPAA</a:t>
            </a:r>
            <a:endParaRPr lang="ru-RU" sz="1400" dirty="0"/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E2612BB-23DF-477B-99C8-40829CB0C5CE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flipH="1">
            <a:off x="1227126" y="4448703"/>
            <a:ext cx="273371" cy="593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38EBCB85-D166-4278-B8EB-70B3D51AE39B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2717733" y="4444873"/>
            <a:ext cx="0" cy="591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4071141-337C-41E6-8F0D-40D1B117B983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2274232" y="5344604"/>
            <a:ext cx="443501" cy="470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ECF762C8-E5D9-4F6A-BA07-6882CBA572F7}"/>
              </a:ext>
            </a:extLst>
          </p:cNvPr>
          <p:cNvCxnSpPr>
            <a:cxnSpLocks/>
            <a:stCxn id="8" idx="2"/>
            <a:endCxn id="47" idx="0"/>
          </p:cNvCxnSpPr>
          <p:nvPr/>
        </p:nvCxnSpPr>
        <p:spPr>
          <a:xfrm flipH="1">
            <a:off x="1500497" y="3512292"/>
            <a:ext cx="392239" cy="628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E8966182-6332-4449-B19A-81FFA5CFA621}"/>
              </a:ext>
            </a:extLst>
          </p:cNvPr>
          <p:cNvCxnSpPr>
            <a:cxnSpLocks/>
            <a:stCxn id="8" idx="2"/>
            <a:endCxn id="49" idx="0"/>
          </p:cNvCxnSpPr>
          <p:nvPr/>
        </p:nvCxnSpPr>
        <p:spPr>
          <a:xfrm>
            <a:off x="1892736" y="3512292"/>
            <a:ext cx="824997" cy="624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AC433755-9BB2-4A7F-888F-14F6B4924393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>
            <a:off x="2717733" y="5344604"/>
            <a:ext cx="729667" cy="470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4EC9831-8603-4B6E-8FCA-2E47C9760613}"/>
              </a:ext>
            </a:extLst>
          </p:cNvPr>
          <p:cNvSpPr txBox="1"/>
          <p:nvPr/>
        </p:nvSpPr>
        <p:spPr>
          <a:xfrm>
            <a:off x="6096000" y="1089893"/>
            <a:ext cx="14205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Запуск программы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7964E5-AFA5-4C62-A29E-DFE780DD16CB}"/>
              </a:ext>
            </a:extLst>
          </p:cNvPr>
          <p:cNvSpPr txBox="1"/>
          <p:nvPr/>
        </p:nvSpPr>
        <p:spPr>
          <a:xfrm>
            <a:off x="7858445" y="1796456"/>
            <a:ext cx="187267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Загрузка временного ряда из файла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32079-A0A6-4E0A-BA56-42F25C42F888}"/>
              </a:ext>
            </a:extLst>
          </p:cNvPr>
          <p:cNvSpPr txBox="1"/>
          <p:nvPr/>
        </p:nvSpPr>
        <p:spPr>
          <a:xfrm>
            <a:off x="1524541" y="1790372"/>
            <a:ext cx="187267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Поиск диссонансов временного ряда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BB5E1A-240F-4722-A906-C0E483838B46}"/>
              </a:ext>
            </a:extLst>
          </p:cNvPr>
          <p:cNvSpPr txBox="1"/>
          <p:nvPr/>
        </p:nvSpPr>
        <p:spPr>
          <a:xfrm>
            <a:off x="30688" y="3120053"/>
            <a:ext cx="1382641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Этап подготовки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9B61C9-ECC7-4A57-9662-F4E4B7C52305}"/>
              </a:ext>
            </a:extLst>
          </p:cNvPr>
          <p:cNvSpPr txBox="1"/>
          <p:nvPr/>
        </p:nvSpPr>
        <p:spPr>
          <a:xfrm>
            <a:off x="3301960" y="3536856"/>
            <a:ext cx="2806357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Сортировка </a:t>
            </a:r>
            <a:r>
              <a:rPr lang="ru-RU" sz="1200" dirty="0" err="1"/>
              <a:t>подпоследовательностей</a:t>
            </a:r>
            <a:r>
              <a:rPr lang="ru-RU" sz="1200" dirty="0"/>
              <a:t> временного ряда в соответствии с эвристикой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A2CF614-52AD-4B30-A184-0CF776606A98}"/>
              </a:ext>
            </a:extLst>
          </p:cNvPr>
          <p:cNvSpPr txBox="1"/>
          <p:nvPr/>
        </p:nvSpPr>
        <p:spPr>
          <a:xfrm>
            <a:off x="6339760" y="3531162"/>
            <a:ext cx="251668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Получить </a:t>
            </a:r>
            <a:r>
              <a:rPr lang="ru-RU" sz="1200" dirty="0" err="1"/>
              <a:t>несамопересекающиеся</a:t>
            </a:r>
            <a:r>
              <a:rPr lang="ru-RU" sz="1200" dirty="0"/>
              <a:t> подпоследовательности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3F03F69-73A2-4C74-B9A4-C7B671741191}"/>
              </a:ext>
            </a:extLst>
          </p:cNvPr>
          <p:cNvSpPr txBox="1"/>
          <p:nvPr/>
        </p:nvSpPr>
        <p:spPr>
          <a:xfrm>
            <a:off x="9071240" y="3397052"/>
            <a:ext cx="115746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Этап поиска диссонансов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B51937-F6CB-4590-91DB-706A303AB3FA}"/>
              </a:ext>
            </a:extLst>
          </p:cNvPr>
          <p:cNvSpPr txBox="1"/>
          <p:nvPr/>
        </p:nvSpPr>
        <p:spPr>
          <a:xfrm>
            <a:off x="9071240" y="5252824"/>
            <a:ext cx="1347853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точками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E0675A1-8452-4510-9AB7-1D725CCB0762}"/>
              </a:ext>
            </a:extLst>
          </p:cNvPr>
          <p:cNvSpPr txBox="1"/>
          <p:nvPr/>
        </p:nvSpPr>
        <p:spPr>
          <a:xfrm>
            <a:off x="8599019" y="4318767"/>
            <a:ext cx="174174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последовательностями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287589F-CE6D-44B1-95F1-CBE69EC9E530}"/>
              </a:ext>
            </a:extLst>
          </p:cNvPr>
          <p:cNvSpPr txBox="1"/>
          <p:nvPr/>
        </p:nvSpPr>
        <p:spPr>
          <a:xfrm>
            <a:off x="-48870" y="4317069"/>
            <a:ext cx="1347853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Инициализация </a:t>
            </a:r>
            <a:r>
              <a:rPr lang="en-US" sz="1200" dirty="0"/>
              <a:t>SAX</a:t>
            </a:r>
            <a:endParaRPr lang="ru-RU" sz="12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A05E218-9386-4196-95F6-58E43520EE22}"/>
              </a:ext>
            </a:extLst>
          </p:cNvPr>
          <p:cNvSpPr txBox="1"/>
          <p:nvPr/>
        </p:nvSpPr>
        <p:spPr>
          <a:xfrm>
            <a:off x="-48871" y="5344604"/>
            <a:ext cx="134785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Заполнить таблицу точек разделения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AC113CB-92D6-4D7C-BCBF-4F938EAA47E0}"/>
              </a:ext>
            </a:extLst>
          </p:cNvPr>
          <p:cNvSpPr txBox="1"/>
          <p:nvPr/>
        </p:nvSpPr>
        <p:spPr>
          <a:xfrm>
            <a:off x="2923350" y="4392126"/>
            <a:ext cx="1861041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Преобразовать в </a:t>
            </a:r>
            <a:r>
              <a:rPr lang="en-US" sz="1200" dirty="0"/>
              <a:t>SAX </a:t>
            </a:r>
            <a:r>
              <a:rPr lang="ru-RU" sz="1200" dirty="0"/>
              <a:t>все подпоследовательности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9A7F969-7FA6-4DC4-A5A8-F372E4B91A52}"/>
              </a:ext>
            </a:extLst>
          </p:cNvPr>
          <p:cNvSpPr txBox="1"/>
          <p:nvPr/>
        </p:nvSpPr>
        <p:spPr>
          <a:xfrm>
            <a:off x="3024483" y="5036827"/>
            <a:ext cx="1861041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Преобразовать в </a:t>
            </a:r>
            <a:r>
              <a:rPr lang="en-US" sz="1200" dirty="0"/>
              <a:t>SAX</a:t>
            </a:r>
            <a:r>
              <a:rPr lang="ru-RU" sz="1200" dirty="0"/>
              <a:t> подпоследовательность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271A9A-69CE-434C-B422-A3AA5EC0FFB1}"/>
              </a:ext>
            </a:extLst>
          </p:cNvPr>
          <p:cNvSpPr txBox="1"/>
          <p:nvPr/>
        </p:nvSpPr>
        <p:spPr>
          <a:xfrm>
            <a:off x="1244470" y="6132546"/>
            <a:ext cx="1347853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Инициализация </a:t>
            </a:r>
            <a:r>
              <a:rPr lang="en-US" sz="1200" dirty="0"/>
              <a:t>PAA</a:t>
            </a:r>
            <a:endParaRPr lang="ru-RU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C460D4-DE15-49DA-8256-6C00A8BB94FC}"/>
              </a:ext>
            </a:extLst>
          </p:cNvPr>
          <p:cNvSpPr txBox="1"/>
          <p:nvPr/>
        </p:nvSpPr>
        <p:spPr>
          <a:xfrm>
            <a:off x="3024483" y="6155208"/>
            <a:ext cx="175990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PAA </a:t>
            </a:r>
            <a:r>
              <a:rPr lang="ru-RU" sz="1200" dirty="0" err="1"/>
              <a:t>апроксимация</a:t>
            </a:r>
            <a:r>
              <a:rPr lang="ru-RU" sz="1200" dirty="0"/>
              <a:t>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110323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11F0F6FF-A511-46AB-B532-BB789BCCECAD}"/>
              </a:ext>
            </a:extLst>
          </p:cNvPr>
          <p:cNvSpPr/>
          <p:nvPr/>
        </p:nvSpPr>
        <p:spPr>
          <a:xfrm>
            <a:off x="64008" y="978408"/>
            <a:ext cx="12127992" cy="44504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882FD04-F3AF-4207-8E13-19B6C716960C}"/>
              </a:ext>
            </a:extLst>
          </p:cNvPr>
          <p:cNvSpPr/>
          <p:nvPr/>
        </p:nvSpPr>
        <p:spPr>
          <a:xfrm>
            <a:off x="5969369" y="5504688"/>
            <a:ext cx="6222631" cy="1216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575D8-B2D6-4B1C-A0DD-0A8C0CB8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7752"/>
            <a:ext cx="10515600" cy="1325563"/>
          </a:xfrm>
        </p:spPr>
        <p:txBody>
          <a:bodyPr/>
          <a:lstStyle/>
          <a:p>
            <a:r>
              <a:rPr lang="ru-RU" dirty="0"/>
              <a:t>Модульная структура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9DB5C-629D-41F2-8A9F-9D83BDB9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9682DD-6939-43F7-B465-AF4C65D12398}"/>
              </a:ext>
            </a:extLst>
          </p:cNvPr>
          <p:cNvSpPr/>
          <p:nvPr/>
        </p:nvSpPr>
        <p:spPr>
          <a:xfrm>
            <a:off x="2827181" y="2104233"/>
            <a:ext cx="26581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long </a:t>
            </a:r>
            <a:r>
              <a:rPr lang="en-US" sz="1400" dirty="0" err="1">
                <a:solidFill>
                  <a:schemeClr val="dk1"/>
                </a:solidFill>
              </a:rPr>
              <a:t>findDiscords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series,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m,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n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  <a:endParaRPr lang="ru-RU" sz="1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EF9204-324D-474C-88C8-3D63AC94479D}"/>
              </a:ext>
            </a:extLst>
          </p:cNvPr>
          <p:cNvSpPr/>
          <p:nvPr/>
        </p:nvSpPr>
        <p:spPr>
          <a:xfrm>
            <a:off x="5395334" y="1113859"/>
            <a:ext cx="94442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run();</a:t>
            </a:r>
            <a:endParaRPr lang="ru-RU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B90B921-0B3B-4F1E-AE20-52BAF028FD3F}"/>
              </a:ext>
            </a:extLst>
          </p:cNvPr>
          <p:cNvSpPr/>
          <p:nvPr/>
        </p:nvSpPr>
        <p:spPr>
          <a:xfrm>
            <a:off x="5867547" y="2127394"/>
            <a:ext cx="263405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loadSeries</a:t>
            </a:r>
            <a:r>
              <a:rPr lang="en-US" sz="1400" dirty="0">
                <a:solidFill>
                  <a:schemeClr val="dk1"/>
                </a:solidFill>
              </a:rPr>
              <a:t>(long m);</a:t>
            </a:r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FE2EF6-80FA-4E92-860A-F5CBD42C8CCC}"/>
              </a:ext>
            </a:extLst>
          </p:cNvPr>
          <p:cNvSpPr/>
          <p:nvPr/>
        </p:nvSpPr>
        <p:spPr>
          <a:xfrm>
            <a:off x="64008" y="3967914"/>
            <a:ext cx="3376901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long* prepare(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* subsequences,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n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052ADD8-142A-4591-BFE7-23B6F9959E94}"/>
              </a:ext>
            </a:extLst>
          </p:cNvPr>
          <p:cNvSpPr/>
          <p:nvPr/>
        </p:nvSpPr>
        <p:spPr>
          <a:xfrm>
            <a:off x="3542731" y="3977349"/>
            <a:ext cx="2324816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</a:t>
            </a:r>
            <a:r>
              <a:rPr lang="en-US" sz="1400" dirty="0" err="1">
                <a:solidFill>
                  <a:schemeClr val="dk1"/>
                </a:solidFill>
              </a:rPr>
              <a:t>pushFrontSequences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long* sequences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12B95A-6C26-479A-86EC-0D80BB1A6F2F}"/>
              </a:ext>
            </a:extLst>
          </p:cNvPr>
          <p:cNvSpPr/>
          <p:nvPr/>
        </p:nvSpPr>
        <p:spPr>
          <a:xfrm>
            <a:off x="5969369" y="3977349"/>
            <a:ext cx="3376901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* </a:t>
            </a:r>
            <a:r>
              <a:rPr lang="en-US" sz="1400" dirty="0" err="1">
                <a:solidFill>
                  <a:schemeClr val="dk1"/>
                </a:solidFill>
              </a:rPr>
              <a:t>getNotSelfMatchSequences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series,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m,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subsequence,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n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409885-FEF3-497F-B081-2DC8A1F36AD2}"/>
              </a:ext>
            </a:extLst>
          </p:cNvPr>
          <p:cNvSpPr/>
          <p:nvPr/>
        </p:nvSpPr>
        <p:spPr>
          <a:xfrm>
            <a:off x="9469892" y="3967914"/>
            <a:ext cx="265810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long </a:t>
            </a:r>
            <a:r>
              <a:rPr lang="en-US" sz="1400" dirty="0" err="1">
                <a:solidFill>
                  <a:schemeClr val="dk1"/>
                </a:solidFill>
              </a:rPr>
              <a:t>findDiscords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time_series_t</a:t>
            </a:r>
            <a:r>
              <a:rPr lang="en-US" sz="1400" dirty="0">
                <a:solidFill>
                  <a:schemeClr val="dk1"/>
                </a:solidFill>
              </a:rPr>
              <a:t> series,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m,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long n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7DE979-7AE2-4D3C-B919-4DADF999738C}"/>
              </a:ext>
            </a:extLst>
          </p:cNvPr>
          <p:cNvSpPr/>
          <p:nvPr/>
        </p:nvSpPr>
        <p:spPr>
          <a:xfrm>
            <a:off x="7275332" y="5705458"/>
            <a:ext cx="485266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double distance(double series1[], double series2[], long length);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7D4B1DD-BF09-424C-8EE5-4E45434BF163}"/>
              </a:ext>
            </a:extLst>
          </p:cNvPr>
          <p:cNvSpPr/>
          <p:nvPr/>
        </p:nvSpPr>
        <p:spPr>
          <a:xfrm>
            <a:off x="7275332" y="6316111"/>
            <a:ext cx="305788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1400" dirty="0">
                <a:solidFill>
                  <a:schemeClr val="dk1"/>
                </a:solidFill>
              </a:rPr>
              <a:t>double distance(double p1, double p2);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F286F0C-89B5-4E2E-8807-AC89EAA29EE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4156231" y="1637079"/>
            <a:ext cx="1711316" cy="467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654E71D-4D69-41DB-B855-301BDBBF889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67547" y="1637079"/>
            <a:ext cx="1317027" cy="490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CFD06F7-A2DB-40A7-80C2-0A544DB7652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752459" y="3489228"/>
            <a:ext cx="2403772" cy="478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6A6FF7D-3BE4-47F6-BA13-CBAD61C71DE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88641" y="3498663"/>
            <a:ext cx="516498" cy="478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B1EBF5D-3F49-46BE-AA4F-CD91B35EAFA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156231" y="3489228"/>
            <a:ext cx="3501588" cy="467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C0408B0-83E8-4F56-8288-5FA404C81B76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156231" y="3489228"/>
            <a:ext cx="6642711" cy="478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DF2C1B-32A1-49CD-9397-C41813DD9B68}"/>
              </a:ext>
            </a:extLst>
          </p:cNvPr>
          <p:cNvSpPr txBox="1"/>
          <p:nvPr/>
        </p:nvSpPr>
        <p:spPr>
          <a:xfrm>
            <a:off x="6223733" y="592841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Utils</a:t>
            </a:r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80CE3C8-2121-4507-B637-4A2DE24E2E3C}"/>
              </a:ext>
            </a:extLst>
          </p:cNvPr>
          <p:cNvCxnSpPr>
            <a:cxnSpLocks/>
          </p:cNvCxnSpPr>
          <p:nvPr/>
        </p:nvCxnSpPr>
        <p:spPr>
          <a:xfrm flipH="1">
            <a:off x="8147160" y="6018096"/>
            <a:ext cx="1" cy="298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46D9C3C-4183-400C-9E9C-FCC93A1E2E2F}"/>
              </a:ext>
            </a:extLst>
          </p:cNvPr>
          <p:cNvSpPr/>
          <p:nvPr/>
        </p:nvSpPr>
        <p:spPr>
          <a:xfrm>
            <a:off x="1133498" y="5504688"/>
            <a:ext cx="1237921" cy="73784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ABE59F-FE19-4487-853B-BF221344CCA0}"/>
              </a:ext>
            </a:extLst>
          </p:cNvPr>
          <p:cNvSpPr txBox="1"/>
          <p:nvPr/>
        </p:nvSpPr>
        <p:spPr>
          <a:xfrm>
            <a:off x="1432691" y="5688946"/>
            <a:ext cx="64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SAX</a:t>
            </a:r>
            <a:endParaRPr lang="ru-RU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7DB2001-F297-424F-AA2E-2A2C88FAD6B3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1752459" y="4922021"/>
            <a:ext cx="0" cy="582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2A02FDA-2819-4EE7-837E-FC3CF8A3BF7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9701662" y="5137465"/>
            <a:ext cx="4239" cy="567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6DEFED-06EC-4B54-AE82-73616149EF15}"/>
              </a:ext>
            </a:extLst>
          </p:cNvPr>
          <p:cNvSpPr txBox="1"/>
          <p:nvPr/>
        </p:nvSpPr>
        <p:spPr>
          <a:xfrm>
            <a:off x="250066" y="1148649"/>
            <a:ext cx="171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discords-finder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50484A-E67E-444A-A6A4-44D5481E9C90}"/>
              </a:ext>
            </a:extLst>
          </p:cNvPr>
          <p:cNvSpPr txBox="1"/>
          <p:nvPr/>
        </p:nvSpPr>
        <p:spPr>
          <a:xfrm>
            <a:off x="5614187" y="1407708"/>
            <a:ext cx="142053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Запуск программы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BF998C-D09C-42F5-BA93-7FC7CEC58CB0}"/>
              </a:ext>
            </a:extLst>
          </p:cNvPr>
          <p:cNvSpPr txBox="1"/>
          <p:nvPr/>
        </p:nvSpPr>
        <p:spPr>
          <a:xfrm>
            <a:off x="6128004" y="2503663"/>
            <a:ext cx="2538482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Загрузка временного ряда из файла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29A23D-7411-4145-8AA8-17FA390601C0}"/>
              </a:ext>
            </a:extLst>
          </p:cNvPr>
          <p:cNvSpPr txBox="1"/>
          <p:nvPr/>
        </p:nvSpPr>
        <p:spPr>
          <a:xfrm>
            <a:off x="3096138" y="3301243"/>
            <a:ext cx="2634054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Поиск диссонансов временного ряда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483553-B5B4-4A32-98D1-6D793331E113}"/>
              </a:ext>
            </a:extLst>
          </p:cNvPr>
          <p:cNvSpPr txBox="1"/>
          <p:nvPr/>
        </p:nvSpPr>
        <p:spPr>
          <a:xfrm>
            <a:off x="2135860" y="4800070"/>
            <a:ext cx="1382641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Этап подготовки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0B22D0-27CA-41BE-B149-AE02B12802AD}"/>
              </a:ext>
            </a:extLst>
          </p:cNvPr>
          <p:cNvSpPr txBox="1"/>
          <p:nvPr/>
        </p:nvSpPr>
        <p:spPr>
          <a:xfrm>
            <a:off x="3821504" y="4551687"/>
            <a:ext cx="2065654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Сортировка </a:t>
            </a:r>
            <a:r>
              <a:rPr lang="ru-RU" sz="1200" dirty="0" err="1"/>
              <a:t>подпоследовательностей</a:t>
            </a:r>
            <a:r>
              <a:rPr lang="ru-RU" sz="1200" dirty="0"/>
              <a:t> временного ряда в соответствии с эвристикой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8E5991F-9843-4658-B1F4-287E0C866AD5}"/>
              </a:ext>
            </a:extLst>
          </p:cNvPr>
          <p:cNvSpPr txBox="1"/>
          <p:nvPr/>
        </p:nvSpPr>
        <p:spPr>
          <a:xfrm>
            <a:off x="6885703" y="5144054"/>
            <a:ext cx="2542778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Получить </a:t>
            </a:r>
            <a:r>
              <a:rPr lang="ru-RU" sz="1200" dirty="0" err="1"/>
              <a:t>несамопересекающиеся</a:t>
            </a:r>
            <a:r>
              <a:rPr lang="ru-RU" sz="1200" dirty="0"/>
              <a:t> подпоследовательности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587022-E470-48B9-82C5-E2A897F22823}"/>
              </a:ext>
            </a:extLst>
          </p:cNvPr>
          <p:cNvSpPr txBox="1"/>
          <p:nvPr/>
        </p:nvSpPr>
        <p:spPr>
          <a:xfrm>
            <a:off x="10165728" y="5007396"/>
            <a:ext cx="2067378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Этап поиска диссонансов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7C7E68-96FB-4529-91C7-C05E3F25E12E}"/>
              </a:ext>
            </a:extLst>
          </p:cNvPr>
          <p:cNvSpPr txBox="1"/>
          <p:nvPr/>
        </p:nvSpPr>
        <p:spPr>
          <a:xfrm>
            <a:off x="8794222" y="6581001"/>
            <a:ext cx="2017571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точками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3F01A7-0374-4FE0-9661-DA4BF7497850}"/>
              </a:ext>
            </a:extLst>
          </p:cNvPr>
          <p:cNvSpPr txBox="1"/>
          <p:nvPr/>
        </p:nvSpPr>
        <p:spPr>
          <a:xfrm>
            <a:off x="8794222" y="5963274"/>
            <a:ext cx="3333770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Расстояние между последовательностями</a:t>
            </a:r>
          </a:p>
        </p:txBody>
      </p:sp>
    </p:spTree>
    <p:extLst>
      <p:ext uri="{BB962C8B-B14F-4D97-AF65-F5344CB8AC3E}">
        <p14:creationId xmlns:p14="http://schemas.microsoft.com/office/powerpoint/2010/main" val="514008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859F01C-AFB3-4CB0-9D27-03AE39469E24}"/>
              </a:ext>
            </a:extLst>
          </p:cNvPr>
          <p:cNvSpPr/>
          <p:nvPr/>
        </p:nvSpPr>
        <p:spPr>
          <a:xfrm>
            <a:off x="191666" y="1865044"/>
            <a:ext cx="9921734" cy="33020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CA46DE4-B82F-4879-B24F-549B1C1DBC8A}"/>
              </a:ext>
            </a:extLst>
          </p:cNvPr>
          <p:cNvSpPr/>
          <p:nvPr/>
        </p:nvSpPr>
        <p:spPr>
          <a:xfrm>
            <a:off x="553269" y="3702921"/>
            <a:ext cx="4645371" cy="1216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D769123-DB47-4B1A-9441-0209DC650B59}"/>
              </a:ext>
            </a:extLst>
          </p:cNvPr>
          <p:cNvSpPr/>
          <p:nvPr/>
        </p:nvSpPr>
        <p:spPr>
          <a:xfrm>
            <a:off x="4017400" y="5459462"/>
            <a:ext cx="6096000" cy="10419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575D8-B2D6-4B1C-A0DD-0A8C0CB8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7752"/>
            <a:ext cx="10515600" cy="1325563"/>
          </a:xfrm>
        </p:spPr>
        <p:txBody>
          <a:bodyPr/>
          <a:lstStyle/>
          <a:p>
            <a:r>
              <a:rPr lang="ru-RU" dirty="0"/>
              <a:t>Модульная структура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7C2211-5CC9-4C03-AAD1-4775D3F206E3}"/>
              </a:ext>
            </a:extLst>
          </p:cNvPr>
          <p:cNvSpPr/>
          <p:nvPr/>
        </p:nvSpPr>
        <p:spPr>
          <a:xfrm>
            <a:off x="1146048" y="1986182"/>
            <a:ext cx="2541697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train(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series_t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timeSeries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size_t</a:t>
            </a:r>
            <a:r>
              <a:rPr lang="en-US" sz="1400" dirty="0">
                <a:solidFill>
                  <a:schemeClr val="dk1"/>
                </a:solidFill>
              </a:rPr>
              <a:t> n </a:t>
            </a: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82A994E-A848-460F-9047-B591FBAAF653}"/>
              </a:ext>
            </a:extLst>
          </p:cNvPr>
          <p:cNvSpPr/>
          <p:nvPr/>
        </p:nvSpPr>
        <p:spPr>
          <a:xfrm>
            <a:off x="6028835" y="3757867"/>
            <a:ext cx="2559996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saxify</a:t>
            </a:r>
            <a:r>
              <a:rPr lang="en-US" sz="1400" dirty="0"/>
              <a:t>(</a:t>
            </a:r>
          </a:p>
          <a:p>
            <a:r>
              <a:rPr lang="en-US" sz="1400" dirty="0"/>
              <a:t>	 </a:t>
            </a:r>
            <a:r>
              <a:rPr lang="en-US" sz="1400" dirty="0" err="1"/>
              <a:t>time_series_t</a:t>
            </a:r>
            <a:r>
              <a:rPr lang="en-US" sz="1400" dirty="0"/>
              <a:t> </a:t>
            </a:r>
            <a:r>
              <a:rPr lang="en-US" sz="1400" dirty="0" err="1"/>
              <a:t>seq</a:t>
            </a:r>
            <a:r>
              <a:rPr lang="en-US" sz="1400" dirty="0"/>
              <a:t>, </a:t>
            </a:r>
          </a:p>
          <a:p>
            <a:r>
              <a:rPr lang="en-US" sz="1400" dirty="0"/>
              <a:t>	 </a:t>
            </a:r>
            <a:r>
              <a:rPr lang="en-US" sz="1400" dirty="0" err="1"/>
              <a:t>size_t</a:t>
            </a:r>
            <a:r>
              <a:rPr lang="en-US" sz="1400" dirty="0"/>
              <a:t> n</a:t>
            </a:r>
          </a:p>
          <a:p>
            <a:r>
              <a:rPr lang="en-US" sz="1400" dirty="0"/>
              <a:t>);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0E59DE4-77BD-4F3E-844A-C0074A029B43}"/>
              </a:ext>
            </a:extLst>
          </p:cNvPr>
          <p:cNvSpPr/>
          <p:nvPr/>
        </p:nvSpPr>
        <p:spPr>
          <a:xfrm>
            <a:off x="5689586" y="1993617"/>
            <a:ext cx="3262390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size_t</a:t>
            </a:r>
            <a:r>
              <a:rPr lang="en-US" sz="1400" dirty="0"/>
              <a:t> quantize(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time_series_t</a:t>
            </a:r>
            <a:r>
              <a:rPr lang="en-US" sz="1400" dirty="0"/>
              <a:t>* </a:t>
            </a:r>
            <a:r>
              <a:rPr lang="en-US" sz="1400" dirty="0" err="1"/>
              <a:t>seq</a:t>
            </a:r>
            <a:r>
              <a:rPr lang="en-US" sz="1400" dirty="0"/>
              <a:t>,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time_series_t</a:t>
            </a:r>
            <a:r>
              <a:rPr lang="en-US" sz="1400" dirty="0"/>
              <a:t> *</a:t>
            </a:r>
            <a:r>
              <a:rPr lang="en-US" sz="1400" dirty="0" err="1"/>
              <a:t>qseq</a:t>
            </a:r>
            <a:r>
              <a:rPr lang="en-US" sz="1400" dirty="0"/>
              <a:t>, </a:t>
            </a:r>
          </a:p>
          <a:p>
            <a:r>
              <a:rPr lang="en-US" sz="1400" dirty="0"/>
              <a:t>	bool reduce = true</a:t>
            </a:r>
          </a:p>
          <a:p>
            <a:r>
              <a:rPr lang="en-US" sz="1400" dirty="0"/>
              <a:t>);</a:t>
            </a:r>
            <a:endParaRPr lang="ru-RU" sz="14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BAA19C7-F49D-465A-B94B-06D10C3158F7}"/>
              </a:ext>
            </a:extLst>
          </p:cNvPr>
          <p:cNvSpPr/>
          <p:nvPr/>
        </p:nvSpPr>
        <p:spPr>
          <a:xfrm>
            <a:off x="1773722" y="3829566"/>
            <a:ext cx="3101340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</a:t>
            </a:r>
            <a:r>
              <a:rPr lang="en-US" sz="1400" dirty="0" err="1">
                <a:solidFill>
                  <a:schemeClr val="dk1"/>
                </a:solidFill>
              </a:rPr>
              <a:t>fill_cutpoints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size_t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alphabet_size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double *</a:t>
            </a:r>
            <a:r>
              <a:rPr lang="en-US" sz="1400" dirty="0" err="1">
                <a:solidFill>
                  <a:schemeClr val="dk1"/>
                </a:solidFill>
              </a:rPr>
              <a:t>cutpoints</a:t>
            </a:r>
            <a:endParaRPr lang="en-US" sz="1400" dirty="0">
              <a:solidFill>
                <a:schemeClr val="dk1"/>
              </a:solidFill>
            </a:endParaRP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836B7A4-4926-471F-AB82-A5F35E24EEAD}"/>
              </a:ext>
            </a:extLst>
          </p:cNvPr>
          <p:cNvSpPr/>
          <p:nvPr/>
        </p:nvSpPr>
        <p:spPr>
          <a:xfrm>
            <a:off x="5200951" y="5773235"/>
            <a:ext cx="168135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</a:t>
            </a:r>
            <a:r>
              <a:rPr lang="en-US" sz="1400" dirty="0" err="1">
                <a:solidFill>
                  <a:schemeClr val="dk1"/>
                </a:solidFill>
              </a:rPr>
              <a:t>initPAA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  <a:r>
              <a:rPr lang="en-US" sz="1400" dirty="0" err="1">
                <a:solidFill>
                  <a:schemeClr val="dk1"/>
                </a:solidFill>
              </a:rPr>
              <a:t>int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len</a:t>
            </a:r>
            <a:r>
              <a:rPr lang="en-US" sz="14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1CB1D90-27BB-48CF-B0FF-195C59A54BD5}"/>
              </a:ext>
            </a:extLst>
          </p:cNvPr>
          <p:cNvSpPr/>
          <p:nvPr/>
        </p:nvSpPr>
        <p:spPr>
          <a:xfrm>
            <a:off x="7136200" y="5503369"/>
            <a:ext cx="264367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void </a:t>
            </a:r>
            <a:r>
              <a:rPr lang="en-US" sz="1400" dirty="0" err="1">
                <a:solidFill>
                  <a:schemeClr val="dk1"/>
                </a:solidFill>
              </a:rPr>
              <a:t>applyPAA</a:t>
            </a:r>
            <a:r>
              <a:rPr lang="en-US" sz="1400" dirty="0">
                <a:solidFill>
                  <a:schemeClr val="dk1"/>
                </a:solidFill>
              </a:rPr>
              <a:t>(</a:t>
            </a:r>
          </a:p>
          <a:p>
            <a:r>
              <a:rPr lang="en-US" sz="1400" dirty="0">
                <a:solidFill>
                  <a:schemeClr val="dk1"/>
                </a:solidFill>
              </a:rPr>
              <a:t>	double * </a:t>
            </a:r>
            <a:r>
              <a:rPr lang="en-US" sz="1400" dirty="0" err="1">
                <a:solidFill>
                  <a:schemeClr val="dk1"/>
                </a:solidFill>
              </a:rPr>
              <a:t>timeSeries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</a:p>
          <a:p>
            <a:r>
              <a:rPr lang="en-US" sz="1400" dirty="0">
                <a:solidFill>
                  <a:schemeClr val="dk1"/>
                </a:solidFill>
              </a:rPr>
              <a:t>	</a:t>
            </a:r>
            <a:r>
              <a:rPr lang="en-US" sz="1400" dirty="0" err="1">
                <a:solidFill>
                  <a:schemeClr val="dk1"/>
                </a:solidFill>
              </a:rPr>
              <a:t>int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len</a:t>
            </a:r>
            <a:endParaRPr lang="en-US" sz="1400" dirty="0">
              <a:solidFill>
                <a:schemeClr val="dk1"/>
              </a:solidFill>
            </a:endParaRPr>
          </a:p>
          <a:p>
            <a:r>
              <a:rPr lang="en-US" sz="1400" dirty="0">
                <a:solidFill>
                  <a:schemeClr val="dk1"/>
                </a:solidFill>
              </a:rPr>
              <a:t>);</a:t>
            </a:r>
            <a:endParaRPr lang="ru-RU" sz="1400" dirty="0"/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C22D07C6-2E5E-4D2F-8A6A-E0B34DD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29</a:t>
            </a:fld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F37E0-E7B6-4AD8-9024-05EBC9A05404}"/>
              </a:ext>
            </a:extLst>
          </p:cNvPr>
          <p:cNvSpPr txBox="1"/>
          <p:nvPr/>
        </p:nvSpPr>
        <p:spPr>
          <a:xfrm>
            <a:off x="4316593" y="5795757"/>
            <a:ext cx="64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PAA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B57922-56FF-437C-87F3-0BFBC03A4EE6}"/>
              </a:ext>
            </a:extLst>
          </p:cNvPr>
          <p:cNvSpPr txBox="1"/>
          <p:nvPr/>
        </p:nvSpPr>
        <p:spPr>
          <a:xfrm>
            <a:off x="807633" y="412664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Utils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11D0F3-3740-464B-8649-897459A54404}"/>
              </a:ext>
            </a:extLst>
          </p:cNvPr>
          <p:cNvSpPr txBox="1"/>
          <p:nvPr/>
        </p:nvSpPr>
        <p:spPr>
          <a:xfrm>
            <a:off x="490859" y="2049303"/>
            <a:ext cx="64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SAX</a:t>
            </a:r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F25DC2C-3E38-44B9-A2FA-1651CDBFFD8B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416897" y="2940289"/>
            <a:ext cx="0" cy="817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6BF9ADC-DE70-4D31-BBEB-925343EEC7C8}"/>
              </a:ext>
            </a:extLst>
          </p:cNvPr>
          <p:cNvCxnSpPr>
            <a:stCxn id="10" idx="0"/>
            <a:endCxn id="17" idx="2"/>
          </p:cNvCxnSpPr>
          <p:nvPr/>
        </p:nvCxnSpPr>
        <p:spPr>
          <a:xfrm flipV="1">
            <a:off x="7308833" y="3163168"/>
            <a:ext cx="11948" cy="594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CEC686E-709B-4157-AB6E-0C6E52D54AD2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flipV="1">
            <a:off x="6041630" y="4711974"/>
            <a:ext cx="1267203" cy="1061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AFF75FE1-CB6A-4FF3-88F1-4644DAE5D277}"/>
              </a:ext>
            </a:extLst>
          </p:cNvPr>
          <p:cNvCxnSpPr>
            <a:stCxn id="23" idx="0"/>
            <a:endCxn id="10" idx="2"/>
          </p:cNvCxnSpPr>
          <p:nvPr/>
        </p:nvCxnSpPr>
        <p:spPr>
          <a:xfrm flipH="1" flipV="1">
            <a:off x="7308833" y="4711974"/>
            <a:ext cx="1149203" cy="791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82A8A095-5874-4E8F-B1A6-D4F9F21E0CC1}"/>
              </a:ext>
            </a:extLst>
          </p:cNvPr>
          <p:cNvSpPr/>
          <p:nvPr/>
        </p:nvSpPr>
        <p:spPr>
          <a:xfrm>
            <a:off x="4199683" y="1224613"/>
            <a:ext cx="2002536" cy="3188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discords-finder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D80636A5-DC44-497E-92B5-EAF25721CCFF}"/>
              </a:ext>
            </a:extLst>
          </p:cNvPr>
          <p:cNvCxnSpPr>
            <a:cxnSpLocks/>
            <a:stCxn id="3" idx="0"/>
            <a:endCxn id="50" idx="1"/>
          </p:cNvCxnSpPr>
          <p:nvPr/>
        </p:nvCxnSpPr>
        <p:spPr>
          <a:xfrm flipV="1">
            <a:off x="2416897" y="1384057"/>
            <a:ext cx="1782786" cy="60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0ECE7DE-5ED4-4BA8-9CFF-BDD8E50E94B6}"/>
              </a:ext>
            </a:extLst>
          </p:cNvPr>
          <p:cNvCxnSpPr>
            <a:stCxn id="17" idx="0"/>
            <a:endCxn id="50" idx="3"/>
          </p:cNvCxnSpPr>
          <p:nvPr/>
        </p:nvCxnSpPr>
        <p:spPr>
          <a:xfrm flipH="1" flipV="1">
            <a:off x="6202219" y="1384057"/>
            <a:ext cx="1118562" cy="609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A69239F-7C90-40D3-B6A7-5CC758061A3D}"/>
              </a:ext>
            </a:extLst>
          </p:cNvPr>
          <p:cNvSpPr txBox="1"/>
          <p:nvPr/>
        </p:nvSpPr>
        <p:spPr>
          <a:xfrm>
            <a:off x="2773404" y="2629107"/>
            <a:ext cx="1618460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Инициализация </a:t>
            </a:r>
            <a:r>
              <a:rPr lang="en-US" sz="1200" dirty="0"/>
              <a:t>mean </a:t>
            </a:r>
            <a:r>
              <a:rPr lang="ru-RU" sz="1200" dirty="0"/>
              <a:t>и </a:t>
            </a:r>
            <a:r>
              <a:rPr lang="en-US" sz="1200" dirty="0" err="1"/>
              <a:t>stdev</a:t>
            </a:r>
            <a:endParaRPr lang="ru-RU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67218F-14DE-4CF1-B258-FB5612C3F0B2}"/>
              </a:ext>
            </a:extLst>
          </p:cNvPr>
          <p:cNvSpPr txBox="1"/>
          <p:nvPr/>
        </p:nvSpPr>
        <p:spPr>
          <a:xfrm>
            <a:off x="2438950" y="4605980"/>
            <a:ext cx="2663473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Заполнить таблицу точек разделения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7B5D6C-6150-44E0-8FCF-DAC8F231CF67}"/>
              </a:ext>
            </a:extLst>
          </p:cNvPr>
          <p:cNvSpPr txBox="1"/>
          <p:nvPr/>
        </p:nvSpPr>
        <p:spPr>
          <a:xfrm>
            <a:off x="7550820" y="2929052"/>
            <a:ext cx="1867776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Преобразовать в </a:t>
            </a:r>
            <a:r>
              <a:rPr lang="en-US" sz="1200" dirty="0"/>
              <a:t>SAX </a:t>
            </a:r>
            <a:r>
              <a:rPr lang="ru-RU" sz="1200" dirty="0"/>
              <a:t>все подпоследовательности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39041-9CCA-42B4-B9C1-F68F62CA1BA7}"/>
              </a:ext>
            </a:extLst>
          </p:cNvPr>
          <p:cNvSpPr txBox="1"/>
          <p:nvPr/>
        </p:nvSpPr>
        <p:spPr>
          <a:xfrm>
            <a:off x="7746370" y="4513544"/>
            <a:ext cx="182979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Преобразовать в </a:t>
            </a:r>
            <a:r>
              <a:rPr lang="en-US" sz="1200" dirty="0"/>
              <a:t>SAX</a:t>
            </a:r>
            <a:r>
              <a:rPr lang="ru-RU" sz="1200" dirty="0"/>
              <a:t> подпоследовательность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3F192B-2FFC-4E20-8A5A-5CA06E5F0442}"/>
              </a:ext>
            </a:extLst>
          </p:cNvPr>
          <p:cNvSpPr txBox="1"/>
          <p:nvPr/>
        </p:nvSpPr>
        <p:spPr>
          <a:xfrm>
            <a:off x="5384042" y="6057431"/>
            <a:ext cx="1595598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Инициализация </a:t>
            </a:r>
            <a:r>
              <a:rPr lang="en-US" sz="1200" dirty="0"/>
              <a:t>PAA</a:t>
            </a:r>
            <a:endParaRPr lang="ru-RU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D62440-A1DB-4F29-8379-2D4E63C631AC}"/>
              </a:ext>
            </a:extLst>
          </p:cNvPr>
          <p:cNvSpPr txBox="1"/>
          <p:nvPr/>
        </p:nvSpPr>
        <p:spPr>
          <a:xfrm>
            <a:off x="7453870" y="6334430"/>
            <a:ext cx="2913421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PAA </a:t>
            </a:r>
            <a:r>
              <a:rPr lang="ru-RU" sz="1200" dirty="0" err="1"/>
              <a:t>апроксимация</a:t>
            </a:r>
            <a:r>
              <a:rPr lang="ru-RU" sz="1200" dirty="0"/>
              <a:t>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7217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DD9DD-D3FC-4328-9055-679C425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E74C3E-1BB8-4106-A640-D87B25B4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E08F1A-5E23-4302-B7AF-8D1BF8DA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5918"/>
            <a:ext cx="84296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3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9EA9B-0DCC-450B-A48E-A2D5AC01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структура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6DB076-00DA-4204-8014-B6A6D7E0AC4C}"/>
              </a:ext>
            </a:extLst>
          </p:cNvPr>
          <p:cNvSpPr/>
          <p:nvPr/>
        </p:nvSpPr>
        <p:spPr>
          <a:xfrm>
            <a:off x="7853029" y="2374833"/>
            <a:ext cx="1358900" cy="57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FileUtils.cpp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D1C465-BB9A-4790-8412-CE0C1946BFB4}"/>
              </a:ext>
            </a:extLst>
          </p:cNvPr>
          <p:cNvSpPr/>
          <p:nvPr/>
        </p:nvSpPr>
        <p:spPr>
          <a:xfrm>
            <a:off x="4033009" y="1826582"/>
            <a:ext cx="1358900" cy="57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6DB15D-3CF5-4CE1-AF55-67C8A84EC286}"/>
              </a:ext>
            </a:extLst>
          </p:cNvPr>
          <p:cNvSpPr/>
          <p:nvPr/>
        </p:nvSpPr>
        <p:spPr>
          <a:xfrm>
            <a:off x="7853029" y="4896299"/>
            <a:ext cx="1358900" cy="57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SAX.cpp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E996AA-8189-4625-B4A1-D71E7BEA106B}"/>
              </a:ext>
            </a:extLst>
          </p:cNvPr>
          <p:cNvSpPr/>
          <p:nvPr/>
        </p:nvSpPr>
        <p:spPr>
          <a:xfrm>
            <a:off x="7853029" y="1826581"/>
            <a:ext cx="1358900" cy="57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FileUtils.h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46F101-DFEB-4A20-AFD4-DAE1C86C3D29}"/>
              </a:ext>
            </a:extLst>
          </p:cNvPr>
          <p:cNvSpPr/>
          <p:nvPr/>
        </p:nvSpPr>
        <p:spPr>
          <a:xfrm>
            <a:off x="7853029" y="4309437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SAX.h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706DB17-3C31-4363-950C-7CD77A5F5D7F}"/>
              </a:ext>
            </a:extLst>
          </p:cNvPr>
          <p:cNvSpPr/>
          <p:nvPr/>
        </p:nvSpPr>
        <p:spPr>
          <a:xfrm>
            <a:off x="3834237" y="4900208"/>
            <a:ext cx="1774939" cy="571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discordsRun.cpp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C7C649-059A-4A45-A91F-56BF60654305}"/>
              </a:ext>
            </a:extLst>
          </p:cNvPr>
          <p:cNvSpPr/>
          <p:nvPr/>
        </p:nvSpPr>
        <p:spPr>
          <a:xfrm>
            <a:off x="3832077" y="4309435"/>
            <a:ext cx="1774938" cy="5712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discordsRun.h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8FEFB7D-7496-455A-961F-7B9A9EAE770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712459" y="2397868"/>
            <a:ext cx="7087" cy="1911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CE9D4AE-FE2E-4680-B3E8-94F2987B8848}"/>
              </a:ext>
            </a:extLst>
          </p:cNvPr>
          <p:cNvCxnSpPr>
            <a:cxnSpLocks/>
          </p:cNvCxnSpPr>
          <p:nvPr/>
        </p:nvCxnSpPr>
        <p:spPr>
          <a:xfrm>
            <a:off x="5605935" y="4900208"/>
            <a:ext cx="2211683" cy="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2502F74F-9761-4EF9-8355-743A1980BC55}"/>
              </a:ext>
            </a:extLst>
          </p:cNvPr>
          <p:cNvSpPr/>
          <p:nvPr/>
        </p:nvSpPr>
        <p:spPr>
          <a:xfrm>
            <a:off x="383750" y="4350132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debugger.h</a:t>
            </a:r>
            <a:endParaRPr lang="ru-RU" dirty="0"/>
          </a:p>
        </p:txBody>
      </p:sp>
      <p:sp>
        <p:nvSpPr>
          <p:cNvPr id="90" name="Номер слайда 89">
            <a:extLst>
              <a:ext uri="{FF2B5EF4-FFF2-40B4-BE49-F238E27FC236}">
                <a16:creationId xmlns:a16="http://schemas.microsoft.com/office/drawing/2014/main" id="{5D42F768-3924-468E-BA7A-B75B12F0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30</a:t>
            </a:fld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E64BBB-264E-441D-959D-DE05EBADEFD0}"/>
              </a:ext>
            </a:extLst>
          </p:cNvPr>
          <p:cNvSpPr txBox="1"/>
          <p:nvPr/>
        </p:nvSpPr>
        <p:spPr>
          <a:xfrm>
            <a:off x="5159662" y="2258621"/>
            <a:ext cx="1872676" cy="1015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«</a:t>
            </a:r>
            <a:r>
              <a:rPr lang="ru-RU" sz="1200" dirty="0" err="1"/>
              <a:t>Запускатор</a:t>
            </a:r>
            <a:r>
              <a:rPr lang="ru-RU" sz="1200" dirty="0"/>
              <a:t>» программы. Загрузка временного ряда из файла и инициализация параметров алгоритма.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48FC85C-CE50-458D-8C53-3D81FC23EF1A}"/>
              </a:ext>
            </a:extLst>
          </p:cNvPr>
          <p:cNvSpPr/>
          <p:nvPr/>
        </p:nvSpPr>
        <p:spPr>
          <a:xfrm>
            <a:off x="386456" y="3143358"/>
            <a:ext cx="1358900" cy="57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config.h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9851AD-F33E-4A39-B7D0-3CB39B5F21EF}"/>
              </a:ext>
            </a:extLst>
          </p:cNvPr>
          <p:cNvSpPr txBox="1"/>
          <p:nvPr/>
        </p:nvSpPr>
        <p:spPr>
          <a:xfrm>
            <a:off x="4455571" y="5371046"/>
            <a:ext cx="187267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Основной алгоритм поиска диссонансов. Содержит этапы подготовки и поиска в соответствии с найденной эвристикой.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C76EEB-6C2B-48E0-BB25-5F255A4298D8}"/>
              </a:ext>
            </a:extLst>
          </p:cNvPr>
          <p:cNvSpPr txBox="1"/>
          <p:nvPr/>
        </p:nvSpPr>
        <p:spPr>
          <a:xfrm>
            <a:off x="9069111" y="4665044"/>
            <a:ext cx="187267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Реализация </a:t>
            </a:r>
            <a:r>
              <a:rPr lang="en-US" sz="1200" dirty="0"/>
              <a:t>SAX </a:t>
            </a:r>
            <a:r>
              <a:rPr lang="ru-RU" sz="1200" dirty="0" err="1"/>
              <a:t>апроксимации</a:t>
            </a:r>
            <a:r>
              <a:rPr lang="ru-RU" sz="1200" dirty="0"/>
              <a:t> (а также </a:t>
            </a:r>
            <a:r>
              <a:rPr lang="en-US" sz="1200" dirty="0"/>
              <a:t>z-</a:t>
            </a:r>
            <a:r>
              <a:rPr lang="ru-RU" sz="1200" dirty="0"/>
              <a:t>нормализация</a:t>
            </a:r>
            <a:r>
              <a:rPr lang="en-US" sz="1200" dirty="0"/>
              <a:t> </a:t>
            </a:r>
            <a:r>
              <a:rPr lang="ru-RU" sz="1200" dirty="0"/>
              <a:t>и </a:t>
            </a:r>
            <a:r>
              <a:rPr lang="en-US" sz="1200" dirty="0"/>
              <a:t>PAA)</a:t>
            </a:r>
            <a:r>
              <a:rPr lang="ru-RU" sz="12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E480E6-52F3-4A27-99ED-B91E121A8D1D}"/>
              </a:ext>
            </a:extLst>
          </p:cNvPr>
          <p:cNvSpPr txBox="1"/>
          <p:nvPr/>
        </p:nvSpPr>
        <p:spPr>
          <a:xfrm>
            <a:off x="9211929" y="1982363"/>
            <a:ext cx="187267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Вспомогательные методы для загрузки и выгрузки данных на/с диска.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6F011E-3CFE-4129-9657-785B38ED5080}"/>
              </a:ext>
            </a:extLst>
          </p:cNvPr>
          <p:cNvSpPr txBox="1"/>
          <p:nvPr/>
        </p:nvSpPr>
        <p:spPr>
          <a:xfrm>
            <a:off x="538552" y="3616888"/>
            <a:ext cx="1872676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/>
              <a:t>Параметры алгоритма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B3EE22-2D03-418F-B2AC-73B890EC07EB}"/>
              </a:ext>
            </a:extLst>
          </p:cNvPr>
          <p:cNvSpPr txBox="1"/>
          <p:nvPr/>
        </p:nvSpPr>
        <p:spPr>
          <a:xfrm>
            <a:off x="946921" y="4919992"/>
            <a:ext cx="90396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200" dirty="0" err="1"/>
              <a:t>Дебаггер</a:t>
            </a:r>
            <a:endParaRPr lang="ru-RU" sz="1200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9E3B789-1742-45B3-90CB-DEA8C67CFCA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391909" y="2112222"/>
            <a:ext cx="2461120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94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B7F93-AD2E-45C8-B829-01BDAE15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0" y="-86605"/>
            <a:ext cx="10515600" cy="1325563"/>
          </a:xfrm>
        </p:spPr>
        <p:txBody>
          <a:bodyPr/>
          <a:lstStyle/>
          <a:p>
            <a:r>
              <a:rPr lang="ru-RU" dirty="0"/>
              <a:t>Файловая структура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FC9167C-8311-46AA-AA0D-705022DFB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02443"/>
              </p:ext>
            </p:extLst>
          </p:nvPr>
        </p:nvGraphicFramePr>
        <p:xfrm>
          <a:off x="96982" y="1391154"/>
          <a:ext cx="305233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330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PAA.h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paaRepresentation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length;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* counts;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initPAA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applyPAA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(double 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9F12F0-A6CC-48F0-B3BD-23FD1A5E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31</a:t>
            </a:fld>
            <a:endParaRPr lang="ru-RU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343CCE8-C736-47B6-A964-AC44E1F50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28721"/>
              </p:ext>
            </p:extLst>
          </p:nvPr>
        </p:nvGraphicFramePr>
        <p:xfrm>
          <a:off x="3243695" y="1391154"/>
          <a:ext cx="305233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330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1217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SAX.h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m_window_size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m_string_size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m_alphabet_size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timeseries_properties_t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timeseriesWithProperties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vector&lt;double&gt;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alphabet_size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200" dirty="0"/>
                        <a:t>void </a:t>
                      </a:r>
                      <a:r>
                        <a:rPr lang="en-US" sz="1200" dirty="0" err="1"/>
                        <a:t>saxify</a:t>
                      </a:r>
                      <a:r>
                        <a:rPr lang="en-US" sz="1200" dirty="0"/>
                        <a:t>(vector&lt;double&gt; * </a:t>
                      </a:r>
                      <a:r>
                        <a:rPr lang="en-US" sz="1200" dirty="0" err="1"/>
                        <a:t>seq</a:t>
                      </a:r>
                      <a:r>
                        <a:rPr lang="en-US" sz="1200" dirty="0"/>
                        <a:t>, vector&lt;char&gt; *</a:t>
                      </a:r>
                      <a:r>
                        <a:rPr lang="en-US" sz="1200" dirty="0" err="1"/>
                        <a:t>syms</a:t>
                      </a:r>
                      <a:r>
                        <a:rPr lang="en-US" sz="1200" dirty="0"/>
                        <a:t>);</a:t>
                      </a:r>
                    </a:p>
                    <a:p>
                      <a:r>
                        <a:rPr lang="en-US" sz="1200" dirty="0" err="1"/>
                        <a:t>size_t</a:t>
                      </a:r>
                      <a:r>
                        <a:rPr lang="en-US" sz="1200" dirty="0"/>
                        <a:t> quantize(</a:t>
                      </a:r>
                      <a:r>
                        <a:rPr lang="en-US" sz="1200" dirty="0" err="1"/>
                        <a:t>const</a:t>
                      </a:r>
                      <a:r>
                        <a:rPr lang="en-US" sz="1200" dirty="0"/>
                        <a:t> vector&lt;double&gt; * </a:t>
                      </a:r>
                      <a:r>
                        <a:rPr lang="en-US" sz="1200" dirty="0" err="1"/>
                        <a:t>seq</a:t>
                      </a:r>
                      <a:r>
                        <a:rPr lang="en-US" sz="1200" dirty="0"/>
                        <a:t>, vector&lt;</a:t>
                      </a:r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&gt; *</a:t>
                      </a:r>
                      <a:r>
                        <a:rPr lang="en-US" sz="1200" dirty="0" err="1"/>
                        <a:t>qseq</a:t>
                      </a:r>
                      <a:r>
                        <a:rPr lang="en-US" sz="1200" dirty="0"/>
                        <a:t>, bool reduce = true);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B8B6606-3028-4B0A-A160-BC8AA2519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20706"/>
              </p:ext>
            </p:extLst>
          </p:nvPr>
        </p:nvGraphicFramePr>
        <p:xfrm>
          <a:off x="96982" y="4384918"/>
          <a:ext cx="526472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726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2444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Discords.h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typedef double 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#define POSITIVE_INF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best_so_far_dist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best_so_far_pos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getNotSelfMatchSequences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series, long m,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subsequence, long n);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pushFrontSequences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(long* sequences);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long* prepare(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subsequences, long n);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findDiscords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series, long m, long n);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run();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C2D73E3-4EC4-42FD-B892-118A9663B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99710"/>
              </p:ext>
            </p:extLst>
          </p:nvPr>
        </p:nvGraphicFramePr>
        <p:xfrm>
          <a:off x="6390409" y="1391154"/>
          <a:ext cx="5621481" cy="308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1481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281782">
                <a:tc>
                  <a:txBody>
                    <a:bodyPr/>
                    <a:lstStyle/>
                    <a:p>
                      <a:r>
                        <a:rPr lang="en-US" sz="1200" dirty="0" err="1"/>
                        <a:t>Utils.h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124428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timeseries_properties_t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vector&lt;double&gt;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;// time series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m_baseline_mean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// mean of series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m_baseline_stdev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//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stdev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series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bool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m_trained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// mean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stdev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was found</a:t>
                      </a:r>
                    </a:p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467455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fill_cutpoints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alphabet_size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vector&lt;double&gt;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cutpoints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distance(double p1, double p2);</a:t>
                      </a: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distance2(double p1, double p2);</a:t>
                      </a:r>
                    </a:p>
                    <a:p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distance2(double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series1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[], double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series2</a:t>
                      </a:r>
                      <a:r>
                        <a:rPr lang="fr-F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[], long length);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distance(double series1[], double series2[], long length);</a:t>
                      </a:r>
                    </a:p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timeseries_properties_t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findTimeSeriesProperties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(vector&lt;double&gt;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*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zNormalization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*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baseline_mean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baseline_stdev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ED15AECD-C89B-49DB-9C4D-19AC821D0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23069"/>
              </p:ext>
            </p:extLst>
          </p:nvPr>
        </p:nvGraphicFramePr>
        <p:xfrm>
          <a:off x="6390409" y="4732712"/>
          <a:ext cx="301336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364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Params.h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time_series_t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originalSeries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n;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m;</a:t>
                      </a:r>
                    </a:p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w;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A;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E2DE9E7-7B37-435D-A428-33A68916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52489"/>
              </p:ext>
            </p:extLst>
          </p:nvPr>
        </p:nvGraphicFramePr>
        <p:xfrm>
          <a:off x="9609859" y="4732712"/>
          <a:ext cx="1085851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194278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Debugger.h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1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9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01743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089B087-E079-47CE-9C1E-32BDAB29322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361708" y="5527918"/>
            <a:ext cx="1028701" cy="30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FEA77AB-BB8C-43A1-ABAA-56A98E9A4B3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29345" y="4042914"/>
            <a:ext cx="514350" cy="342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0169FE0-F43C-4CB8-BAE7-5971405724A1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1623147" y="2859274"/>
            <a:ext cx="1620548" cy="342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4B86830-FD0D-4D7C-84F4-AD4FEBE4811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61708" y="4471702"/>
            <a:ext cx="1028701" cy="105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B0CC123-69BB-42FE-AFEB-8486981AFA6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69860" y="4042914"/>
            <a:ext cx="1620548" cy="27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22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A8BCF-F31C-4381-A2EF-9D619448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Доп. Слайды (архив)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EA732-9093-4B8C-84DB-196E672A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0B63DF-4FF3-45C1-A629-4618F9A1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266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54" y="22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ru-RU" dirty="0"/>
              <a:t>Поиск диссонансов: на основе эвристики с ранним выходом из итерации цикла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AC7CCCBB-3866-4404-9F9F-0AF49B74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35518"/>
              </p:ext>
            </p:extLst>
          </p:nvPr>
        </p:nvGraphicFramePr>
        <p:xfrm>
          <a:off x="6910326" y="4218917"/>
          <a:ext cx="35661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…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584E6EA-70BC-4EF4-89DC-B16D572C005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162836" y="4410143"/>
            <a:ext cx="1625255" cy="825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98A9399-E805-4EE6-8AF1-D0E5C1FE37D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088634" y="6266576"/>
            <a:ext cx="689554" cy="264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62908B5-35B3-43DC-BFD8-E4B72D946A28}"/>
                  </a:ext>
                </a:extLst>
              </p:cNvPr>
              <p:cNvSpPr/>
              <p:nvPr/>
            </p:nvSpPr>
            <p:spPr>
              <a:xfrm>
                <a:off x="7778188" y="6335471"/>
                <a:ext cx="3142720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Euclid_dist(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𝑞𝑗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62908B5-35B3-43DC-BFD8-E4B72D946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88" y="6335471"/>
                <a:ext cx="3142720" cy="391646"/>
              </a:xfrm>
              <a:prstGeom prst="rect">
                <a:avLst/>
              </a:prstGeom>
              <a:blipFill>
                <a:blip r:embed="rId2"/>
                <a:stretch>
                  <a:fillRect l="-1748" t="-6154" b="-1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565DFC-14EB-457D-86E6-198B910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33</a:t>
            </a:fld>
            <a:endParaRPr lang="ru-RU"/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01D47787-1D8D-44F7-B73A-48D695838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58088"/>
              </p:ext>
            </p:extLst>
          </p:nvPr>
        </p:nvGraphicFramePr>
        <p:xfrm>
          <a:off x="1091311" y="2623106"/>
          <a:ext cx="4036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7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17FC600D-A284-40AF-8D30-7CF034AC8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48891"/>
              </p:ext>
            </p:extLst>
          </p:nvPr>
        </p:nvGraphicFramePr>
        <p:xfrm>
          <a:off x="1077503" y="3031518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4B7486FB-A029-4431-B929-3C9EEB6E0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51931"/>
              </p:ext>
            </p:extLst>
          </p:nvPr>
        </p:nvGraphicFramePr>
        <p:xfrm>
          <a:off x="1091311" y="344186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AE64BD6C-55C5-4F03-B20E-5DC496134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51834"/>
              </p:ext>
            </p:extLst>
          </p:nvPr>
        </p:nvGraphicFramePr>
        <p:xfrm>
          <a:off x="1126451" y="4224723"/>
          <a:ext cx="4036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7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Таблица 31">
                <a:extLst>
                  <a:ext uri="{FF2B5EF4-FFF2-40B4-BE49-F238E27FC236}">
                    <a16:creationId xmlns:a16="http://schemas.microsoft.com/office/drawing/2014/main" id="{EF14C287-B050-43C8-8700-20664C6F4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056017"/>
                  </p:ext>
                </p:extLst>
              </p:nvPr>
            </p:nvGraphicFramePr>
            <p:xfrm>
              <a:off x="220836" y="2623106"/>
              <a:ext cx="870475" cy="19854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5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1749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Таблица 31">
                <a:extLst>
                  <a:ext uri="{FF2B5EF4-FFF2-40B4-BE49-F238E27FC236}">
                    <a16:creationId xmlns:a16="http://schemas.microsoft.com/office/drawing/2014/main" id="{EF14C287-B050-43C8-8700-20664C6F4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056017"/>
                  </p:ext>
                </p:extLst>
              </p:nvPr>
            </p:nvGraphicFramePr>
            <p:xfrm>
              <a:off x="220836" y="2623106"/>
              <a:ext cx="870475" cy="19854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5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2083" b="-4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2083" b="-3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96970" r="-2083" b="-2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1749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1538" r="-2083" b="-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52D05AE-944F-430A-9A1C-8E157EFCD16B}"/>
              </a:ext>
            </a:extLst>
          </p:cNvPr>
          <p:cNvSpPr txBox="1"/>
          <p:nvPr/>
        </p:nvSpPr>
        <p:spPr>
          <a:xfrm>
            <a:off x="1209867" y="3826613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449FBDE-D36F-4558-BD01-779C4006A6E2}"/>
              </a:ext>
            </a:extLst>
          </p:cNvPr>
          <p:cNvCxnSpPr/>
          <p:nvPr/>
        </p:nvCxnSpPr>
        <p:spPr>
          <a:xfrm>
            <a:off x="5403908" y="2808526"/>
            <a:ext cx="1384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4BB9DA39-825B-4524-B935-A1D814164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71240"/>
              </p:ext>
            </p:extLst>
          </p:nvPr>
        </p:nvGraphicFramePr>
        <p:xfrm>
          <a:off x="6906153" y="2043680"/>
          <a:ext cx="35661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…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2904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FFAC82EF-027F-4557-9907-81F3D4E78D77}"/>
              </a:ext>
            </a:extLst>
          </p:cNvPr>
          <p:cNvSpPr txBox="1"/>
          <p:nvPr/>
        </p:nvSpPr>
        <p:spPr>
          <a:xfrm>
            <a:off x="6902010" y="3476833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191380BF-3E8B-4D48-9F57-E77C650F4B22}"/>
                  </a:ext>
                </a:extLst>
              </p:cNvPr>
              <p:cNvSpPr/>
              <p:nvPr/>
            </p:nvSpPr>
            <p:spPr>
              <a:xfrm>
                <a:off x="6788091" y="3831154"/>
                <a:ext cx="5235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191380BF-3E8B-4D48-9F57-E77C650F4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91" y="3831154"/>
                <a:ext cx="523541" cy="369332"/>
              </a:xfrm>
              <a:prstGeom prst="rect">
                <a:avLst/>
              </a:prstGeom>
              <a:blipFill>
                <a:blip r:embed="rId5"/>
                <a:stretch>
                  <a:fillRect r="-2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83748CDC-AAB8-4F98-83A7-E4461F045199}"/>
                  </a:ext>
                </a:extLst>
              </p:cNvPr>
              <p:cNvSpPr/>
              <p:nvPr/>
            </p:nvSpPr>
            <p:spPr>
              <a:xfrm>
                <a:off x="6788091" y="1648756"/>
                <a:ext cx="5235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83748CDC-AAB8-4F98-83A7-E4461F045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91" y="1648756"/>
                <a:ext cx="523541" cy="369332"/>
              </a:xfrm>
              <a:prstGeom prst="rect">
                <a:avLst/>
              </a:prstGeom>
              <a:blipFill>
                <a:blip r:embed="rId6"/>
                <a:stretch>
                  <a:fillRect r="-247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Таблица 48">
            <a:extLst>
              <a:ext uri="{FF2B5EF4-FFF2-40B4-BE49-F238E27FC236}">
                <a16:creationId xmlns:a16="http://schemas.microsoft.com/office/drawing/2014/main" id="{3C8E9D92-EC57-4A98-A9F7-BD78648BC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48771"/>
              </p:ext>
            </p:extLst>
          </p:nvPr>
        </p:nvGraphicFramePr>
        <p:xfrm>
          <a:off x="9257549" y="2868032"/>
          <a:ext cx="35661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688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699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5670565"/>
                  </a:ext>
                </a:extLst>
              </a:tr>
            </a:tbl>
          </a:graphicData>
        </a:graphic>
      </p:graphicFrame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854D7824-7470-4292-B7E0-6D2BD3481EDA}"/>
              </a:ext>
            </a:extLst>
          </p:cNvPr>
          <p:cNvCxnSpPr>
            <a:cxnSpLocks/>
          </p:cNvCxnSpPr>
          <p:nvPr/>
        </p:nvCxnSpPr>
        <p:spPr>
          <a:xfrm>
            <a:off x="7311632" y="2808526"/>
            <a:ext cx="1865924" cy="584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2B5F984-662F-48BF-8CAD-109C898D8441}"/>
              </a:ext>
            </a:extLst>
          </p:cNvPr>
          <p:cNvCxnSpPr>
            <a:cxnSpLocks/>
          </p:cNvCxnSpPr>
          <p:nvPr/>
        </p:nvCxnSpPr>
        <p:spPr>
          <a:xfrm flipV="1">
            <a:off x="7416880" y="3100737"/>
            <a:ext cx="1760676" cy="2105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72C63B04-5CBF-49D3-BD8E-B9B7ED59EABC}"/>
                  </a:ext>
                </a:extLst>
              </p:cNvPr>
              <p:cNvSpPr/>
              <p:nvPr/>
            </p:nvSpPr>
            <p:spPr>
              <a:xfrm>
                <a:off x="7487826" y="2808526"/>
                <a:ext cx="1324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72C63B04-5CBF-49D3-BD8E-B9B7ED59E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26" y="2808526"/>
                <a:ext cx="132414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5C26AB73-962B-4F97-AA9E-54EBA9712201}"/>
                  </a:ext>
                </a:extLst>
              </p:cNvPr>
              <p:cNvSpPr/>
              <p:nvPr/>
            </p:nvSpPr>
            <p:spPr>
              <a:xfrm>
                <a:off x="7582521" y="4220425"/>
                <a:ext cx="1318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5C26AB73-962B-4F97-AA9E-54EBA9712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21" y="4220425"/>
                <a:ext cx="131882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07AF8CF-BB87-41A3-9BEE-F8BF4279B263}"/>
              </a:ext>
            </a:extLst>
          </p:cNvPr>
          <p:cNvCxnSpPr>
            <a:cxnSpLocks/>
          </p:cNvCxnSpPr>
          <p:nvPr/>
        </p:nvCxnSpPr>
        <p:spPr>
          <a:xfrm flipV="1">
            <a:off x="9750804" y="3971775"/>
            <a:ext cx="6599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C88DBCB4-17D2-4A5C-9710-065D5EFB440F}"/>
                  </a:ext>
                </a:extLst>
              </p:cNvPr>
              <p:cNvSpPr/>
              <p:nvPr/>
            </p:nvSpPr>
            <p:spPr>
              <a:xfrm>
                <a:off x="9124715" y="2384251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C88DBCB4-17D2-4A5C-9710-065D5EFB4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715" y="2384251"/>
                <a:ext cx="6222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9631C304-B3D4-494C-8606-CB72E65C2357}"/>
                  </a:ext>
                </a:extLst>
              </p:cNvPr>
              <p:cNvSpPr/>
              <p:nvPr/>
            </p:nvSpPr>
            <p:spPr>
              <a:xfrm>
                <a:off x="10513137" y="3721410"/>
                <a:ext cx="1566389" cy="518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dirty="0" smtClean="0"/>
                      <m:t>best</m:t>
                    </m:r>
                    <m:r>
                      <m:rPr>
                        <m:nor/>
                      </m:rPr>
                      <a:rPr lang="en-US" sz="1400" dirty="0" smtClean="0"/>
                      <m:t>_</m:t>
                    </m:r>
                    <m:r>
                      <m:rPr>
                        <m:nor/>
                      </m:rPr>
                      <a:rPr lang="en-US" sz="1400" dirty="0" smtClean="0"/>
                      <m:t>so</m:t>
                    </m:r>
                    <m:r>
                      <m:rPr>
                        <m:nor/>
                      </m:rPr>
                      <a:rPr lang="en-US" sz="1400" dirty="0" smtClean="0"/>
                      <m:t>_</m:t>
                    </m:r>
                    <m:r>
                      <m:rPr>
                        <m:nor/>
                      </m:rPr>
                      <a:rPr lang="en-US" sz="1400" dirty="0" smtClean="0"/>
                      <m:t>far</m:t>
                    </m:r>
                    <m:r>
                      <m:rPr>
                        <m:nor/>
                      </m:rPr>
                      <a:rPr lang="en-US" sz="1400" dirty="0" smtClean="0"/>
                      <m:t>_</m:t>
                    </m:r>
                    <m:r>
                      <m:rPr>
                        <m:nor/>
                      </m:rPr>
                      <a:rPr lang="en-US" sz="1400" dirty="0" smtClean="0"/>
                      <m:t>dist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en-US" sz="1400" dirty="0"/>
                  <a:t>)</a:t>
                </a:r>
                <a:endParaRPr lang="ru-RU" sz="1400" dirty="0"/>
              </a:p>
            </p:txBody>
          </p:sp>
        </mc:Choice>
        <mc:Fallback xmlns=""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9631C304-B3D4-494C-8606-CB72E65C2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137" y="3721410"/>
                <a:ext cx="1566389" cy="518283"/>
              </a:xfrm>
              <a:prstGeom prst="rect">
                <a:avLst/>
              </a:prstGeom>
              <a:blipFill>
                <a:blip r:embed="rId10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8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F7201-AD66-4D85-A0A2-0B8788A6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Упорядочивание множества </a:t>
            </a:r>
            <a:r>
              <a:rPr lang="ru-RU" dirty="0" err="1"/>
              <a:t>подпоследовательностей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53872F5-EEC9-4185-9E43-F60B6E557E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268654"/>
                  </p:ext>
                </p:extLst>
              </p:nvPr>
            </p:nvGraphicFramePr>
            <p:xfrm>
              <a:off x="5630883" y="2414244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53872F5-EEC9-4185-9E43-F60B6E557E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268654"/>
                  </p:ext>
                </p:extLst>
              </p:nvPr>
            </p:nvGraphicFramePr>
            <p:xfrm>
              <a:off x="5630883" y="2414244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46" t="-3279" r="-40149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3279" r="-30451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279" r="-20223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99254" t="-3279" r="-2985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802F935E-B413-4E9B-A6F0-C3B912EAE4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117491"/>
                  </p:ext>
                </p:extLst>
              </p:nvPr>
            </p:nvGraphicFramePr>
            <p:xfrm>
              <a:off x="5630883" y="2817715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802F935E-B413-4E9B-A6F0-C3B912EAE4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117491"/>
                  </p:ext>
                </p:extLst>
              </p:nvPr>
            </p:nvGraphicFramePr>
            <p:xfrm>
              <a:off x="5630883" y="2817715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54B3657C-37DE-4070-8B4A-D104E1A02F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20430"/>
                  </p:ext>
                </p:extLst>
              </p:nvPr>
            </p:nvGraphicFramePr>
            <p:xfrm>
              <a:off x="5630883" y="322118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54B3657C-37DE-4070-8B4A-D104E1A02F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20430"/>
                  </p:ext>
                </p:extLst>
              </p:nvPr>
            </p:nvGraphicFramePr>
            <p:xfrm>
              <a:off x="5630883" y="322118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E3EB6543-DCED-4363-8F00-9C900CB19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082337"/>
                  </p:ext>
                </p:extLst>
              </p:nvPr>
            </p:nvGraphicFramePr>
            <p:xfrm>
              <a:off x="5630883" y="4017651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E3EB6543-DCED-4363-8F00-9C900CB19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082337"/>
                  </p:ext>
                </p:extLst>
              </p:nvPr>
            </p:nvGraphicFramePr>
            <p:xfrm>
              <a:off x="5630883" y="4017651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46" t="-1639" r="-40149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1504" t="-1639" r="-30451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39" r="-20223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399254" t="-1639" r="-2985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F3EC1E69-7BBF-4532-8FFA-97CEAF1D33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987044"/>
                  </p:ext>
                </p:extLst>
              </p:nvPr>
            </p:nvGraphicFramePr>
            <p:xfrm>
              <a:off x="5630883" y="481411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F3EC1E69-7BBF-4532-8FFA-97CEAF1D33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8987044"/>
                  </p:ext>
                </p:extLst>
              </p:nvPr>
            </p:nvGraphicFramePr>
            <p:xfrm>
              <a:off x="5630883" y="481411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6D0EB05-8FB1-426C-ACBF-2F5742B05F03}"/>
              </a:ext>
            </a:extLst>
          </p:cNvPr>
          <p:cNvSpPr txBox="1"/>
          <p:nvPr/>
        </p:nvSpPr>
        <p:spPr>
          <a:xfrm>
            <a:off x="5763242" y="44121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BF62B8C6-4736-4FCA-B772-CC1F13CC9235}"/>
              </a:ext>
            </a:extLst>
          </p:cNvPr>
          <p:cNvSpPr/>
          <p:nvPr/>
        </p:nvSpPr>
        <p:spPr>
          <a:xfrm>
            <a:off x="10016456" y="2423967"/>
            <a:ext cx="469783" cy="2770712"/>
          </a:xfrm>
          <a:prstGeom prst="rightBrace">
            <a:avLst>
              <a:gd name="adj1" fmla="val 8333"/>
              <a:gd name="adj2" fmla="val 49697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1E7BD-E305-4E6A-8B30-F4071D585D32}"/>
              </a:ext>
            </a:extLst>
          </p:cNvPr>
          <p:cNvSpPr txBox="1"/>
          <p:nvPr/>
        </p:nvSpPr>
        <p:spPr>
          <a:xfrm>
            <a:off x="10657573" y="35851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m-n+1</a:t>
            </a:r>
            <a:endParaRPr lang="ru-RU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D69F0A0-2494-48FA-BC26-200E8434F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62713"/>
              </p:ext>
            </p:extLst>
          </p:nvPr>
        </p:nvGraphicFramePr>
        <p:xfrm>
          <a:off x="1052617" y="3068397"/>
          <a:ext cx="35661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619">
                  <a:extLst>
                    <a:ext uri="{9D8B030D-6E8A-4147-A177-3AD203B41FA5}">
                      <a16:colId xmlns:a16="http://schemas.microsoft.com/office/drawing/2014/main" val="214871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062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89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</a:rPr>
                        <a:t>k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1221326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7B56C9B-F983-4D8B-9017-3B37AEB1CBD2}"/>
              </a:ext>
            </a:extLst>
          </p:cNvPr>
          <p:cNvSpPr/>
          <p:nvPr/>
        </p:nvSpPr>
        <p:spPr>
          <a:xfrm>
            <a:off x="530092" y="2554045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Index </a:t>
            </a:r>
            <a:r>
              <a:rPr lang="en-US" dirty="0" err="1"/>
              <a:t>minVal</a:t>
            </a:r>
            <a:endParaRPr lang="ru-RU" dirty="0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8C5B88A8-3B8D-4C2B-864B-83FC61AF3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28168"/>
              </p:ext>
            </p:extLst>
          </p:nvPr>
        </p:nvGraphicFramePr>
        <p:xfrm>
          <a:off x="4806074" y="2489681"/>
          <a:ext cx="79638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745620242"/>
                    </a:ext>
                  </a:extLst>
                </a:gridCol>
              </a:tblGrid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1628692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051377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712861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633381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416044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7574211"/>
                  </a:ext>
                </a:extLst>
              </a:tr>
              <a:tr h="346339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44076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F01B3474-9803-4BB4-80E5-054B2275D0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304344"/>
                  </p:ext>
                </p:extLst>
              </p:nvPr>
            </p:nvGraphicFramePr>
            <p:xfrm>
              <a:off x="5630883" y="3611328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F01B3474-9803-4BB4-80E5-054B2275D0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304344"/>
                  </p:ext>
                </p:extLst>
              </p:nvPr>
            </p:nvGraphicFramePr>
            <p:xfrm>
              <a:off x="5630883" y="3611328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D1FCD-DB24-4A78-A850-F1DE0261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783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54" y="22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ru-RU" dirty="0"/>
              <a:t>Поиск диссонансов: на основе эвристики с ранним выходом из итерации цикла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68CDE30-BACD-46FF-8686-D85BD4192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75533"/>
              </p:ext>
            </p:extLst>
          </p:nvPr>
        </p:nvGraphicFramePr>
        <p:xfrm>
          <a:off x="7577136" y="4118249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EC24740-10F8-4086-A846-9367A3F10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85645"/>
              </p:ext>
            </p:extLst>
          </p:nvPr>
        </p:nvGraphicFramePr>
        <p:xfrm>
          <a:off x="7577136" y="4521720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8197771-473E-4053-86E0-F432FFB5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87213"/>
              </p:ext>
            </p:extLst>
          </p:nvPr>
        </p:nvGraphicFramePr>
        <p:xfrm>
          <a:off x="7577136" y="4925191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CF8C274-4F8C-47C6-995B-CBCB6FD3D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5683"/>
              </p:ext>
            </p:extLst>
          </p:nvPr>
        </p:nvGraphicFramePr>
        <p:xfrm>
          <a:off x="7577136" y="5721656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922BA5F-C584-4B51-A6F9-F82CA0343529}"/>
              </a:ext>
            </a:extLst>
          </p:cNvPr>
          <p:cNvSpPr txBox="1"/>
          <p:nvPr/>
        </p:nvSpPr>
        <p:spPr>
          <a:xfrm>
            <a:off x="7709495" y="5328662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9C95AF5A-6EE5-488D-B14D-FD44C80C0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206220"/>
                  </p:ext>
                </p:extLst>
              </p:nvPr>
            </p:nvGraphicFramePr>
            <p:xfrm>
              <a:off x="6678233" y="4118249"/>
              <a:ext cx="870476" cy="19742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6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63338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9C95AF5A-6EE5-488D-B14D-FD44C80C0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206220"/>
                  </p:ext>
                </p:extLst>
              </p:nvPr>
            </p:nvGraphicFramePr>
            <p:xfrm>
              <a:off x="6678233" y="4118249"/>
              <a:ext cx="870476" cy="19742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6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2083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2083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0000" r="-2083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63338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0000" r="-2083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A82329B2-9831-45FC-BE3B-A3DDFBC6D83F}"/>
                  </a:ext>
                </a:extLst>
              </p:cNvPr>
              <p:cNvSpPr/>
              <p:nvPr/>
            </p:nvSpPr>
            <p:spPr>
              <a:xfrm>
                <a:off x="378495" y="1457515"/>
                <a:ext cx="6299738" cy="1264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Формируем матрицы</a:t>
                </a:r>
                <a:r>
                  <a:rPr lang="en-US" dirty="0"/>
                  <a:t> (n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(1</a:t>
                </a:r>
                <a:r>
                  <a:rPr lang="ru-RU" dirty="0"/>
                  <a:t> </a:t>
                </a:r>
                <a:r>
                  <a:rPr lang="en-US" dirty="0"/>
                  <a:t>+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count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для каждой подпоследовательности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 где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ns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dirty="0"/>
                          <m:t>_</m:t>
                        </m:r>
                        <m:r>
                          <m:rPr>
                            <m:nor/>
                          </m:rPr>
                          <a:rPr lang="en-US" dirty="0"/>
                          <m:t>count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 - количество </a:t>
                </a:r>
                <a:r>
                  <a:rPr lang="ru-RU" dirty="0" err="1"/>
                  <a:t>несамопересекающихся</a:t>
                </a:r>
                <a:r>
                  <a:rPr lang="ru-RU" dirty="0"/>
                  <a:t>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 подпоследовательностей. </a:t>
                </a:r>
                <a:endParaRPr lang="en-US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A82329B2-9831-45FC-BE3B-A3DDFBC6D8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5" y="1457515"/>
                <a:ext cx="6299738" cy="1264577"/>
              </a:xfrm>
              <a:prstGeom prst="rect">
                <a:avLst/>
              </a:prstGeom>
              <a:blipFill>
                <a:blip r:embed="rId3"/>
                <a:stretch>
                  <a:fillRect l="-774" t="-1923" b="-67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Таблица 23">
                <a:extLst>
                  <a:ext uri="{FF2B5EF4-FFF2-40B4-BE49-F238E27FC236}">
                    <a16:creationId xmlns:a16="http://schemas.microsoft.com/office/drawing/2014/main" id="{549830D1-5799-44C5-A73A-FABE32CE07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928290"/>
                  </p:ext>
                </p:extLst>
              </p:nvPr>
            </p:nvGraphicFramePr>
            <p:xfrm>
              <a:off x="1813893" y="2993085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Таблица 23">
                <a:extLst>
                  <a:ext uri="{FF2B5EF4-FFF2-40B4-BE49-F238E27FC236}">
                    <a16:creationId xmlns:a16="http://schemas.microsoft.com/office/drawing/2014/main" id="{549830D1-5799-44C5-A73A-FABE32CE07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928290"/>
                  </p:ext>
                </p:extLst>
              </p:nvPr>
            </p:nvGraphicFramePr>
            <p:xfrm>
              <a:off x="1813893" y="2993085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24">
                <a:extLst>
                  <a:ext uri="{FF2B5EF4-FFF2-40B4-BE49-F238E27FC236}">
                    <a16:creationId xmlns:a16="http://schemas.microsoft.com/office/drawing/2014/main" id="{4DAA5D90-2CEB-4940-BEE3-483D61AA7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402881"/>
                  </p:ext>
                </p:extLst>
              </p:nvPr>
            </p:nvGraphicFramePr>
            <p:xfrm>
              <a:off x="1813893" y="339655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24">
                <a:extLst>
                  <a:ext uri="{FF2B5EF4-FFF2-40B4-BE49-F238E27FC236}">
                    <a16:creationId xmlns:a16="http://schemas.microsoft.com/office/drawing/2014/main" id="{4DAA5D90-2CEB-4940-BEE3-483D61AA7D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402881"/>
                  </p:ext>
                </p:extLst>
              </p:nvPr>
            </p:nvGraphicFramePr>
            <p:xfrm>
              <a:off x="1813893" y="3396556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Таблица 25">
                <a:extLst>
                  <a:ext uri="{FF2B5EF4-FFF2-40B4-BE49-F238E27FC236}">
                    <a16:creationId xmlns:a16="http://schemas.microsoft.com/office/drawing/2014/main" id="{AB45F23D-42F8-4299-96DC-CDECC4618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822672"/>
                  </p:ext>
                </p:extLst>
              </p:nvPr>
            </p:nvGraphicFramePr>
            <p:xfrm>
              <a:off x="1813893" y="3800027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Таблица 25">
                <a:extLst>
                  <a:ext uri="{FF2B5EF4-FFF2-40B4-BE49-F238E27FC236}">
                    <a16:creationId xmlns:a16="http://schemas.microsoft.com/office/drawing/2014/main" id="{AB45F23D-42F8-4299-96DC-CDECC4618E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7822672"/>
                  </p:ext>
                </p:extLst>
              </p:nvPr>
            </p:nvGraphicFramePr>
            <p:xfrm>
              <a:off x="1813893" y="3800027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Таблица 26">
                <a:extLst>
                  <a:ext uri="{FF2B5EF4-FFF2-40B4-BE49-F238E27FC236}">
                    <a16:creationId xmlns:a16="http://schemas.microsoft.com/office/drawing/2014/main" id="{9A6AC5A1-8219-400F-ACA1-BD86081BA3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5285385"/>
                  </p:ext>
                </p:extLst>
              </p:nvPr>
            </p:nvGraphicFramePr>
            <p:xfrm>
              <a:off x="1813893" y="459649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Таблица 26">
                <a:extLst>
                  <a:ext uri="{FF2B5EF4-FFF2-40B4-BE49-F238E27FC236}">
                    <a16:creationId xmlns:a16="http://schemas.microsoft.com/office/drawing/2014/main" id="{9A6AC5A1-8219-400F-ACA1-BD86081BA3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5285385"/>
                  </p:ext>
                </p:extLst>
              </p:nvPr>
            </p:nvGraphicFramePr>
            <p:xfrm>
              <a:off x="1813893" y="4596492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746" t="-3279" r="-40149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101504" t="-3279" r="-30451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279" r="-20223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399254" t="-3279" r="-2985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Таблица 27">
                <a:extLst>
                  <a:ext uri="{FF2B5EF4-FFF2-40B4-BE49-F238E27FC236}">
                    <a16:creationId xmlns:a16="http://schemas.microsoft.com/office/drawing/2014/main" id="{3B7F86B3-1202-4AD9-8428-281624A54D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056067"/>
                  </p:ext>
                </p:extLst>
              </p:nvPr>
            </p:nvGraphicFramePr>
            <p:xfrm>
              <a:off x="1813893" y="5392957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Таблица 27">
                <a:extLst>
                  <a:ext uri="{FF2B5EF4-FFF2-40B4-BE49-F238E27FC236}">
                    <a16:creationId xmlns:a16="http://schemas.microsoft.com/office/drawing/2014/main" id="{3B7F86B3-1202-4AD9-8428-281624A54D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1056067"/>
                  </p:ext>
                </p:extLst>
              </p:nvPr>
            </p:nvGraphicFramePr>
            <p:xfrm>
              <a:off x="1813893" y="5392957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BFE576A-6120-48B0-8237-78017ADE2227}"/>
              </a:ext>
            </a:extLst>
          </p:cNvPr>
          <p:cNvSpPr txBox="1"/>
          <p:nvPr/>
        </p:nvSpPr>
        <p:spPr>
          <a:xfrm>
            <a:off x="1946252" y="49909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30" name="Правая фигурная скобка 29">
            <a:extLst>
              <a:ext uri="{FF2B5EF4-FFF2-40B4-BE49-F238E27FC236}">
                <a16:creationId xmlns:a16="http://schemas.microsoft.com/office/drawing/2014/main" id="{012D608F-BF23-4DDB-8576-48A5F5FEE4EC}"/>
              </a:ext>
            </a:extLst>
          </p:cNvPr>
          <p:cNvSpPr/>
          <p:nvPr/>
        </p:nvSpPr>
        <p:spPr>
          <a:xfrm rot="10800000">
            <a:off x="803828" y="2993085"/>
            <a:ext cx="209725" cy="2770712"/>
          </a:xfrm>
          <a:prstGeom prst="rightBrace">
            <a:avLst>
              <a:gd name="adj1" fmla="val 8333"/>
              <a:gd name="adj2" fmla="val 49697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DF665-9564-47EE-BBA6-5A3CFF5F4D3B}"/>
              </a:ext>
            </a:extLst>
          </p:cNvPr>
          <p:cNvSpPr txBox="1"/>
          <p:nvPr/>
        </p:nvSpPr>
        <p:spPr>
          <a:xfrm>
            <a:off x="-18408" y="419167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m-n+1</a:t>
            </a:r>
            <a:endParaRPr lang="ru-RU" dirty="0"/>
          </a:p>
        </p:txBody>
      </p:sp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10E82582-B51E-44D4-96E9-14A8B6FD1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012"/>
              </p:ext>
            </p:extLst>
          </p:nvPr>
        </p:nvGraphicFramePr>
        <p:xfrm>
          <a:off x="989084" y="2993083"/>
          <a:ext cx="796381" cy="2770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381">
                  <a:extLst>
                    <a:ext uri="{9D8B030D-6E8A-4147-A177-3AD203B41FA5}">
                      <a16:colId xmlns:a16="http://schemas.microsoft.com/office/drawing/2014/main" val="1745620242"/>
                    </a:ext>
                  </a:extLst>
                </a:gridCol>
              </a:tblGrid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1628692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051377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712861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633381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416044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7574211"/>
                  </a:ext>
                </a:extLst>
              </a:tr>
              <a:tr h="395816">
                <a:tc>
                  <a:txBody>
                    <a:bodyPr/>
                    <a:lstStyle/>
                    <a:p>
                      <a:r>
                        <a:rPr lang="en-US" dirty="0"/>
                        <a:t>m-n+1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44076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Таблица 32">
                <a:extLst>
                  <a:ext uri="{FF2B5EF4-FFF2-40B4-BE49-F238E27FC236}">
                    <a16:creationId xmlns:a16="http://schemas.microsoft.com/office/drawing/2014/main" id="{559DD76E-434A-4D70-9F21-50C4EB4BC4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493706"/>
                  </p:ext>
                </p:extLst>
              </p:nvPr>
            </p:nvGraphicFramePr>
            <p:xfrm>
              <a:off x="1813893" y="4190169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Таблица 32">
                <a:extLst>
                  <a:ext uri="{FF2B5EF4-FFF2-40B4-BE49-F238E27FC236}">
                    <a16:creationId xmlns:a16="http://schemas.microsoft.com/office/drawing/2014/main" id="{559DD76E-434A-4D70-9F21-50C4EB4BC4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493706"/>
                  </p:ext>
                </p:extLst>
              </p:nvPr>
            </p:nvGraphicFramePr>
            <p:xfrm>
              <a:off x="1813893" y="4190169"/>
              <a:ext cx="4064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746" t="-1613" r="-4014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101504" t="-1613" r="-3045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1613" r="-20223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399254" t="-1613" r="-298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3893B91-B5C2-4388-AA1C-CE51B9405350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5877893" y="4375589"/>
            <a:ext cx="800340" cy="729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E25BADF-D12F-44D6-A76D-BD8F822565B2}"/>
              </a:ext>
            </a:extLst>
          </p:cNvPr>
          <p:cNvCxnSpPr>
            <a:cxnSpLocks/>
            <a:stCxn id="24" idx="3"/>
            <a:endCxn id="45" idx="1"/>
          </p:cNvCxnSpPr>
          <p:nvPr/>
        </p:nvCxnSpPr>
        <p:spPr>
          <a:xfrm flipV="1">
            <a:off x="5877893" y="2712168"/>
            <a:ext cx="871287" cy="466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Таблица 36">
            <a:extLst>
              <a:ext uri="{FF2B5EF4-FFF2-40B4-BE49-F238E27FC236}">
                <a16:creationId xmlns:a16="http://schemas.microsoft.com/office/drawing/2014/main" id="{A3B3C476-F03F-436D-9EA9-F237A80B8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13819"/>
              </p:ext>
            </p:extLst>
          </p:nvPr>
        </p:nvGraphicFramePr>
        <p:xfrm>
          <a:off x="7619655" y="1719441"/>
          <a:ext cx="4036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7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B257EE5E-827F-4206-AF24-CB2B60790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57904"/>
              </p:ext>
            </p:extLst>
          </p:nvPr>
        </p:nvGraphicFramePr>
        <p:xfrm>
          <a:off x="7605847" y="2127853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E01E7691-F5B5-4EC5-BE92-2F085F3EB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59612"/>
              </p:ext>
            </p:extLst>
          </p:nvPr>
        </p:nvGraphicFramePr>
        <p:xfrm>
          <a:off x="7619655" y="2538198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3C7494E2-5576-45FD-B7FB-17DC6333D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8978"/>
              </p:ext>
            </p:extLst>
          </p:nvPr>
        </p:nvGraphicFramePr>
        <p:xfrm>
          <a:off x="7654795" y="3321058"/>
          <a:ext cx="4036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7">
                  <a:extLst>
                    <a:ext uri="{9D8B030D-6E8A-4147-A177-3AD203B41FA5}">
                      <a16:colId xmlns:a16="http://schemas.microsoft.com/office/drawing/2014/main" val="34552803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866205946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005088583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2053480885"/>
                    </a:ext>
                  </a:extLst>
                </a:gridCol>
                <a:gridCol w="807277">
                  <a:extLst>
                    <a:ext uri="{9D8B030D-6E8A-4147-A177-3AD203B41FA5}">
                      <a16:colId xmlns:a16="http://schemas.microsoft.com/office/drawing/2014/main" val="377810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637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Таблица 44">
                <a:extLst>
                  <a:ext uri="{FF2B5EF4-FFF2-40B4-BE49-F238E27FC236}">
                    <a16:creationId xmlns:a16="http://schemas.microsoft.com/office/drawing/2014/main" id="{5786A6DB-2CA5-4667-8879-6EC0D8C67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033089"/>
                  </p:ext>
                </p:extLst>
              </p:nvPr>
            </p:nvGraphicFramePr>
            <p:xfrm>
              <a:off x="6749180" y="1719441"/>
              <a:ext cx="870475" cy="19854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5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1749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Таблица 44">
                <a:extLst>
                  <a:ext uri="{FF2B5EF4-FFF2-40B4-BE49-F238E27FC236}">
                    <a16:creationId xmlns:a16="http://schemas.microsoft.com/office/drawing/2014/main" id="{5786A6DB-2CA5-4667-8879-6EC0D8C67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2033089"/>
                  </p:ext>
                </p:extLst>
              </p:nvPr>
            </p:nvGraphicFramePr>
            <p:xfrm>
              <a:off x="6749180" y="1719441"/>
              <a:ext cx="870475" cy="19854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70475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r="-2797" b="-4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00000" r="-2797" b="-3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96970" r="-2797" b="-2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pPr/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174992"/>
                      </a:ext>
                    </a:extLst>
                  </a:tr>
                  <a:tr h="3970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401538" r="-2797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60CE564-43D5-4ADD-87A8-9135A2B4D28B}"/>
              </a:ext>
            </a:extLst>
          </p:cNvPr>
          <p:cNvSpPr txBox="1"/>
          <p:nvPr/>
        </p:nvSpPr>
        <p:spPr>
          <a:xfrm>
            <a:off x="6784320" y="3695218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CB8A96-1D6E-4E53-8048-BE10C1367682}"/>
              </a:ext>
            </a:extLst>
          </p:cNvPr>
          <p:cNvSpPr txBox="1"/>
          <p:nvPr/>
        </p:nvSpPr>
        <p:spPr>
          <a:xfrm>
            <a:off x="7738211" y="2922948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64" name="Номер слайда 63">
            <a:extLst>
              <a:ext uri="{FF2B5EF4-FFF2-40B4-BE49-F238E27FC236}">
                <a16:creationId xmlns:a16="http://schemas.microsoft.com/office/drawing/2014/main" id="{54E6D489-5BAB-449E-BC4D-983C1135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84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75296-8D70-4E9D-8621-DAEF6710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нахождению диссонансов: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7BA9-DB4A-42D8-AA14-9093B5CF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2а – составить матрицу расстояний для всех </a:t>
            </a:r>
            <a:r>
              <a:rPr lang="ru-RU" dirty="0" err="1"/>
              <a:t>подпоследовательностей</a:t>
            </a:r>
            <a:r>
              <a:rPr lang="ru-RU" dirty="0"/>
              <a:t> (для </a:t>
            </a:r>
            <a:r>
              <a:rPr lang="en-US" dirty="0"/>
              <a:t>self-match </a:t>
            </a:r>
            <a:r>
              <a:rPr lang="ru-RU" dirty="0"/>
              <a:t>будут фиктивные расстояния). Затем найти максимум из минимумов расстояний.</a:t>
            </a:r>
          </a:p>
          <a:p>
            <a:r>
              <a:rPr lang="ru-RU" dirty="0"/>
              <a:t>2б – на основе последовательного алгоритма </a:t>
            </a:r>
            <a:r>
              <a:rPr lang="en-US" dirty="0"/>
              <a:t>HOTSAX </a:t>
            </a:r>
            <a:r>
              <a:rPr lang="ru-RU" dirty="0" err="1"/>
              <a:t>Кеога</a:t>
            </a:r>
            <a:r>
              <a:rPr lang="ru-RU" dirty="0"/>
              <a:t>. На основе полученной эвристики выбирается оптимальный порядок перебора </a:t>
            </a:r>
            <a:r>
              <a:rPr lang="ru-RU" dirty="0" err="1"/>
              <a:t>подпоследовательностей</a:t>
            </a:r>
            <a:r>
              <a:rPr lang="ru-RU" dirty="0"/>
              <a:t> при поиске расстояния до ближайшего соседа. При этом находить расстояние до ближайшего соседа придется только для нескольких первых </a:t>
            </a:r>
            <a:r>
              <a:rPr lang="ru-RU" dirty="0" err="1"/>
              <a:t>подпоследовательностей</a:t>
            </a:r>
            <a:r>
              <a:rPr lang="ru-RU" dirty="0"/>
              <a:t>. Для оставшихся будет срабатывать условие «раннего выхода» из цикла.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952C8E-DE1C-4688-9B49-A9586911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83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0AF54-842B-4281-A1DD-3340E9E2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300" y="2766218"/>
            <a:ext cx="10515600" cy="1325563"/>
          </a:xfrm>
        </p:spPr>
        <p:txBody>
          <a:bodyPr/>
          <a:lstStyle/>
          <a:p>
            <a:r>
              <a:rPr lang="ru-RU" dirty="0"/>
              <a:t>Основной алгоритм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DADD2C-5C52-4A9B-BF20-03181787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66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2B4CF-1AC7-42E5-89B3-D643E827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285F87-49CD-4C5F-8EAD-6AA9F843C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698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временной ряд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ряда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подпоследовательности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множество </a:t>
                </a:r>
                <a:r>
                  <a:rPr lang="ru-RU" dirty="0" err="1"/>
                  <a:t>подпоследовательностей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285F87-49CD-4C5F-8EAD-6AA9F843C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69857"/>
              </a:xfrm>
              <a:blipFill>
                <a:blip r:embed="rId2"/>
                <a:stretch>
                  <a:fillRect t="-4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84EC78-8AC5-47CF-BAC2-1B5D77C1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E55B8E5-7871-48F5-BE64-F2BE579D96F6}"/>
              </a:ext>
            </a:extLst>
          </p:cNvPr>
          <p:cNvSpPr txBox="1">
            <a:spLocks/>
          </p:cNvSpPr>
          <p:nvPr/>
        </p:nvSpPr>
        <p:spPr>
          <a:xfrm>
            <a:off x="838200" y="37389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Результат работы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29E8AE7-F86E-4F9B-8C16-1E29F27BEB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068955"/>
                <a:ext cx="10515600" cy="16525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𝑏𝑠𝑓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𝑙𝑜𝑐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позиция начала диссонанса временного ряда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𝑏𝑠𝑓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расстояние до ближайшего соседа подпоследовательности-диссонанса</a:t>
                </a: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329E8AE7-F86E-4F9B-8C16-1E29F27BE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68955"/>
                <a:ext cx="10515600" cy="1652520"/>
              </a:xfrm>
              <a:prstGeom prst="rect">
                <a:avLst/>
              </a:prstGeom>
              <a:blipFill>
                <a:blip r:embed="rId3"/>
                <a:stretch>
                  <a:fillRect t="-6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17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D9CF7-6BCF-4D03-AD71-2CA02CF2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r>
              <a:rPr lang="ru-RU" dirty="0"/>
              <a:t>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E66671-6633-45ED-9945-E2941CD40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11277600" cy="5715000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Подготовка: составить вектор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из всех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 временного ряда 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Вычислить матрицу расстояний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каждой подпоследовательности временного ряда с каждой. Расстояния между </a:t>
                </a:r>
                <a:r>
                  <a:rPr lang="ru-RU" dirty="0" err="1"/>
                  <a:t>подпоследовательностями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вычисляются по формуле:</a:t>
                </a:r>
                <a:br>
                  <a:rPr lang="en-US" dirty="0"/>
                </a:br>
                <a:br>
                  <a:rPr lang="en-US" dirty="0"/>
                </a:br>
                <a:br>
                  <a:rPr lang="ru-RU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 каждой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/>
                  <a:t>й строке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/>
                  <a:t>, соответствующей подпоследовательности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заменить расстояния до пересекающихся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подпоследовательностей</a:t>
                </a:r>
                <a:r>
                  <a:rPr lang="ru-RU" dirty="0"/>
                  <a:t> (</a:t>
                </a:r>
                <a:r>
                  <a:rPr lang="en-US" dirty="0"/>
                  <a:t>self-match)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В каждой </a:t>
                </a:r>
                <a:r>
                  <a:rPr lang="en-US" dirty="0"/>
                  <a:t>i-</a:t>
                </a:r>
                <a:r>
                  <a:rPr lang="ru-RU" dirty="0"/>
                  <a:t>й строке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находим минимальный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формируем вектор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Находим максимальный элемент в векторе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ru-RU" dirty="0"/>
                  <a:t>позиция этого элемента будет соответствовать </a:t>
                </a:r>
                <a:r>
                  <a:rPr lang="en-US" dirty="0" err="1"/>
                  <a:t>bsf_pos</a:t>
                </a:r>
                <a:r>
                  <a:rPr lang="en-US" dirty="0"/>
                  <a:t>, </a:t>
                </a:r>
                <a:r>
                  <a:rPr lang="ru-RU" dirty="0"/>
                  <a:t>а значение – </a:t>
                </a:r>
                <a:r>
                  <a:rPr lang="en-US" dirty="0" err="1"/>
                  <a:t>bsf_dist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E66671-6633-45ED-9945-E2941CD40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11277600" cy="5715000"/>
              </a:xfrm>
              <a:blipFill>
                <a:blip r:embed="rId2"/>
                <a:stretch>
                  <a:fillRect l="-865" t="-26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40D3C2-07F8-4BE0-8483-7499635F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09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B9E96623-0E92-4D32-86B5-098C2193A8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934801"/>
                  </p:ext>
                </p:extLst>
              </p:nvPr>
            </p:nvGraphicFramePr>
            <p:xfrm>
              <a:off x="980231" y="3519144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B9E96623-0E92-4D32-86B5-098C2193A8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934801"/>
                  </p:ext>
                </p:extLst>
              </p:nvPr>
            </p:nvGraphicFramePr>
            <p:xfrm>
              <a:off x="980231" y="3519144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4E08D936-5ACB-47BE-B962-8BDEC4676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358725"/>
                  </p:ext>
                </p:extLst>
              </p:nvPr>
            </p:nvGraphicFramePr>
            <p:xfrm>
              <a:off x="980231" y="3922615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4E08D936-5ACB-47BE-B962-8BDEC4676E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358725"/>
                  </p:ext>
                </p:extLst>
              </p:nvPr>
            </p:nvGraphicFramePr>
            <p:xfrm>
              <a:off x="980231" y="3922615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AB55B7A-A94A-4AFE-A5CF-6335BBD823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010299"/>
                  </p:ext>
                </p:extLst>
              </p:nvPr>
            </p:nvGraphicFramePr>
            <p:xfrm>
              <a:off x="980231" y="432608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AB55B7A-A94A-4AFE-A5CF-6335BBD823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010299"/>
                  </p:ext>
                </p:extLst>
              </p:nvPr>
            </p:nvGraphicFramePr>
            <p:xfrm>
              <a:off x="980231" y="432608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062E796-8B93-476B-BA61-21DFB14F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Хранение </a:t>
            </a:r>
            <a:r>
              <a:rPr lang="ru-RU" dirty="0" err="1"/>
              <a:t>подпоследовательностей</a:t>
            </a:r>
            <a:r>
              <a:rPr lang="ru-RU" dirty="0"/>
              <a:t> временного ряда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8A2832A7-F1D5-45CE-B306-ED63439F1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6060994"/>
                  </p:ext>
                </p:extLst>
              </p:nvPr>
            </p:nvGraphicFramePr>
            <p:xfrm>
              <a:off x="980231" y="5122551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8A2832A7-F1D5-45CE-B306-ED63439F1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6060994"/>
                  </p:ext>
                </p:extLst>
              </p:nvPr>
            </p:nvGraphicFramePr>
            <p:xfrm>
              <a:off x="980231" y="5122551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4DE7828C-D9CC-41C2-A1D7-F621A4539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8122873"/>
                  </p:ext>
                </p:extLst>
              </p:nvPr>
            </p:nvGraphicFramePr>
            <p:xfrm>
              <a:off x="980231" y="591901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4DE7828C-D9CC-41C2-A1D7-F621A4539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8122873"/>
                  </p:ext>
                </p:extLst>
              </p:nvPr>
            </p:nvGraphicFramePr>
            <p:xfrm>
              <a:off x="980231" y="5919016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048960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739098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939408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66651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99211497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746" t="-1613" r="-89925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101504" t="-1613" r="-80601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613" r="-7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904511" t="-1613" r="-300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43646E-F62E-4E26-8171-4F4ABE0FEDD4}"/>
              </a:ext>
            </a:extLst>
          </p:cNvPr>
          <p:cNvSpPr txBox="1"/>
          <p:nvPr/>
        </p:nvSpPr>
        <p:spPr>
          <a:xfrm>
            <a:off x="1112590" y="47295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E6333-9D1F-4780-BB8A-46FC07B34795}"/>
              </a:ext>
            </a:extLst>
          </p:cNvPr>
          <p:cNvSpPr txBox="1"/>
          <p:nvPr/>
        </p:nvSpPr>
        <p:spPr>
          <a:xfrm>
            <a:off x="1112590" y="5517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7C2BAC81-A020-4A7C-9956-281CE06E08DD}"/>
              </a:ext>
            </a:extLst>
          </p:cNvPr>
          <p:cNvSpPr/>
          <p:nvPr/>
        </p:nvSpPr>
        <p:spPr>
          <a:xfrm>
            <a:off x="9409302" y="3528867"/>
            <a:ext cx="469783" cy="2770712"/>
          </a:xfrm>
          <a:prstGeom prst="rightBrace">
            <a:avLst>
              <a:gd name="adj1" fmla="val 8333"/>
              <a:gd name="adj2" fmla="val 49697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DFA2F0-F7B1-4EE2-9CA2-0891F7E9D29C}"/>
              </a:ext>
            </a:extLst>
          </p:cNvPr>
          <p:cNvSpPr txBox="1"/>
          <p:nvPr/>
        </p:nvSpPr>
        <p:spPr>
          <a:xfrm>
            <a:off x="10050419" y="46900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m-n+1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57B251-A166-46EC-A954-E35723CB5FE6}"/>
              </a:ext>
            </a:extLst>
          </p:cNvPr>
          <p:cNvSpPr txBox="1"/>
          <p:nvPr/>
        </p:nvSpPr>
        <p:spPr>
          <a:xfrm>
            <a:off x="152400" y="2992381"/>
            <a:ext cx="288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Подпоследовательности </a:t>
            </a:r>
            <a:r>
              <a:rPr lang="en-US" dirty="0"/>
              <a:t>C</a:t>
            </a:r>
            <a:r>
              <a:rPr lang="ru-RU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1819D1CE-B66D-4F36-BB1E-32EC091A80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065903"/>
                  </p:ext>
                </p:extLst>
              </p:nvPr>
            </p:nvGraphicFramePr>
            <p:xfrm>
              <a:off x="980231" y="2362510"/>
              <a:ext cx="996716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0597">
                      <a:extLst>
                        <a:ext uri="{9D8B030D-6E8A-4147-A177-3AD203B41FA5}">
                          <a16:colId xmlns:a16="http://schemas.microsoft.com/office/drawing/2014/main" val="321060366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415321848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897952518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4283795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47836301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42363535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04555974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50412240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728278616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049131246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935640622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885781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26994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1819D1CE-B66D-4F36-BB1E-32EC091A80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065903"/>
                  </p:ext>
                </p:extLst>
              </p:nvPr>
            </p:nvGraphicFramePr>
            <p:xfrm>
              <a:off x="980231" y="2362510"/>
              <a:ext cx="9967164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0597">
                      <a:extLst>
                        <a:ext uri="{9D8B030D-6E8A-4147-A177-3AD203B41FA5}">
                          <a16:colId xmlns:a16="http://schemas.microsoft.com/office/drawing/2014/main" val="321060366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415321848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897952518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4283795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47836301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42363535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045559743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504122405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1728278616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049131246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935640622"/>
                        </a:ext>
                      </a:extLst>
                    </a:gridCol>
                    <a:gridCol w="830597">
                      <a:extLst>
                        <a:ext uri="{9D8B030D-6E8A-4147-A177-3AD203B41FA5}">
                          <a16:colId xmlns:a16="http://schemas.microsoft.com/office/drawing/2014/main" val="2885781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735" t="-1613" r="-110588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613" r="-99781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1103676" t="-1613" r="-294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6994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4D0F6A7-2F8A-452F-ABCD-317A3875A5A4}"/>
              </a:ext>
            </a:extLst>
          </p:cNvPr>
          <p:cNvSpPr/>
          <p:nvPr/>
        </p:nvSpPr>
        <p:spPr>
          <a:xfrm>
            <a:off x="152400" y="1680585"/>
            <a:ext cx="1987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Временной ряд </a:t>
            </a:r>
            <a:r>
              <a:rPr lang="en-US" dirty="0"/>
              <a:t>T</a:t>
            </a:r>
            <a:r>
              <a:rPr lang="ru-RU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4FFA47F-0C5A-4C9E-8733-AE00C5B7A8C4}"/>
                  </a:ext>
                </a:extLst>
              </p:cNvPr>
              <p:cNvSpPr/>
              <p:nvPr/>
            </p:nvSpPr>
            <p:spPr>
              <a:xfrm>
                <a:off x="364608" y="3485635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44FFA47F-0C5A-4C9E-8733-AE00C5B7A8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8" y="3485635"/>
                <a:ext cx="4779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93EB24B2-DFBD-4C4D-810D-C5B97B3A68E5}"/>
                  </a:ext>
                </a:extLst>
              </p:cNvPr>
              <p:cNvSpPr/>
              <p:nvPr/>
            </p:nvSpPr>
            <p:spPr>
              <a:xfrm>
                <a:off x="364608" y="3889984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93EB24B2-DFBD-4C4D-810D-C5B97B3A6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8" y="3889984"/>
                <a:ext cx="477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3379695-0217-4810-8563-B2C5AFD648E6}"/>
                  </a:ext>
                </a:extLst>
              </p:cNvPr>
              <p:cNvSpPr/>
              <p:nvPr/>
            </p:nvSpPr>
            <p:spPr>
              <a:xfrm>
                <a:off x="78017" y="5892670"/>
                <a:ext cx="986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3379695-0217-4810-8563-B2C5AFD64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" y="5892670"/>
                <a:ext cx="9861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9412C1E0-790A-4549-BA6F-05CD6E54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6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8D74E-456B-4411-A7F9-3E2F1E13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86" y="176234"/>
            <a:ext cx="11585025" cy="1325563"/>
          </a:xfrm>
        </p:spPr>
        <p:txBody>
          <a:bodyPr>
            <a:noAutofit/>
          </a:bodyPr>
          <a:lstStyle/>
          <a:p>
            <a:r>
              <a:rPr lang="ru-RU" sz="3600" dirty="0"/>
              <a:t>Поиск диссонансов</a:t>
            </a:r>
            <a:r>
              <a:rPr lang="en-US" sz="3600" dirty="0"/>
              <a:t>: </a:t>
            </a:r>
            <a:r>
              <a:rPr lang="ru-RU" sz="3600" dirty="0"/>
              <a:t>построение матрицы расстояний</a:t>
            </a:r>
            <a:r>
              <a:rPr lang="en-US" sz="3600" dirty="0"/>
              <a:t> </a:t>
            </a:r>
            <a:r>
              <a:rPr lang="ru-RU" sz="3600" dirty="0"/>
              <a:t>и нахождение самого далекого из ближайших соседей для каждой из </a:t>
            </a:r>
            <a:r>
              <a:rPr lang="ru-RU" sz="3600" dirty="0" err="1"/>
              <a:t>подпоследовательностей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A68CDE30-BACD-46FF-8686-D85BD4192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294081"/>
                  </p:ext>
                </p:extLst>
              </p:nvPr>
            </p:nvGraphicFramePr>
            <p:xfrm>
              <a:off x="1663008" y="2873914"/>
              <a:ext cx="7321599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23684534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949035539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5076492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835316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58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A68CDE30-BACD-46FF-8686-D85BD4192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294081"/>
                  </p:ext>
                </p:extLst>
              </p:nvPr>
            </p:nvGraphicFramePr>
            <p:xfrm>
              <a:off x="1663008" y="2873914"/>
              <a:ext cx="7321599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23684534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949035539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5076492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83531607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46" t="-4717" r="-800746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504" t="-4717" r="-706767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717" r="-601493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2256" t="-4717" r="-506015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58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BEC24740-10F8-4086-A846-9367A3F10A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345742"/>
                  </p:ext>
                </p:extLst>
              </p:nvPr>
            </p:nvGraphicFramePr>
            <p:xfrm>
              <a:off x="1663009" y="3277385"/>
              <a:ext cx="7321599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3865150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43869852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94856937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78886017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BEC24740-10F8-4086-A846-9367A3F10A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345742"/>
                  </p:ext>
                </p:extLst>
              </p:nvPr>
            </p:nvGraphicFramePr>
            <p:xfrm>
              <a:off x="1663009" y="3277385"/>
              <a:ext cx="7321599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3865150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43869852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94856937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78886017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46" t="-4717" r="-800746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504" t="-4717" r="-706767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717" r="-601493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2256" t="-4717" r="-506015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99254" t="-4717" r="-402239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58197771-473E-4053-86E0-F432FFB5DD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79377"/>
                  </p:ext>
                </p:extLst>
              </p:nvPr>
            </p:nvGraphicFramePr>
            <p:xfrm>
              <a:off x="1663009" y="3680856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85941735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65392795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178641927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0002299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58197771-473E-4053-86E0-F432FFB5DD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79377"/>
                  </p:ext>
                </p:extLst>
              </p:nvPr>
            </p:nvGraphicFramePr>
            <p:xfrm>
              <a:off x="1663009" y="3680856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85941735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65392795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178641927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0002299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46" t="-8065" r="-80074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1504" t="-8065" r="-70676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8065" r="-60149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2256" t="-8065" r="-50601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99254" t="-8065" r="-40223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3008" t="-8065" r="-30526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6CF8C274-4F8C-47C6-995B-CBCB6FD3D7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743507"/>
                  </p:ext>
                </p:extLst>
              </p:nvPr>
            </p:nvGraphicFramePr>
            <p:xfrm>
              <a:off x="1663009" y="4477321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33144446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92334477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175193324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813718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6CF8C274-4F8C-47C6-995B-CBCB6FD3D7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743507"/>
                  </p:ext>
                </p:extLst>
              </p:nvPr>
            </p:nvGraphicFramePr>
            <p:xfrm>
              <a:off x="1663009" y="4477321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33144446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92334477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175193324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813718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03759" t="-8065" r="-10451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5"/>
                          <a:stretch>
                            <a:fillRect l="-797761" t="-8065" r="-3731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922BA5F-C584-4B51-A6F9-F82CA0343529}"/>
              </a:ext>
            </a:extLst>
          </p:cNvPr>
          <p:cNvSpPr txBox="1"/>
          <p:nvPr/>
        </p:nvSpPr>
        <p:spPr>
          <a:xfrm>
            <a:off x="1795368" y="40843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9C95AF5A-6EE5-488D-B14D-FD44C80C0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110267"/>
                  </p:ext>
                </p:extLst>
              </p:nvPr>
            </p:nvGraphicFramePr>
            <p:xfrm>
              <a:off x="427839" y="2873913"/>
              <a:ext cx="1131241" cy="19742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1241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763338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9C95AF5A-6EE5-488D-B14D-FD44C80C07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110267"/>
                  </p:ext>
                </p:extLst>
              </p:nvPr>
            </p:nvGraphicFramePr>
            <p:xfrm>
              <a:off x="427839" y="2873913"/>
              <a:ext cx="1131241" cy="197424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1241">
                      <a:extLst>
                        <a:ext uri="{9D8B030D-6E8A-4147-A177-3AD203B41FA5}">
                          <a16:colId xmlns:a16="http://schemas.microsoft.com/office/drawing/2014/main" val="1745620242"/>
                        </a:ext>
                      </a:extLst>
                    </a:gridCol>
                  </a:tblGrid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r="-1613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628692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0000" r="-1613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051377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0000" r="-1613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371286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7633381"/>
                      </a:ext>
                    </a:extLst>
                  </a:tr>
                  <a:tr h="394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400000" r="-1613" b="-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04160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DB2BEA-D7D2-4088-B56E-93A5195F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06CE-031C-42E4-9DDF-E26F49BB1A3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Таблица 21">
                <a:extLst>
                  <a:ext uri="{FF2B5EF4-FFF2-40B4-BE49-F238E27FC236}">
                    <a16:creationId xmlns:a16="http://schemas.microsoft.com/office/drawing/2014/main" id="{B41089D5-F59F-4BE3-9D82-A53C7E8885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8026150"/>
                  </p:ext>
                </p:extLst>
              </p:nvPr>
            </p:nvGraphicFramePr>
            <p:xfrm>
              <a:off x="1663008" y="2437812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23684534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949035539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5076492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835316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Таблица 21">
                <a:extLst>
                  <a:ext uri="{FF2B5EF4-FFF2-40B4-BE49-F238E27FC236}">
                    <a16:creationId xmlns:a16="http://schemas.microsoft.com/office/drawing/2014/main" id="{B41089D5-F59F-4BE3-9D82-A53C7E8885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8026150"/>
                  </p:ext>
                </p:extLst>
              </p:nvPr>
            </p:nvGraphicFramePr>
            <p:xfrm>
              <a:off x="1663008" y="2437812"/>
              <a:ext cx="732159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511">
                      <a:extLst>
                        <a:ext uri="{9D8B030D-6E8A-4147-A177-3AD203B41FA5}">
                          <a16:colId xmlns:a16="http://schemas.microsoft.com/office/drawing/2014/main" val="34552803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866205946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005088583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2053480885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7781024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4236845348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949035539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3507649291"/>
                        </a:ext>
                      </a:extLst>
                    </a:gridCol>
                    <a:gridCol w="813511">
                      <a:extLst>
                        <a:ext uri="{9D8B030D-6E8A-4147-A177-3AD203B41FA5}">
                          <a16:colId xmlns:a16="http://schemas.microsoft.com/office/drawing/2014/main" val="1835316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8065" r="-79776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752" t="-8065" r="-70375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1504" t="-8065" r="-50300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98507" t="-8065" r="-39925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97761" t="-8065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97015" t="-8065" r="-746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373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130A1CD5-24A9-4414-8615-E7D67A267FD1}"/>
                  </a:ext>
                </a:extLst>
              </p:cNvPr>
              <p:cNvSpPr/>
              <p:nvPr/>
            </p:nvSpPr>
            <p:spPr>
              <a:xfrm>
                <a:off x="427839" y="6103348"/>
                <a:ext cx="115850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−фиктивное расстояние (между подпоследовательностью и самой собой и между подпоследовательностью и </m:t>
                      </m:r>
                    </m:oMath>
                  </m:oMathPara>
                </a14:m>
                <a:endParaRPr lang="en-US" sz="1400" i="1" dirty="0"/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𝑠𝑒𝑙𝑓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𝑚𝑎𝑡𝑐h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подпоследовательностями)</m:t>
                      </m:r>
                    </m:oMath>
                  </m:oMathPara>
                </a14:m>
                <a:endParaRPr lang="ru-RU" sz="1400" i="1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130A1CD5-24A9-4414-8615-E7D67A267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9" y="6103348"/>
                <a:ext cx="11585026" cy="523220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1E51927-F9AF-4C9B-BEC4-31124324A832}"/>
              </a:ext>
            </a:extLst>
          </p:cNvPr>
          <p:cNvCxnSpPr>
            <a:cxnSpLocks/>
          </p:cNvCxnSpPr>
          <p:nvPr/>
        </p:nvCxnSpPr>
        <p:spPr>
          <a:xfrm>
            <a:off x="9068683" y="3078869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4968AA8-B709-489E-88C0-D95684E415F5}"/>
              </a:ext>
            </a:extLst>
          </p:cNvPr>
          <p:cNvCxnSpPr>
            <a:cxnSpLocks/>
          </p:cNvCxnSpPr>
          <p:nvPr/>
        </p:nvCxnSpPr>
        <p:spPr>
          <a:xfrm>
            <a:off x="9068683" y="3513994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3C2CBEE-BFF9-4E48-A5D3-8FB8FDD84EF0}"/>
              </a:ext>
            </a:extLst>
          </p:cNvPr>
          <p:cNvCxnSpPr>
            <a:cxnSpLocks/>
          </p:cNvCxnSpPr>
          <p:nvPr/>
        </p:nvCxnSpPr>
        <p:spPr>
          <a:xfrm>
            <a:off x="9068683" y="3917465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E9135EF-0005-4D33-88E3-9168EB8448D6}"/>
              </a:ext>
            </a:extLst>
          </p:cNvPr>
          <p:cNvCxnSpPr>
            <a:cxnSpLocks/>
          </p:cNvCxnSpPr>
          <p:nvPr/>
        </p:nvCxnSpPr>
        <p:spPr>
          <a:xfrm>
            <a:off x="9068683" y="4649871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A1D58507-25E3-4CD0-87D5-ED509F2DD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63867"/>
              </p:ext>
            </p:extLst>
          </p:nvPr>
        </p:nvGraphicFramePr>
        <p:xfrm>
          <a:off x="9908647" y="2873912"/>
          <a:ext cx="487985" cy="1974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985">
                  <a:extLst>
                    <a:ext uri="{9D8B030D-6E8A-4147-A177-3AD203B41FA5}">
                      <a16:colId xmlns:a16="http://schemas.microsoft.com/office/drawing/2014/main" val="1745620242"/>
                    </a:ext>
                  </a:extLst>
                </a:gridCol>
              </a:tblGrid>
              <a:tr h="39484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1628692"/>
                  </a:ext>
                </a:extLst>
              </a:tr>
              <a:tr h="39484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5051377"/>
                  </a:ext>
                </a:extLst>
              </a:tr>
              <a:tr h="3948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712861"/>
                  </a:ext>
                </a:extLst>
              </a:tr>
              <a:tr h="394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633381"/>
                  </a:ext>
                </a:extLst>
              </a:tr>
              <a:tr h="39484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41604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FF6AE15-19DE-4317-B18F-C7DBF50C890A}"/>
              </a:ext>
            </a:extLst>
          </p:cNvPr>
          <p:cNvSpPr txBox="1"/>
          <p:nvPr/>
        </p:nvSpPr>
        <p:spPr>
          <a:xfrm>
            <a:off x="9068683" y="40828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D267605-5321-4BF7-B042-837DD0CA1315}"/>
              </a:ext>
            </a:extLst>
          </p:cNvPr>
          <p:cNvSpPr/>
          <p:nvPr/>
        </p:nvSpPr>
        <p:spPr>
          <a:xfrm>
            <a:off x="9124632" y="2735872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</a:t>
            </a:r>
            <a:endParaRPr lang="ru-RU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BCB012FA-F904-48A1-81FD-699F29A85F14}"/>
              </a:ext>
            </a:extLst>
          </p:cNvPr>
          <p:cNvCxnSpPr>
            <a:cxnSpLocks/>
          </p:cNvCxnSpPr>
          <p:nvPr/>
        </p:nvCxnSpPr>
        <p:spPr>
          <a:xfrm>
            <a:off x="10571319" y="3861034"/>
            <a:ext cx="613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4840F56-9BEB-4594-AC9F-B670B2002DBA}"/>
              </a:ext>
            </a:extLst>
          </p:cNvPr>
          <p:cNvSpPr/>
          <p:nvPr/>
        </p:nvSpPr>
        <p:spPr>
          <a:xfrm>
            <a:off x="10571319" y="3452256"/>
            <a:ext cx="576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max</a:t>
            </a:r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75FD9E9-B961-4279-BF3A-FE9AC0A8E8FC}"/>
              </a:ext>
            </a:extLst>
          </p:cNvPr>
          <p:cNvSpPr/>
          <p:nvPr/>
        </p:nvSpPr>
        <p:spPr>
          <a:xfrm>
            <a:off x="4108410" y="1874563"/>
            <a:ext cx="243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Матрица расстояний </a:t>
            </a:r>
            <a:r>
              <a:rPr lang="en-US" dirty="0"/>
              <a:t>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6820259-DCF0-4A8C-842F-C92853F33B68}"/>
                  </a:ext>
                </a:extLst>
              </p:cNvPr>
              <p:cNvSpPr/>
              <p:nvPr/>
            </p:nvSpPr>
            <p:spPr>
              <a:xfrm>
                <a:off x="-407942" y="5212323"/>
                <a:ext cx="6834142" cy="680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dirty="0"/>
                        <m:t>Euclid</m:t>
                      </m:r>
                      <m:r>
                        <m:rPr>
                          <m:nor/>
                        </m:rPr>
                        <a:rPr lang="en-US" sz="1400" dirty="0"/>
                        <m:t>_</m:t>
                      </m:r>
                      <m:r>
                        <m:rPr>
                          <m:nor/>
                        </m:rPr>
                        <a:rPr lang="en-US" sz="1400" dirty="0"/>
                        <m:t>dist</m:t>
                      </m:r>
                      <m:r>
                        <m:rPr>
                          <m:nor/>
                        </m:rPr>
                        <a:rPr lang="en-US" sz="1400" dirty="0"/>
                        <m:t>(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dirty="0"/>
                        <m:t>,</m:t>
                      </m:r>
                      <m:r>
                        <m:rPr>
                          <m:nor/>
                        </m:rPr>
                        <a:rPr lang="ru-RU" sz="1400" dirty="0"/>
                        <m:t> </m:t>
                      </m:r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dirty="0"/>
                        <m:t>)</m:t>
                      </m:r>
                      <m:r>
                        <m:rPr>
                          <m:nor/>
                        </m:rPr>
                        <a:rPr lang="en-US" sz="1400" b="0" i="0" dirty="0" smtClean="0"/>
                        <m:t> =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sz="1400" dirty="0"/>
                        <m:t>,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6820259-DCF0-4A8C-842F-C92853F3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7942" y="5212323"/>
                <a:ext cx="6834142" cy="6805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7A25EB1B-F7D3-4B35-AF7A-A08FB87F0799}"/>
                  </a:ext>
                </a:extLst>
              </p:cNvPr>
              <p:cNvSpPr/>
              <p:nvPr/>
            </p:nvSpPr>
            <p:spPr>
              <a:xfrm>
                <a:off x="9913295" y="1874942"/>
                <a:ext cx="689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7A25EB1B-F7D3-4B35-AF7A-A08FB87F0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295" y="1874942"/>
                <a:ext cx="689035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9392EE8-F96D-498D-9210-2287286D355C}"/>
              </a:ext>
            </a:extLst>
          </p:cNvPr>
          <p:cNvSpPr/>
          <p:nvPr/>
        </p:nvSpPr>
        <p:spPr>
          <a:xfrm>
            <a:off x="11185021" y="3957191"/>
            <a:ext cx="9221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bsf_dist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F203BD6-EB3E-4FE3-9A16-9BC79D3B6E4A}"/>
              </a:ext>
            </a:extLst>
          </p:cNvPr>
          <p:cNvSpPr/>
          <p:nvPr/>
        </p:nvSpPr>
        <p:spPr>
          <a:xfrm>
            <a:off x="11189926" y="3485413"/>
            <a:ext cx="9123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bsf_pos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7170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15298</TotalTime>
  <Words>2920</Words>
  <Application>Microsoft Office PowerPoint</Application>
  <PresentationFormat>Широкоэкранный</PresentationFormat>
  <Paragraphs>805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Тема Office</vt:lpstr>
      <vt:lpstr>Алгоритм поиска диссонансов временного ряда</vt:lpstr>
      <vt:lpstr>Определения</vt:lpstr>
      <vt:lpstr>Определения</vt:lpstr>
      <vt:lpstr>Подходы к нахождению диссонансов:</vt:lpstr>
      <vt:lpstr>Основной алгоритм</vt:lpstr>
      <vt:lpstr>Входные данные</vt:lpstr>
      <vt:lpstr>Алгоритм</vt:lpstr>
      <vt:lpstr>Хранение подпоследовательностей временного ряда</vt:lpstr>
      <vt:lpstr>Поиск диссонансов: построение матрицы расстояний и нахождение самого далекого из ближайших соседей для каждой из подпоследовательностей</vt:lpstr>
      <vt:lpstr>Модульная структура</vt:lpstr>
      <vt:lpstr>Файловая структура</vt:lpstr>
      <vt:lpstr>Файловая структура</vt:lpstr>
      <vt:lpstr>Ограничения алгоритма</vt:lpstr>
      <vt:lpstr>Тестовые данные</vt:lpstr>
      <vt:lpstr>Old: последовательный алгоритм на основании алгоритма HOTSAX Кеога (Keogh)</vt:lpstr>
      <vt:lpstr>Входные данные</vt:lpstr>
      <vt:lpstr>б.) Подбор эвристики для цикла с ранним выходом из итераций. Алгоритм:</vt:lpstr>
      <vt:lpstr>Алгоритм:</vt:lpstr>
      <vt:lpstr>1. Подбор эвристики</vt:lpstr>
      <vt:lpstr>1. Подбор эвристики</vt:lpstr>
      <vt:lpstr>1. Подбор эвристики</vt:lpstr>
      <vt:lpstr>1. Подбор эвристики</vt:lpstr>
      <vt:lpstr>1. Подбор эвристики</vt:lpstr>
      <vt:lpstr>2. Поиск диссонансов: на основе эвристики с ранним выходом из итерации цикла</vt:lpstr>
      <vt:lpstr>2. Поиск диссонансов: на основе эвристики с ранним выходом из итерации цикла</vt:lpstr>
      <vt:lpstr>2. Поиск диссонансов: на основе эвристики с ранним выходом из итерации цикла</vt:lpstr>
      <vt:lpstr>Модульная структура</vt:lpstr>
      <vt:lpstr>Модульная структура</vt:lpstr>
      <vt:lpstr>Модульная структура</vt:lpstr>
      <vt:lpstr>Файловая структура</vt:lpstr>
      <vt:lpstr>Файловая структура</vt:lpstr>
      <vt:lpstr>Доп. Слайды (архив)</vt:lpstr>
      <vt:lpstr>2. Поиск диссонансов: на основе эвристики с ранним выходом из итерации цикла</vt:lpstr>
      <vt:lpstr>Упорядочивание множества подпоследовательностей</vt:lpstr>
      <vt:lpstr>2. Поиск диссонансов: на основе эвристики с ранним выходом из итерации цикла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Поляков</dc:creator>
  <cp:lastModifiedBy>Андрей Поляков</cp:lastModifiedBy>
  <cp:revision>190</cp:revision>
  <dcterms:created xsi:type="dcterms:W3CDTF">2018-01-21T12:08:38Z</dcterms:created>
  <dcterms:modified xsi:type="dcterms:W3CDTF">2018-07-10T03:22:07Z</dcterms:modified>
</cp:coreProperties>
</file>