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6" r:id="rId3"/>
    <p:sldId id="277" r:id="rId4"/>
    <p:sldId id="279" r:id="rId5"/>
    <p:sldId id="291" r:id="rId6"/>
    <p:sldId id="283" r:id="rId7"/>
    <p:sldId id="284" r:id="rId8"/>
    <p:sldId id="259" r:id="rId9"/>
    <p:sldId id="264" r:id="rId10"/>
    <p:sldId id="285" r:id="rId11"/>
    <p:sldId id="288" r:id="rId12"/>
    <p:sldId id="289" r:id="rId13"/>
    <p:sldId id="292" r:id="rId14"/>
    <p:sldId id="293" r:id="rId15"/>
    <p:sldId id="290" r:id="rId16"/>
    <p:sldId id="258" r:id="rId17"/>
    <p:sldId id="257" r:id="rId18"/>
    <p:sldId id="271" r:id="rId19"/>
    <p:sldId id="261" r:id="rId20"/>
    <p:sldId id="269" r:id="rId21"/>
    <p:sldId id="262" r:id="rId22"/>
    <p:sldId id="263" r:id="rId23"/>
    <p:sldId id="295" r:id="rId24"/>
    <p:sldId id="280" r:id="rId25"/>
    <p:sldId id="275" r:id="rId26"/>
    <p:sldId id="273" r:id="rId27"/>
    <p:sldId id="274" r:id="rId28"/>
    <p:sldId id="267" r:id="rId29"/>
    <p:sldId id="268" r:id="rId30"/>
    <p:sldId id="294" r:id="rId31"/>
    <p:sldId id="282" r:id="rId32"/>
    <p:sldId id="265" r:id="rId33"/>
    <p:sldId id="26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6EC533-3147-456E-A7A7-A5C4E8AB3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FD2143-356D-4A20-9FF9-467E80E195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76CF-B692-451D-981D-2ED2EDE1797B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28C775-9852-4487-8424-0975BCA1C3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FCD41-85F4-4100-83F1-DBD98A633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35827-82A7-4B3C-AE22-CFE3FF6A6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86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4052F-CF41-420B-9536-09F18036F481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3217-CD8C-4AD0-AD6D-03C3A4E6D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167EA-D4FA-473D-95A1-4B9430B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D127C-D864-483B-81E2-F3C73D084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31589-DCD8-48E1-AF07-9D21C2BE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97BF-272C-4C38-BB7A-539BB48AEEEB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53D90-76AE-4091-BDE5-5AAEC8F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D1CEB-EB76-4B25-A829-8ED80B6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5E5C-1B4C-4EAB-9AC6-12B6059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C3712E-16CD-40A8-887E-F1CAF1FF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76334-361B-4986-9789-95FA6A8B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75B9-3969-416F-8AF2-35B3899DD0AB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ACE99-0730-4CD2-BD7F-0BC41861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CA35C-212E-41EC-A342-B416F9E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0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6BDE5-00B9-414D-AC59-65FBFB511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3AA28-4714-4E3C-A213-D0C1A463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159C2-4FF2-4DDB-93B1-F235999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98A7-2AAA-49D7-9DDA-A667DC932439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8C5E4-D718-4178-8FA0-29364781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5D16A-5FDD-4CC4-8878-BCF3558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1ECD-36D7-445E-9EE1-D4313A3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CB93F-DDC7-4C0C-9EE9-CE4E4438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D5CD1-BCEE-46B9-ACC4-D2469CB4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4BA-1B75-43A8-9C0F-4B86CEC951FA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C3AF1-71B2-476B-A58A-AB3BDE6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333EA-177C-4DAC-9CD8-13D3403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2D616-5CBA-45D7-AA0E-A0B7D5F4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14016-3424-400F-B30C-1C0B124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E5E50-AFC4-4A91-A3CD-482155A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A94C-96BE-4EFF-91CE-029CDE636341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3537FA-804B-4E46-B45A-A51900C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02C87-5D74-4CBD-959D-A80FBB9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045E-F13C-405F-92D9-708FFC15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2FC0-9A17-4930-B2C2-6B93DF49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CEB8D-FA7C-4B74-BE5F-87D85D93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9B041-1F50-4F25-BCF1-97F22D59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C6-ABC2-4DB5-B81A-EF62763C469D}" type="datetime1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9EA3F-6582-44CD-83A7-E43A5005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D3A38B-4145-4CC9-B54E-F2B782BE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67C65-0CAF-47DB-91F1-9243167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481B7-6624-4DD4-A377-F71176BA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D2B48-DA3D-4FAA-85C2-407C012D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48A30F-EB88-4C02-8425-909D6323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27D561-AB35-41BE-BAFC-61387F1A7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14A3B-A7B1-401C-AFE4-8C67FD3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68FB-DFF2-4F16-89C0-39A979196A79}" type="datetime1">
              <a:rPr lang="ru-RU" smtClean="0"/>
              <a:t>03.07.2018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9D918-44A7-4071-80F9-EEFFAD5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D5804-ED4D-4992-8672-3B3A83F4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B150F-353A-4C61-9373-47AE40E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35458E-307E-463B-9334-8999FB2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1838-E960-4B37-B1EE-503428BCEA02}" type="datetime1">
              <a:rPr lang="ru-RU" smtClean="0"/>
              <a:t>03.07.2018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055CA-9DB5-4AB6-8317-29E5FC0C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F947F1-CDC6-495B-877D-F787C786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3F655-59F4-4E2A-849B-D2AC4AB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A7A0-93FF-455A-80C3-4BEDEF182327}" type="datetime1">
              <a:rPr lang="ru-RU" smtClean="0"/>
              <a:t>03.07.2018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1E4F53-9D37-41AC-8B50-F65183C7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C608C1-5158-4129-8AE8-B4D398C9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E0EEA-6FFA-4EBD-B7B7-1EE2364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84859-AA65-425B-8033-78D28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56FAF-1BE6-4FCC-A356-9C669E9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29020-7C75-40CC-A0C1-339FC633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1031-FC66-4DBE-9687-48514CE2CEFD}" type="datetime1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0ADB7-7D59-4BC5-A657-9177D3CE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18ECAB-DC20-44FF-83F1-6E1AF4E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3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E1B1-0F16-4884-A4D9-722E4775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F0B7E-308F-4596-861A-848BF6C5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A810C5-6C81-48BF-B8F2-93C6BAD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9E42C3-BFA9-425C-9983-DC2EB5A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E96-4549-49B9-97CB-095164FFA489}" type="datetime1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8A8A6C-BEC3-41E4-BE5F-BB1FE46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DF5A1-17FF-4A4C-B224-23982B7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9EDA0-8432-4104-BC39-6E3581AF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7C3E4-5A53-42C4-8859-1E34D607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C4842-0CF9-4E57-A906-DA4C92857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102-A178-42BF-94AA-3DA341D7F76C}" type="datetime1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A7583-E4F4-4732-91E1-DC768E83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24C9D-57C0-435C-9902-CFE0E379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AD868-CB57-4747-A299-EB997ED2C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диссонансов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664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464" y="632372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 rot="16200000">
            <a:off x="1899748" y="3265594"/>
            <a:ext cx="26581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createDistanceMatrix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2636846" y="1343744"/>
            <a:ext cx="67038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findDiscord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series_t</a:t>
            </a:r>
            <a:r>
              <a:rPr lang="en-US" dirty="0"/>
              <a:t> 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n, float* </a:t>
            </a:r>
            <a:r>
              <a:rPr lang="en-US" dirty="0" err="1"/>
              <a:t>bsf_dist</a:t>
            </a:r>
            <a:r>
              <a:rPr lang="en-US" dirty="0"/>
              <a:t>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 rot="16200000">
            <a:off x="4442118" y="3469351"/>
            <a:ext cx="22373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2559449" y="5098821"/>
            <a:ext cx="13826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distance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 rot="16200000">
            <a:off x="5605444" y="3592956"/>
            <a:ext cx="2003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crossOffSelfMatch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flipH="1">
            <a:off x="3413464" y="1713076"/>
            <a:ext cx="2575325" cy="173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7" idx="3"/>
          </p:cNvCxnSpPr>
          <p:nvPr/>
        </p:nvCxnSpPr>
        <p:spPr>
          <a:xfrm>
            <a:off x="5988789" y="1713076"/>
            <a:ext cx="2551523" cy="1314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560798" y="1713076"/>
            <a:ext cx="427991" cy="82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228798" y="4779310"/>
            <a:ext cx="0" cy="310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>
            <a:off x="5988789" y="1713076"/>
            <a:ext cx="618343" cy="106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7920196" y="1051356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2000001" y="2658710"/>
            <a:ext cx="1022131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Построение матрицы расстояний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992234" y="3284939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индексов начала самопересекающихся </a:t>
            </a:r>
            <a:r>
              <a:rPr lang="ru-RU" sz="1200" dirty="0" err="1"/>
              <a:t>подпоследовательностей</a:t>
            </a:r>
            <a:endParaRPr lang="ru-RU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795944" y="3044662"/>
            <a:ext cx="140243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Заменить расстояния между самопересекающимися </a:t>
            </a:r>
            <a:r>
              <a:rPr lang="ru-RU" sz="1200" dirty="0" err="1"/>
              <a:t>подпоследовательностями</a:t>
            </a:r>
            <a:r>
              <a:rPr lang="ru-RU" sz="1200" dirty="0"/>
              <a:t> на </a:t>
            </a:r>
            <a:r>
              <a:rPr lang="en-US" sz="1200" dirty="0" err="1"/>
              <a:t>inf</a:t>
            </a:r>
            <a:endParaRPr lang="ru-RU" sz="12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5AF9EF1-56F6-4081-8790-72C1AD8C08B7}"/>
              </a:ext>
            </a:extLst>
          </p:cNvPr>
          <p:cNvSpPr/>
          <p:nvPr/>
        </p:nvSpPr>
        <p:spPr>
          <a:xfrm rot="16200000">
            <a:off x="571029" y="3483896"/>
            <a:ext cx="22006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createSubsequences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BEBC-1693-416C-A289-489944CB9079}"/>
              </a:ext>
            </a:extLst>
          </p:cNvPr>
          <p:cNvSpPr txBox="1"/>
          <p:nvPr/>
        </p:nvSpPr>
        <p:spPr>
          <a:xfrm>
            <a:off x="105694" y="2568258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Формирование вектора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из исходного временного ряда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9F00BD0-A944-4C69-BDBD-F36E1B781E37}"/>
              </a:ext>
            </a:extLst>
          </p:cNvPr>
          <p:cNvCxnSpPr>
            <a:cxnSpLocks/>
            <a:stCxn id="6" idx="1"/>
            <a:endCxn id="58" idx="3"/>
          </p:cNvCxnSpPr>
          <p:nvPr/>
        </p:nvCxnSpPr>
        <p:spPr>
          <a:xfrm flipH="1">
            <a:off x="1671333" y="1528410"/>
            <a:ext cx="965513" cy="103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8E3045E-4741-49E2-8A58-FEF718C9BF76}"/>
              </a:ext>
            </a:extLst>
          </p:cNvPr>
          <p:cNvSpPr txBox="1"/>
          <p:nvPr/>
        </p:nvSpPr>
        <p:spPr>
          <a:xfrm>
            <a:off x="3952077" y="5106765"/>
            <a:ext cx="1382641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2B910F4-8D02-441D-9EBA-6CC37FA51B81}"/>
              </a:ext>
            </a:extLst>
          </p:cNvPr>
          <p:cNvSpPr/>
          <p:nvPr/>
        </p:nvSpPr>
        <p:spPr>
          <a:xfrm rot="16200000">
            <a:off x="7669438" y="3744104"/>
            <a:ext cx="174174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findRowMinElement</a:t>
            </a:r>
            <a:endParaRPr lang="ru-RU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717218" y="3044662"/>
            <a:ext cx="132467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элемента в строке матрицы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C981D47-B396-4C96-91A2-BCF7620A97E6}"/>
              </a:ext>
            </a:extLst>
          </p:cNvPr>
          <p:cNvSpPr/>
          <p:nvPr/>
        </p:nvSpPr>
        <p:spPr>
          <a:xfrm rot="16200000">
            <a:off x="9806969" y="3380958"/>
            <a:ext cx="101545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max</a:t>
            </a:r>
            <a:endParaRPr lang="ru-RU" sz="1400" dirty="0"/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71A241BC-3D42-42BE-AB42-0D61758BC590}"/>
              </a:ext>
            </a:extLst>
          </p:cNvPr>
          <p:cNvCxnSpPr>
            <a:cxnSpLocks/>
            <a:stCxn id="6" idx="2"/>
            <a:endCxn id="114" idx="3"/>
          </p:cNvCxnSpPr>
          <p:nvPr/>
        </p:nvCxnSpPr>
        <p:spPr>
          <a:xfrm>
            <a:off x="5988789" y="1713076"/>
            <a:ext cx="4325909" cy="131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53A4A-AC4C-47F0-9EFF-EC91999818E0}"/>
              </a:ext>
            </a:extLst>
          </p:cNvPr>
          <p:cNvSpPr txBox="1"/>
          <p:nvPr/>
        </p:nvSpPr>
        <p:spPr>
          <a:xfrm>
            <a:off x="10501876" y="3021242"/>
            <a:ext cx="1575011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максимального элемента в векторе минимальных значений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3134A351-EAF7-4940-9A8C-76A8653F5A04}"/>
              </a:ext>
            </a:extLst>
          </p:cNvPr>
          <p:cNvSpPr/>
          <p:nvPr/>
        </p:nvSpPr>
        <p:spPr>
          <a:xfrm>
            <a:off x="8266040" y="5098820"/>
            <a:ext cx="5485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min</a:t>
            </a:r>
            <a:endParaRPr lang="ru-RU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62788C-9D60-4A7A-B291-1CE0FFCEED56}"/>
              </a:ext>
            </a:extLst>
          </p:cNvPr>
          <p:cNvSpPr txBox="1"/>
          <p:nvPr/>
        </p:nvSpPr>
        <p:spPr>
          <a:xfrm>
            <a:off x="8803319" y="5098819"/>
            <a:ext cx="174174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эл-та в векторе</a:t>
            </a: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9E893CB9-A985-4C7E-AA78-934A2E94D3FA}"/>
              </a:ext>
            </a:extLst>
          </p:cNvPr>
          <p:cNvCxnSpPr>
            <a:cxnSpLocks/>
            <a:stCxn id="77" idx="1"/>
            <a:endCxn id="123" idx="0"/>
          </p:cNvCxnSpPr>
          <p:nvPr/>
        </p:nvCxnSpPr>
        <p:spPr>
          <a:xfrm flipH="1">
            <a:off x="8540311" y="4768866"/>
            <a:ext cx="1" cy="329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E526BB3-F963-4178-8C6E-B0C4A9081D06}"/>
              </a:ext>
            </a:extLst>
          </p:cNvPr>
          <p:cNvSpPr txBox="1"/>
          <p:nvPr/>
        </p:nvSpPr>
        <p:spPr>
          <a:xfrm>
            <a:off x="125131" y="509025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Обозначения: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18370245-9781-463A-AB3B-A28854B2C075}"/>
              </a:ext>
            </a:extLst>
          </p:cNvPr>
          <p:cNvSpPr/>
          <p:nvPr/>
        </p:nvSpPr>
        <p:spPr>
          <a:xfrm>
            <a:off x="221899" y="5541054"/>
            <a:ext cx="48930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1D4C24A-059D-4430-B561-13087F847171}"/>
              </a:ext>
            </a:extLst>
          </p:cNvPr>
          <p:cNvSpPr/>
          <p:nvPr/>
        </p:nvSpPr>
        <p:spPr>
          <a:xfrm>
            <a:off x="221900" y="5917623"/>
            <a:ext cx="48930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A7BA24A8-BE25-4D19-809E-129DD6ACEE80}"/>
              </a:ext>
            </a:extLst>
          </p:cNvPr>
          <p:cNvSpPr/>
          <p:nvPr/>
        </p:nvSpPr>
        <p:spPr>
          <a:xfrm>
            <a:off x="221899" y="6326189"/>
            <a:ext cx="4893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C111762-DFEE-48DB-9CB6-6C3ECE1D5EA4}"/>
              </a:ext>
            </a:extLst>
          </p:cNvPr>
          <p:cNvSpPr/>
          <p:nvPr/>
        </p:nvSpPr>
        <p:spPr>
          <a:xfrm>
            <a:off x="675407" y="5530880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Discords finder module</a:t>
            </a:r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6F4A7646-DC66-446D-9105-374E12693B61}"/>
              </a:ext>
            </a:extLst>
          </p:cNvPr>
          <p:cNvSpPr/>
          <p:nvPr/>
        </p:nvSpPr>
        <p:spPr>
          <a:xfrm>
            <a:off x="688196" y="590021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Utils</a:t>
            </a:r>
            <a:r>
              <a:rPr lang="en-US" dirty="0"/>
              <a:t> module</a:t>
            </a:r>
            <a:endParaRPr lang="ru-RU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333781E8-BDE7-4E89-AE8D-3F9F07407E0B}"/>
              </a:ext>
            </a:extLst>
          </p:cNvPr>
          <p:cNvSpPr/>
          <p:nvPr/>
        </p:nvSpPr>
        <p:spPr>
          <a:xfrm>
            <a:off x="711201" y="6334839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 matrix module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86251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DistanceMatrix.cpp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DistanceMatrix.h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4033009" y="4886249"/>
            <a:ext cx="1358900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4033009" y="4309435"/>
            <a:ext cx="1358900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0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 flipV="1">
            <a:off x="5430766" y="4880720"/>
            <a:ext cx="2422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4949338-89BA-421F-BEA5-3CD27A2C4400}"/>
              </a:ext>
            </a:extLst>
          </p:cNvPr>
          <p:cNvSpPr/>
          <p:nvPr/>
        </p:nvSpPr>
        <p:spPr>
          <a:xfrm>
            <a:off x="1994659" y="239786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</a:t>
            </a:r>
            <a:r>
              <a:rPr lang="en-US" dirty="0"/>
              <a:t>..cpp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B402394-924C-429E-9166-50FF965A89FC}"/>
              </a:ext>
            </a:extLst>
          </p:cNvPr>
          <p:cNvSpPr/>
          <p:nvPr/>
        </p:nvSpPr>
        <p:spPr>
          <a:xfrm>
            <a:off x="1994659" y="1826581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utils.h</a:t>
            </a:r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3F418E-7F74-4E10-B768-69E59FC19B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674109" y="2969148"/>
            <a:ext cx="1358902" cy="191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0A73159-F585-46C7-87B7-FF0796B78178}"/>
              </a:ext>
            </a:extLst>
          </p:cNvPr>
          <p:cNvCxnSpPr>
            <a:cxnSpLocks/>
          </p:cNvCxnSpPr>
          <p:nvPr/>
        </p:nvCxnSpPr>
        <p:spPr>
          <a:xfrm flipH="1" flipV="1">
            <a:off x="3353559" y="2397862"/>
            <a:ext cx="4499470" cy="2488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53270" y="581700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11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346406" y="1393624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55976" y="4610234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config.h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32ABA-7E71-4E3A-8ABA-804D7D5A9D89}"/>
              </a:ext>
            </a:extLst>
          </p:cNvPr>
          <p:cNvSpPr txBox="1"/>
          <p:nvPr/>
        </p:nvSpPr>
        <p:spPr>
          <a:xfrm>
            <a:off x="264801" y="2112222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нахождения служебных параметров и расстояний между последовательностями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219648" y="5411586"/>
            <a:ext cx="234452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 Подготавливает подпоследовательности, строит матрицу расстояний и находит самого дальнего ближайшего соседа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141888" y="4595078"/>
            <a:ext cx="18726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Методы для формирования и работы с матрицей расстояний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08072" y="5083764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16441" y="6386868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8DD4EDF-04AD-4FA6-B277-672165A88B16}"/>
              </a:ext>
            </a:extLst>
          </p:cNvPr>
          <p:cNvSpPr/>
          <p:nvPr/>
        </p:nvSpPr>
        <p:spPr>
          <a:xfrm>
            <a:off x="7733069" y="2864120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FileUtils.cpp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183C82-18D4-4465-89B4-5ACE9F389561}"/>
              </a:ext>
            </a:extLst>
          </p:cNvPr>
          <p:cNvSpPr/>
          <p:nvPr/>
        </p:nvSpPr>
        <p:spPr>
          <a:xfrm>
            <a:off x="7733069" y="2287306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FileUtils.h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DCF2B-A9F6-4D47-925C-F23A360200B3}"/>
              </a:ext>
            </a:extLst>
          </p:cNvPr>
          <p:cNvSpPr txBox="1"/>
          <p:nvPr/>
        </p:nvSpPr>
        <p:spPr>
          <a:xfrm>
            <a:off x="9045862" y="2440425"/>
            <a:ext cx="187267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сохранения и загрузки данных с/на диск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B51817C-B3F8-4178-AC4E-090F84C837F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2459" y="2397868"/>
            <a:ext cx="3064868" cy="46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B8F0915-AA01-4753-890C-020CB0C99469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391909" y="3149762"/>
            <a:ext cx="2341160" cy="144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2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97118"/>
              </p:ext>
            </p:extLst>
          </p:nvPr>
        </p:nvGraphicFramePr>
        <p:xfrm>
          <a:off x="96982" y="1233112"/>
          <a:ext cx="35225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18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BASE_DIR = "/data/";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TIME_SERIES_FILE_NAME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RESULT_FILE_NAME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DISTANCE_MATRIX_FILE_NAME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err="1"/>
                        <a:t>readTimeSeries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readDistanceMatrix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writeResult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long </a:t>
                      </a:r>
                      <a:r>
                        <a:rPr lang="en-US" sz="1200" dirty="0" err="1"/>
                        <a:t>bsfPos</a:t>
                      </a:r>
                      <a:r>
                        <a:rPr lang="en-US" sz="1200" dirty="0"/>
                        <a:t>, float </a:t>
                      </a:r>
                      <a:r>
                        <a:rPr lang="en-US" sz="1200" dirty="0" err="1"/>
                        <a:t>bsfDist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distMatrix</a:t>
                      </a:r>
                      <a:r>
                        <a:rPr lang="en-US" sz="1200" dirty="0"/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59978"/>
              </p:ext>
            </p:extLst>
          </p:nvPr>
        </p:nvGraphicFramePr>
        <p:xfrm>
          <a:off x="3785748" y="1233112"/>
          <a:ext cx="33718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55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DistanceMatrix.h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createDistanceMatrix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timeSeriesSubsequences</a:t>
                      </a:r>
                      <a:r>
                        <a:rPr lang="en-US" sz="1200" dirty="0"/>
                        <a:t> : float** )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findRowMinElement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rowIndex</a:t>
                      </a:r>
                      <a:r>
                        <a:rPr lang="en-US" sz="1200" dirty="0"/>
                        <a:t> : long) : float</a:t>
                      </a:r>
                    </a:p>
                    <a:p>
                      <a:r>
                        <a:rPr lang="en-US" sz="1200" dirty="0" err="1"/>
                        <a:t>crossOffSelfMatch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rowId</a:t>
                      </a:r>
                      <a:r>
                        <a:rPr lang="en-US" sz="1200" dirty="0"/>
                        <a:t> : long, </a:t>
                      </a:r>
                      <a:r>
                        <a:rPr lang="en-US" sz="1200" dirty="0" err="1"/>
                        <a:t>startIndexes</a:t>
                      </a:r>
                      <a:r>
                        <a:rPr lang="en-US" sz="1200" dirty="0"/>
                        <a:t> : long*) : void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69117"/>
              </p:ext>
            </p:extLst>
          </p:nvPr>
        </p:nvGraphicFramePr>
        <p:xfrm>
          <a:off x="96982" y="4384918"/>
          <a:ext cx="52647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float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start(): void</a:t>
                      </a:r>
                    </a:p>
                    <a:p>
                      <a:r>
                        <a:rPr lang="en-US" sz="1200" dirty="0" err="1"/>
                        <a:t>findDistances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findBsfParams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findSelfMatch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timeSeries</a:t>
                      </a:r>
                      <a:r>
                        <a:rPr lang="en-US" sz="1200" dirty="0"/>
                        <a:t> :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startIndex</a:t>
                      </a:r>
                      <a:r>
                        <a:rPr lang="en-US" sz="1200" dirty="0"/>
                        <a:t> : long) : 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40650"/>
              </p:ext>
            </p:extLst>
          </p:nvPr>
        </p:nvGraphicFramePr>
        <p:xfrm>
          <a:off x="7548714" y="2152650"/>
          <a:ext cx="4348011" cy="205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01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580810">
                <a:tc>
                  <a:txBody>
                    <a:bodyPr/>
                    <a:lstStyle/>
                    <a:p>
                      <a:r>
                        <a:rPr lang="en-US" sz="1200" dirty="0"/>
                        <a:t>POS_INF 9999999999.0f</a:t>
                      </a:r>
                    </a:p>
                    <a:p>
                      <a:r>
                        <a:rPr lang="en-US" sz="1200" dirty="0"/>
                        <a:t>NEG_INF -9999999999.0f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distance(p1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 (p1 : item_t, p2 : item_t)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series_t, long length) : item_t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long length)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4084"/>
              </p:ext>
            </p:extLst>
          </p:nvPr>
        </p:nvGraphicFramePr>
        <p:xfrm>
          <a:off x="7514054" y="4432674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Config.h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/>
                        <a:t>typedef float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**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23171"/>
              </p:ext>
            </p:extLst>
          </p:nvPr>
        </p:nvGraphicFramePr>
        <p:xfrm>
          <a:off x="7548714" y="1242198"/>
          <a:ext cx="1085851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253598"/>
            <a:ext cx="2152346" cy="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729345" y="2884112"/>
            <a:ext cx="2742330" cy="1500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858241" y="3798512"/>
            <a:ext cx="871104" cy="586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61708" y="3178306"/>
            <a:ext cx="2187006" cy="2075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157603" y="2058612"/>
            <a:ext cx="391111" cy="111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FC27-9BE8-4491-9AF9-3359F83B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09B8F-2215-4608-80EC-4B0F817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DABB-AFD1-40A8-9764-781606572785}"/>
              </a:ext>
            </a:extLst>
          </p:cNvPr>
          <p:cNvSpPr txBox="1"/>
          <p:nvPr/>
        </p:nvSpPr>
        <p:spPr>
          <a:xfrm>
            <a:off x="838200" y="1690688"/>
            <a:ext cx="919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 временного ряда </a:t>
            </a:r>
            <a:r>
              <a:rPr lang="en-US" dirty="0"/>
              <a:t>~ 50 000</a:t>
            </a:r>
            <a:r>
              <a:rPr lang="ru-RU" dirty="0"/>
              <a:t> элементов типа </a:t>
            </a:r>
            <a:r>
              <a:rPr lang="en-US" dirty="0"/>
              <a:t>float </a:t>
            </a:r>
            <a:r>
              <a:rPr lang="ru-RU" dirty="0"/>
              <a:t>при объеме памяти ускорителя </a:t>
            </a:r>
            <a:r>
              <a:rPr lang="en-US" dirty="0"/>
              <a:t>8gb 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F307425-FB9B-4968-BC66-061617D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33491"/>
              </p:ext>
            </p:extLst>
          </p:nvPr>
        </p:nvGraphicFramePr>
        <p:xfrm>
          <a:off x="838200" y="2381251"/>
          <a:ext cx="8962622" cy="3452879"/>
        </p:xfrm>
        <a:graphic>
          <a:graphicData uri="http://schemas.openxmlformats.org/drawingml/2006/table">
            <a:tbl>
              <a:tblPr/>
              <a:tblGrid>
                <a:gridCol w="1230748">
                  <a:extLst>
                    <a:ext uri="{9D8B030D-6E8A-4147-A177-3AD203B41FA5}">
                      <a16:colId xmlns:a16="http://schemas.microsoft.com/office/drawing/2014/main" val="235824707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56122856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152738789"/>
                    </a:ext>
                  </a:extLst>
                </a:gridCol>
                <a:gridCol w="1330002">
                  <a:extLst>
                    <a:ext uri="{9D8B030D-6E8A-4147-A177-3AD203B41FA5}">
                      <a16:colId xmlns:a16="http://schemas.microsoft.com/office/drawing/2014/main" val="1921944617"/>
                    </a:ext>
                  </a:extLst>
                </a:gridCol>
                <a:gridCol w="1806420">
                  <a:extLst>
                    <a:ext uri="{9D8B030D-6E8A-4147-A177-3AD203B41FA5}">
                      <a16:colId xmlns:a16="http://schemas.microsoft.com/office/drawing/2014/main" val="1330788473"/>
                    </a:ext>
                  </a:extLst>
                </a:gridCol>
                <a:gridCol w="1449106">
                  <a:extLst>
                    <a:ext uri="{9D8B030D-6E8A-4147-A177-3AD203B41FA5}">
                      <a16:colId xmlns:a16="http://schemas.microsoft.com/office/drawing/2014/main" val="2770492414"/>
                    </a:ext>
                  </a:extLst>
                </a:gridCol>
                <a:gridCol w="1151344">
                  <a:extLst>
                    <a:ext uri="{9D8B030D-6E8A-4147-A177-3AD203B41FA5}">
                      <a16:colId xmlns:a16="http://schemas.microsoft.com/office/drawing/2014/main" val="3835903099"/>
                    </a:ext>
                  </a:extLst>
                </a:gridCol>
              </a:tblGrid>
              <a:tr h="12555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ряда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элемента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подпоследовательности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К-во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расстояний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памяти, Гб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1391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1 000 000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999 873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999 746 016 129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127 983 744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3 999,50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16153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248 978 046 529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510 952 448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997,96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7889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1 933 976 529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45 032 448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7,92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16849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2 013 586 129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5 743 744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38978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43 200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43 194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1 865 721 636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302 358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7,46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255967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30 580 566 129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22 383 744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122,41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2706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30 267 996 529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178 152 448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121,78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8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7DBF-C65F-4949-A630-F9BE8F0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8784A58-7CC3-4A1B-BC0E-BDDF24A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584652"/>
              </p:ext>
            </p:extLst>
          </p:nvPr>
        </p:nvGraphicFramePr>
        <p:xfrm>
          <a:off x="838200" y="182562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BruteForce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26A78-4A2D-4830-A8C1-807F1F8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055DBACC-0675-4A49-934C-D003CEC6D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394703"/>
              </p:ext>
            </p:extLst>
          </p:nvPr>
        </p:nvGraphicFramePr>
        <p:xfrm>
          <a:off x="838200" y="293814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HotSAX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AAA5BB3F-F009-49BC-8851-E6B521F4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065200"/>
              </p:ext>
            </p:extLst>
          </p:nvPr>
        </p:nvGraphicFramePr>
        <p:xfrm>
          <a:off x="838200" y="405066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dirty="0"/>
                        <a:t>Последовательный с матрицей расстояний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14D1-C4FC-493A-A592-DAAA52B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5475"/>
          </a:xfrm>
        </p:spPr>
        <p:txBody>
          <a:bodyPr>
            <a:normAutofit fontScale="90000"/>
          </a:bodyPr>
          <a:lstStyle/>
          <a:p>
            <a:r>
              <a:rPr lang="en-US" dirty="0"/>
              <a:t>Old: </a:t>
            </a:r>
            <a:r>
              <a:rPr lang="ru-RU" dirty="0"/>
              <a:t>последовательный алгоритм на основании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 (</a:t>
            </a:r>
            <a:r>
              <a:rPr lang="en-US" dirty="0"/>
              <a:t>Keogh)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96BB8A-9E80-4836-BD3E-741A8AD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8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слова (в </a:t>
                </a:r>
                <a:r>
                  <a:rPr lang="en-US" dirty="0"/>
                  <a:t>SAX </a:t>
                </a:r>
                <a:r>
                  <a:rPr lang="ru-RU" dirty="0"/>
                  <a:t>аппроксимации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),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Lookup table (LT) – </a:t>
                </a:r>
                <a:r>
                  <a:rPr lang="ru-RU" dirty="0"/>
                  <a:t>для точек разделения в </a:t>
                </a:r>
                <a:r>
                  <a:rPr lang="en-US" dirty="0"/>
                  <a:t>SAX</a:t>
                </a:r>
              </a:p>
              <a:p>
                <a:r>
                  <a:rPr lang="en-US" dirty="0"/>
                  <a:t>A – </a:t>
                </a:r>
                <a:r>
                  <a:rPr lang="ru-RU" dirty="0"/>
                  <a:t>мощность алфавита для </a:t>
                </a:r>
                <a:r>
                  <a:rPr lang="en-US" dirty="0"/>
                  <a:t>SAX </a:t>
                </a:r>
                <a:r>
                  <a:rPr lang="ru-RU" dirty="0"/>
                  <a:t>представления </a:t>
                </a:r>
                <a:r>
                  <a:rPr lang="ru-RU" dirty="0" err="1"/>
                  <a:t>подпоследовательностей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4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б.) Подбор эвристики для цикла с ранним выходом из итераций. Алгоритм: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8D060-0E2D-4BEE-89C1-08F20A8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Подготовка (выбор эвристики) – подбор порядка подачи </a:t>
            </a:r>
            <a:r>
              <a:rPr lang="ru-RU" dirty="0" err="1"/>
              <a:t>подпоследовательностей</a:t>
            </a:r>
            <a:r>
              <a:rPr lang="ru-RU" dirty="0"/>
              <a:t>, при котором возможно быстро отбрасывать неподходящие подпоследовательности.</a:t>
            </a:r>
          </a:p>
          <a:p>
            <a:pPr marL="514350" indent="-514350">
              <a:buAutoNum type="arabicPeriod"/>
            </a:pPr>
            <a:r>
              <a:rPr lang="ru-RU" dirty="0"/>
              <a:t>Поиск диссонансов – перебор упорядоченных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 с поиском наибольшего расстояния до ближайшего соседа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Подготовка (выбор эвристики) – подбор порядка подачи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, при котором возможно быстро отбрасывать неподходящие подпоследовательности.</a:t>
                </a:r>
                <a:endParaRPr lang="en-US" dirty="0"/>
              </a:p>
              <a:p>
                <a:pPr marL="971550" lvl="1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Z-</a:t>
                </a:r>
                <a:r>
                  <a:rPr lang="ru-RU" sz="2000" dirty="0"/>
                  <a:t>нормализация </a:t>
                </a:r>
                <a:r>
                  <a:rPr lang="ru-RU" sz="2000" dirty="0" err="1"/>
                  <a:t>подпоследовательностей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временного ряда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Кусочная аппроксимация (</a:t>
                </a:r>
                <a:r>
                  <a:rPr lang="en-US" sz="2000" dirty="0"/>
                  <a:t>PAA-</a:t>
                </a:r>
                <a:r>
                  <a:rPr lang="ru-RU" sz="2000" dirty="0"/>
                  <a:t>представление)</a:t>
                </a:r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Кодирование с помощью </a:t>
                </a:r>
                <a:r>
                  <a:rPr lang="en-US" sz="2000" dirty="0"/>
                  <a:t>lookup table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Подсчет частот, нахождение мин. значения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Поиск диссонансов – перебор упорядоченных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с поиском наибольшего расстояния до ближайшего соседа, с постепенным обновлением </a:t>
                </a:r>
                <a:r>
                  <a:rPr lang="en-US" dirty="0" err="1"/>
                  <a:t>best_so_far_dist</a:t>
                </a:r>
                <a:r>
                  <a:rPr lang="ru-RU" dirty="0"/>
                  <a:t> и «быстрым» выходом из итераций цикла.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2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F9C95-8AC5-4A8B-94E8-74961BE9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1.</a:t>
                </a:r>
                <a:r>
                  <a:rPr lang="en-US" dirty="0"/>
                  <a:t>1</a:t>
                </a:r>
                <a:r>
                  <a:rPr lang="ru-RU" dirty="0"/>
                  <a:t> </a:t>
                </a:r>
                <a:r>
                  <a:rPr lang="en-US" dirty="0"/>
                  <a:t>z-</a:t>
                </a:r>
                <a:r>
                  <a:rPr lang="ru-RU" dirty="0"/>
                  <a:t>нормализация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временного ряда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  <a:blipFill>
                <a:blip r:embed="rId2"/>
                <a:stretch>
                  <a:fillRect l="-1217" t="-19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18C6D3-5001-408D-9227-39324F43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4106"/>
              </p:ext>
            </p:extLst>
          </p:nvPr>
        </p:nvGraphicFramePr>
        <p:xfrm>
          <a:off x="838200" y="3689370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6EC5FDE1-4675-4835-9077-8C16DE890DD4}"/>
              </a:ext>
            </a:extLst>
          </p:cNvPr>
          <p:cNvSpPr/>
          <p:nvPr/>
        </p:nvSpPr>
        <p:spPr>
          <a:xfrm rot="16200000">
            <a:off x="2101441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24E8A-F03A-4F0E-93E0-B2766B6299C5}"/>
              </a:ext>
            </a:extLst>
          </p:cNvPr>
          <p:cNvSpPr/>
          <p:nvPr/>
        </p:nvSpPr>
        <p:spPr>
          <a:xfrm>
            <a:off x="2054485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21849A3-22DD-49F4-80E0-36A9BE65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90898"/>
              </p:ext>
            </p:extLst>
          </p:nvPr>
        </p:nvGraphicFramePr>
        <p:xfrm>
          <a:off x="4627925" y="3689370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23174D9C-5521-41DA-81BA-F958AB11F73D}"/>
              </a:ext>
            </a:extLst>
          </p:cNvPr>
          <p:cNvSpPr/>
          <p:nvPr/>
        </p:nvSpPr>
        <p:spPr>
          <a:xfrm rot="16200000">
            <a:off x="5030597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EF0EBF-4431-49C3-ABB9-1DEA21502989}"/>
              </a:ext>
            </a:extLst>
          </p:cNvPr>
          <p:cNvSpPr/>
          <p:nvPr/>
        </p:nvSpPr>
        <p:spPr>
          <a:xfrm>
            <a:off x="4983641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6CAFE68-BADA-4C1C-8A45-825163128C0E}"/>
              </a:ext>
            </a:extLst>
          </p:cNvPr>
          <p:cNvCxnSpPr/>
          <p:nvPr/>
        </p:nvCxnSpPr>
        <p:spPr>
          <a:xfrm>
            <a:off x="2978092" y="5259898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/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1F12968-8B54-4A72-A450-3A651D1A35FA}"/>
              </a:ext>
            </a:extLst>
          </p:cNvPr>
          <p:cNvCxnSpPr>
            <a:cxnSpLocks/>
          </p:cNvCxnSpPr>
          <p:nvPr/>
        </p:nvCxnSpPr>
        <p:spPr>
          <a:xfrm>
            <a:off x="5529743" y="3868724"/>
            <a:ext cx="1517009" cy="340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A04F06E-1BC7-4FBD-A7AC-A065EE7D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472"/>
              </p:ext>
            </p:extLst>
          </p:nvPr>
        </p:nvGraphicFramePr>
        <p:xfrm>
          <a:off x="877098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/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50FB561C-745C-4E9F-ACD6-8F53F679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6136"/>
              </p:ext>
            </p:extLst>
          </p:nvPr>
        </p:nvGraphicFramePr>
        <p:xfrm>
          <a:off x="953986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/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/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/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/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математическое ожидание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СКО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ED746D8-D2C5-4616-A567-7DE3D0A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7C7A2-0541-4019-BDA2-C0F9F58A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96D48-5963-42F1-8846-D4204D2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8A67A-1A8F-41C3-85BA-0BD88B24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065"/>
            <a:ext cx="8410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AAE7-29C2-459A-A6F7-53E4A2D6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580FD-53EA-423A-84E0-3EF6BB33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2</a:t>
            </a:r>
            <a:r>
              <a:rPr lang="ru-RU" dirty="0"/>
              <a:t> Аппроксимация с помощью </a:t>
            </a:r>
            <a:r>
              <a:rPr lang="ru-RU" dirty="0" err="1"/>
              <a:t>кусочной</a:t>
            </a:r>
            <a:r>
              <a:rPr lang="ru-RU" dirty="0"/>
              <a:t> агрегации (</a:t>
            </a:r>
            <a:r>
              <a:rPr lang="en-US" dirty="0"/>
              <a:t>PAA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1290" t="-8197" r="-20161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9677" t="-8197" r="-322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49FC938A-FD81-4119-A7C7-49E8AB1E739D}"/>
              </a:ext>
            </a:extLst>
          </p:cNvPr>
          <p:cNvSpPr/>
          <p:nvPr/>
        </p:nvSpPr>
        <p:spPr>
          <a:xfrm rot="16200000">
            <a:off x="2101441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0BCE2F3-9CC6-44B6-9298-D09CBF00ECF4}"/>
              </a:ext>
            </a:extLst>
          </p:cNvPr>
          <p:cNvSpPr/>
          <p:nvPr/>
        </p:nvSpPr>
        <p:spPr>
          <a:xfrm>
            <a:off x="2054485" y="275385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5" t="-1639" r="-201695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3390" t="-1639" r="-3390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8D42B608-FBB4-4579-A208-64569B1D4AB9}"/>
              </a:ext>
            </a:extLst>
          </p:cNvPr>
          <p:cNvSpPr/>
          <p:nvPr/>
        </p:nvSpPr>
        <p:spPr>
          <a:xfrm rot="16200000">
            <a:off x="5030597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FA6A57-7141-4DDE-BEA9-B06D85FE588D}"/>
              </a:ext>
            </a:extLst>
          </p:cNvPr>
          <p:cNvSpPr/>
          <p:nvPr/>
        </p:nvSpPr>
        <p:spPr>
          <a:xfrm>
            <a:off x="4983641" y="2753857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34862A9-B515-4BDE-A454-5704BCE44C34}"/>
              </a:ext>
            </a:extLst>
          </p:cNvPr>
          <p:cNvCxnSpPr/>
          <p:nvPr/>
        </p:nvCxnSpPr>
        <p:spPr>
          <a:xfrm>
            <a:off x="2978092" y="5134063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/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/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/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DD3CB02-A7B5-4D0D-970D-A38515FD1D9A}"/>
              </a:ext>
            </a:extLst>
          </p:cNvPr>
          <p:cNvCxnSpPr>
            <a:cxnSpLocks/>
          </p:cNvCxnSpPr>
          <p:nvPr/>
        </p:nvCxnSpPr>
        <p:spPr>
          <a:xfrm flipV="1">
            <a:off x="5255723" y="4231924"/>
            <a:ext cx="1335577" cy="29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3E664800-175D-4042-A711-22DD912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0808" y="631031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97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DCDAA-C8EF-4F19-98F8-154D8EEC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6501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A19BC-BAA7-4141-9679-132AACFE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86" y="1300018"/>
            <a:ext cx="10515600" cy="5060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1.3 </a:t>
            </a:r>
            <a:r>
              <a:rPr lang="ru-RU" dirty="0"/>
              <a:t>Кодирование с помощью </a:t>
            </a:r>
            <a:r>
              <a:rPr lang="en-US" dirty="0"/>
              <a:t>lookup table</a:t>
            </a:r>
            <a:r>
              <a:rPr lang="ru-RU" dirty="0"/>
              <a:t> (аппроксимация с помощью символьной агрегации)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9691235-9935-4811-966F-9C8D775CC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24006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-0.4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70C12F-2A57-4186-90DC-7DC4BFDE45E6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1E443DB-6148-4C53-BDD7-321E24E7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68311"/>
              </p:ext>
            </p:extLst>
          </p:nvPr>
        </p:nvGraphicFramePr>
        <p:xfrm>
          <a:off x="6482125" y="3303476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9FA28A9F-197E-403C-AE0F-D8A85FE791B6}"/>
              </a:ext>
            </a:extLst>
          </p:cNvPr>
          <p:cNvSpPr/>
          <p:nvPr/>
        </p:nvSpPr>
        <p:spPr>
          <a:xfrm rot="16200000">
            <a:off x="6884797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B4F26F2-7BAA-4104-9D07-73329D12C359}"/>
              </a:ext>
            </a:extLst>
          </p:cNvPr>
          <p:cNvCxnSpPr>
            <a:cxnSpLocks/>
          </p:cNvCxnSpPr>
          <p:nvPr/>
        </p:nvCxnSpPr>
        <p:spPr>
          <a:xfrm>
            <a:off x="2978092" y="4874004"/>
            <a:ext cx="3117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895500-5896-4BF7-A7BF-F8C3333777BD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6467AB-C9B8-4F8A-B08E-442627826F96}"/>
              </a:ext>
            </a:extLst>
          </p:cNvPr>
          <p:cNvSpPr/>
          <p:nvPr/>
        </p:nvSpPr>
        <p:spPr>
          <a:xfrm>
            <a:off x="6837841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FBC6E1-C1F5-4C1F-B8CF-CB955C9AB92E}"/>
              </a:ext>
            </a:extLst>
          </p:cNvPr>
          <p:cNvSpPr/>
          <p:nvPr/>
        </p:nvSpPr>
        <p:spPr>
          <a:xfrm>
            <a:off x="1921690" y="6328096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840A76-BC39-47D8-B6B2-B235E7104365}"/>
              </a:ext>
            </a:extLst>
          </p:cNvPr>
          <p:cNvSpPr/>
          <p:nvPr/>
        </p:nvSpPr>
        <p:spPr>
          <a:xfrm>
            <a:off x="6026977" y="6328096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BD5C4FA-CA1D-4842-8979-100F7726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7443"/>
              </p:ext>
            </p:extLst>
          </p:nvPr>
        </p:nvGraphicFramePr>
        <p:xfrm>
          <a:off x="2978092" y="3660101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54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-0,43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CD6A2C2-01D8-483B-BD56-70CA71EAD0A3}"/>
              </a:ext>
            </a:extLst>
          </p:cNvPr>
          <p:cNvSpPr/>
          <p:nvPr/>
        </p:nvSpPr>
        <p:spPr>
          <a:xfrm>
            <a:off x="3733097" y="3160374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lookup table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BE11E8-2B27-465B-A2CB-C62AEF50B37D}"/>
              </a:ext>
            </a:extLst>
          </p:cNvPr>
          <p:cNvSpPr/>
          <p:nvPr/>
        </p:nvSpPr>
        <p:spPr>
          <a:xfrm>
            <a:off x="3733097" y="510483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alphabet</a:t>
            </a:r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716D383-65E4-443C-9AAB-D709531F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93335"/>
              </p:ext>
            </p:extLst>
          </p:nvPr>
        </p:nvGraphicFramePr>
        <p:xfrm>
          <a:off x="2978092" y="5581425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36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33592285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/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/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D50E02F-F150-4A67-8BF5-B6E304F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0915F-2390-4773-8D93-BBB237C9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1.4 </a:t>
            </a:r>
            <a:r>
              <a:rPr lang="ru-RU" dirty="0"/>
              <a:t>Подсчет частот, нахождение мин. значения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42013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F89EA35-D6EE-4009-9EE5-8F1110E54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332"/>
              </p:ext>
            </p:extLst>
          </p:nvPr>
        </p:nvGraphicFramePr>
        <p:xfrm>
          <a:off x="4719106" y="3303476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8C038D-115D-43B4-818A-5F910288DF48}"/>
              </a:ext>
            </a:extLst>
          </p:cNvPr>
          <p:cNvSpPr/>
          <p:nvPr/>
        </p:nvSpPr>
        <p:spPr>
          <a:xfrm>
            <a:off x="3443533" y="2056287"/>
            <a:ext cx="314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err="1"/>
              <a:t>Frequences</a:t>
            </a:r>
            <a:r>
              <a:rPr lang="en-US" sz="1400" dirty="0"/>
              <a:t> – </a:t>
            </a:r>
            <a:r>
              <a:rPr lang="ru-RU" sz="1400" dirty="0"/>
              <a:t>частота вхождения каждого из слов в </a:t>
            </a:r>
            <a:r>
              <a:rPr lang="en-US" sz="1400" dirty="0"/>
              <a:t>SAX </a:t>
            </a:r>
            <a:r>
              <a:rPr lang="ru-RU" sz="1400" dirty="0"/>
              <a:t>представлении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639" r="-6667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01639" r="-6667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301639" r="-6667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401639" r="-6667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501639" r="-6667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601639" r="-666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701639" r="-6667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CA758D-4B95-44F8-BF15-33C0306D6F28}"/>
              </a:ext>
            </a:extLst>
          </p:cNvPr>
          <p:cNvSpPr/>
          <p:nvPr/>
        </p:nvSpPr>
        <p:spPr>
          <a:xfrm>
            <a:off x="8498430" y="2054654"/>
            <a:ext cx="104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minvalue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FCDF40D-56A1-4DC7-B3BE-AED39234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7273"/>
              </p:ext>
            </p:extLst>
          </p:nvPr>
        </p:nvGraphicFramePr>
        <p:xfrm>
          <a:off x="10136612" y="3156192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B5B271B-2E58-4749-A47A-6AEE9FFCFE4C}"/>
              </a:ext>
            </a:extLst>
          </p:cNvPr>
          <p:cNvSpPr/>
          <p:nvPr/>
        </p:nvSpPr>
        <p:spPr>
          <a:xfrm>
            <a:off x="9618077" y="2054654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C2F86D-2AD9-41BF-905E-82BEEB6E787B}"/>
              </a:ext>
            </a:extLst>
          </p:cNvPr>
          <p:cNvCxnSpPr/>
          <p:nvPr/>
        </p:nvCxnSpPr>
        <p:spPr>
          <a:xfrm flipH="1">
            <a:off x="8152816" y="315619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BA2D946-D4DE-4C8A-9F94-924806FBA814}"/>
              </a:ext>
            </a:extLst>
          </p:cNvPr>
          <p:cNvCxnSpPr/>
          <p:nvPr/>
        </p:nvCxnSpPr>
        <p:spPr>
          <a:xfrm flipH="1">
            <a:off x="8152815" y="612291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447CAB0-CE4D-4C07-AF55-D184F06D05DC}"/>
              </a:ext>
            </a:extLst>
          </p:cNvPr>
          <p:cNvSpPr/>
          <p:nvPr/>
        </p:nvSpPr>
        <p:spPr>
          <a:xfrm>
            <a:off x="4589733" y="6328800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E5587C-F054-4A1A-BDD9-8EA1719E1CA2}"/>
              </a:ext>
            </a:extLst>
          </p:cNvPr>
          <p:cNvCxnSpPr>
            <a:cxnSpLocks/>
          </p:cNvCxnSpPr>
          <p:nvPr/>
        </p:nvCxnSpPr>
        <p:spPr>
          <a:xfrm>
            <a:off x="5269684" y="4479721"/>
            <a:ext cx="3094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/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∞ −</m:t>
                    </m:r>
                  </m:oMath>
                </a14:m>
                <a:r>
                  <a:rPr lang="ru-RU" sz="1400" dirty="0"/>
                  <a:t>!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1400" dirty="0"/>
                  <a:t> соответствует минимальному значению в векторе частот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  <a:blipFill>
                <a:blip r:embed="rId4"/>
                <a:stretch>
                  <a:fillRect l="-444" t="-2326" b="-11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210D57AA-8D33-4F38-873A-07BD717E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6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12845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AC756CA-9FAD-4669-8FCB-0ACED7534270}"/>
              </a:ext>
            </a:extLst>
          </p:cNvPr>
          <p:cNvSpPr/>
          <p:nvPr/>
        </p:nvSpPr>
        <p:spPr>
          <a:xfrm>
            <a:off x="7194620" y="2845857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B13DFE2-8A8F-4597-8FF7-A96C2C6D15D1}"/>
              </a:ext>
            </a:extLst>
          </p:cNvPr>
          <p:cNvSpPr/>
          <p:nvPr/>
        </p:nvSpPr>
        <p:spPr>
          <a:xfrm>
            <a:off x="7859485" y="2845857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AAFB029-4DAB-4D39-8A13-E8D8E5C7B06E}"/>
              </a:ext>
            </a:extLst>
          </p:cNvPr>
          <p:cNvSpPr/>
          <p:nvPr/>
        </p:nvSpPr>
        <p:spPr>
          <a:xfrm>
            <a:off x="8524350" y="2845857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DB71B33-D485-4D8E-8079-C973EEC7B7C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369508" y="1929284"/>
            <a:ext cx="664865" cy="91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322D442-DB56-48E5-8217-3F456A5E37F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034373" y="1929284"/>
            <a:ext cx="0" cy="91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4C3F459-3AD4-4302-B4D1-71678F54530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043347" y="1929284"/>
            <a:ext cx="655891" cy="91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124FB89-BFBC-4252-A96E-3D3ACA340DB2}"/>
              </a:ext>
            </a:extLst>
          </p:cNvPr>
          <p:cNvSpPr/>
          <p:nvPr/>
        </p:nvSpPr>
        <p:spPr>
          <a:xfrm>
            <a:off x="7194620" y="3441560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4FC2187-851B-4139-9AAF-2AEF00C46E3D}"/>
              </a:ext>
            </a:extLst>
          </p:cNvPr>
          <p:cNvSpPr/>
          <p:nvPr/>
        </p:nvSpPr>
        <p:spPr>
          <a:xfrm>
            <a:off x="7194620" y="4012144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8FF508E-68C3-44CD-9421-0E9923900D79}"/>
              </a:ext>
            </a:extLst>
          </p:cNvPr>
          <p:cNvSpPr/>
          <p:nvPr/>
        </p:nvSpPr>
        <p:spPr>
          <a:xfrm>
            <a:off x="7859485" y="3429000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B5FBCB7-D686-43A6-8567-56C90056CC40}"/>
              </a:ext>
            </a:extLst>
          </p:cNvPr>
          <p:cNvSpPr/>
          <p:nvPr/>
        </p:nvSpPr>
        <p:spPr>
          <a:xfrm>
            <a:off x="7859485" y="4019761"/>
            <a:ext cx="3497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8A81EF4-45FD-4F68-B4EE-9E9AA3C80A8E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flipV="1">
            <a:off x="7369508" y="3215189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F562273-DF9C-495A-BDF7-9ED7EC7F2B37}"/>
              </a:ext>
            </a:extLst>
          </p:cNvPr>
          <p:cNvCxnSpPr>
            <a:cxnSpLocks/>
          </p:cNvCxnSpPr>
          <p:nvPr/>
        </p:nvCxnSpPr>
        <p:spPr>
          <a:xfrm flipV="1">
            <a:off x="8049088" y="3202629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2C66E89-FBEB-4B9C-8D77-3963B99207D5}"/>
              </a:ext>
            </a:extLst>
          </p:cNvPr>
          <p:cNvCxnSpPr>
            <a:cxnSpLocks/>
          </p:cNvCxnSpPr>
          <p:nvPr/>
        </p:nvCxnSpPr>
        <p:spPr>
          <a:xfrm flipV="1">
            <a:off x="7375248" y="3810892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2456A50F-DAF0-4A7D-9264-2FB92DDCED1F}"/>
              </a:ext>
            </a:extLst>
          </p:cNvPr>
          <p:cNvCxnSpPr>
            <a:cxnSpLocks/>
          </p:cNvCxnSpPr>
          <p:nvPr/>
        </p:nvCxnSpPr>
        <p:spPr>
          <a:xfrm flipV="1">
            <a:off x="8043347" y="3798332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5EA8AD9-C3C4-401B-82A1-6C4D76D39703}"/>
              </a:ext>
            </a:extLst>
          </p:cNvPr>
          <p:cNvSpPr/>
          <p:nvPr/>
        </p:nvSpPr>
        <p:spPr>
          <a:xfrm>
            <a:off x="7119257" y="4582728"/>
            <a:ext cx="500502" cy="3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ru-RU" sz="140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80C01D6-2B0F-45DF-B59C-2853C3F211B2}"/>
              </a:ext>
            </a:extLst>
          </p:cNvPr>
          <p:cNvSpPr/>
          <p:nvPr/>
        </p:nvSpPr>
        <p:spPr>
          <a:xfrm>
            <a:off x="7119257" y="4975166"/>
            <a:ext cx="500502" cy="3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ru-RU" sz="1400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708ED44-584C-4A72-A8EF-976548A4A427}"/>
              </a:ext>
            </a:extLst>
          </p:cNvPr>
          <p:cNvCxnSpPr>
            <a:cxnSpLocks/>
          </p:cNvCxnSpPr>
          <p:nvPr/>
        </p:nvCxnSpPr>
        <p:spPr>
          <a:xfrm flipV="1">
            <a:off x="7369508" y="4381476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835A91D8-BDA6-4B55-BBAB-303A3BAA476D}"/>
              </a:ext>
            </a:extLst>
          </p:cNvPr>
          <p:cNvSpPr/>
          <p:nvPr/>
        </p:nvSpPr>
        <p:spPr>
          <a:xfrm>
            <a:off x="7784122" y="4590617"/>
            <a:ext cx="500502" cy="3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K+1</a:t>
            </a:r>
            <a:endParaRPr lang="ru-RU" sz="1400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5E7AE20-B93F-4AA1-91EE-DC0338E90272}"/>
              </a:ext>
            </a:extLst>
          </p:cNvPr>
          <p:cNvCxnSpPr>
            <a:cxnSpLocks/>
          </p:cNvCxnSpPr>
          <p:nvPr/>
        </p:nvCxnSpPr>
        <p:spPr>
          <a:xfrm flipV="1">
            <a:off x="8034373" y="4381476"/>
            <a:ext cx="0" cy="2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For(</a:t>
                </a:r>
                <a:r>
                  <a:rPr lang="en-US" sz="1600" dirty="0" err="1"/>
                  <a:t>int</a:t>
                </a:r>
                <a:r>
                  <a:rPr lang="en-US" sz="1600" dirty="0"/>
                  <a:t> p = 1; p&lt; m-n+1; p++) {</a:t>
                </a:r>
              </a:p>
              <a:p>
                <a:r>
                  <a:rPr lang="en-US" sz="1600" dirty="0"/>
                  <a:t>	min = </a:t>
                </a:r>
                <a14:m>
                  <m:oMath xmlns:m="http://schemas.openxmlformats.org/officeDocument/2006/math">
                    <m:r>
                      <a:rPr lang="ru-RU" sz="16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  <a:endParaRPr lang="en-US" sz="1600" dirty="0"/>
              </a:p>
              <a:p>
                <a:r>
                  <a:rPr lang="en-US" sz="1600" dirty="0"/>
                  <a:t>	For(int j = 0; j &lt; m-n+1; </a:t>
                </a:r>
                <a:r>
                  <a:rPr lang="en-US" sz="1600" dirty="0" err="1"/>
                  <a:t>j++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if(</a:t>
                </a:r>
                <a:r>
                  <a:rPr lang="en-US" sz="1600" dirty="0" err="1"/>
                  <a:t>is_self_match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continue;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не подходит</a:t>
                </a:r>
              </a:p>
              <a:p>
                <a:r>
                  <a:rPr lang="ru-RU" sz="1600" dirty="0"/>
                  <a:t>			</a:t>
                </a:r>
                <a:r>
                  <a:rPr lang="en-US" sz="1600" dirty="0"/>
                  <a:t>break;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min) {</a:t>
                </a:r>
              </a:p>
              <a:p>
                <a:r>
                  <a:rPr lang="en-US" sz="1600" dirty="0"/>
                  <a:t>			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/>
                  <a:t>	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}</a:t>
                </a:r>
                <a:endParaRPr lang="ru-RU" sz="1600" dirty="0"/>
              </a:p>
              <a:p>
                <a:r>
                  <a:rPr lang="en-US" sz="1600" dirty="0"/>
                  <a:t>	If(min &gt;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 = min;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best_so_far_pos</a:t>
                </a:r>
                <a:r>
                  <a:rPr lang="en-US" sz="1600" dirty="0"/>
                  <a:t> = p;</a:t>
                </a:r>
              </a:p>
              <a:p>
                <a:r>
                  <a:rPr lang="en-US" sz="1600" dirty="0"/>
                  <a:t>	}</a:t>
                </a:r>
              </a:p>
              <a:p>
                <a:r>
                  <a:rPr lang="en-US" sz="1600" dirty="0"/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  <a:blipFill>
                <a:blip r:embed="rId2"/>
                <a:stretch>
                  <a:fillRect l="-593" t="-237" b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24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725048" y="1656271"/>
            <a:ext cx="5957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279933"/>
            <a:ext cx="9444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run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774056" y="3204515"/>
            <a:ext cx="22373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prepare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213950"/>
            <a:ext cx="23248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6339760" y="3213950"/>
            <a:ext cx="25260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204515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10116914" y="4148007"/>
            <a:ext cx="13640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distance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10355364" y="5042382"/>
            <a:ext cx="8871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distance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587710"/>
            <a:ext cx="1711316" cy="51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587710"/>
            <a:ext cx="1317027" cy="53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892736" y="2412010"/>
            <a:ext cx="2263495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156231" y="2412010"/>
            <a:ext cx="54890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156231" y="2412010"/>
            <a:ext cx="344653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2412010"/>
            <a:ext cx="6642711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798942" y="4455784"/>
            <a:ext cx="0" cy="586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798942" y="3512292"/>
            <a:ext cx="0" cy="63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ADF0613-BCB9-46B7-85D2-BDD65DBD602E}"/>
              </a:ext>
            </a:extLst>
          </p:cNvPr>
          <p:cNvSpPr/>
          <p:nvPr/>
        </p:nvSpPr>
        <p:spPr>
          <a:xfrm>
            <a:off x="839238" y="4140926"/>
            <a:ext cx="132251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6E1C4C8-9F3D-4074-8189-E4B899C599D4}"/>
              </a:ext>
            </a:extLst>
          </p:cNvPr>
          <p:cNvSpPr/>
          <p:nvPr/>
        </p:nvSpPr>
        <p:spPr>
          <a:xfrm>
            <a:off x="2418997" y="5036827"/>
            <a:ext cx="5974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/>
              <a:t>saxify</a:t>
            </a:r>
            <a:endParaRPr lang="en-US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79812FF-4D5A-4260-974C-8187BFF4F220}"/>
              </a:ext>
            </a:extLst>
          </p:cNvPr>
          <p:cNvSpPr/>
          <p:nvPr/>
        </p:nvSpPr>
        <p:spPr>
          <a:xfrm>
            <a:off x="2289370" y="4137096"/>
            <a:ext cx="85672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quantize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E4D8528-5605-440E-830F-F919848837F4}"/>
              </a:ext>
            </a:extLst>
          </p:cNvPr>
          <p:cNvSpPr/>
          <p:nvPr/>
        </p:nvSpPr>
        <p:spPr>
          <a:xfrm>
            <a:off x="613562" y="5042382"/>
            <a:ext cx="122712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F6E5257-4C70-4DD2-8D0B-04C052642D92}"/>
              </a:ext>
            </a:extLst>
          </p:cNvPr>
          <p:cNvSpPr/>
          <p:nvPr/>
        </p:nvSpPr>
        <p:spPr>
          <a:xfrm>
            <a:off x="1918397" y="5815519"/>
            <a:ext cx="7116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initPAA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CE902CF-AD64-4DA6-A92E-2BC36A58B046}"/>
              </a:ext>
            </a:extLst>
          </p:cNvPr>
          <p:cNvSpPr/>
          <p:nvPr/>
        </p:nvSpPr>
        <p:spPr>
          <a:xfrm>
            <a:off x="3011415" y="5815520"/>
            <a:ext cx="8719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applyPAA</a:t>
            </a:r>
            <a:endParaRPr lang="ru-RU" sz="1400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E2612BB-23DF-477B-99C8-40829CB0C5C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1227126" y="4448703"/>
            <a:ext cx="273371" cy="5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8EBCB85-D166-4278-B8EB-70B3D51AE39B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2717733" y="4444873"/>
            <a:ext cx="0" cy="5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4071141-337C-41E6-8F0D-40D1B117B983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2274232" y="5344604"/>
            <a:ext cx="443501" cy="470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ECF762C8-E5D9-4F6A-BA07-6882CBA572F7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 flipH="1">
            <a:off x="1500497" y="3512292"/>
            <a:ext cx="392239" cy="62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8966182-6332-4449-B19A-81FFA5CFA621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>
            <a:off x="1892736" y="3512292"/>
            <a:ext cx="824997" cy="62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AC433755-9BB2-4A7F-888F-14F6B4924393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2717733" y="5344604"/>
            <a:ext cx="729667" cy="470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6096000" y="1089893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7964E5-AFA5-4C62-A29E-DFE780DD16CB}"/>
              </a:ext>
            </a:extLst>
          </p:cNvPr>
          <p:cNvSpPr txBox="1"/>
          <p:nvPr/>
        </p:nvSpPr>
        <p:spPr>
          <a:xfrm>
            <a:off x="7858445" y="1796456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1524541" y="1790372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0688" y="3120053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9B61C9-ECC7-4A57-9662-F4E4B7C52305}"/>
              </a:ext>
            </a:extLst>
          </p:cNvPr>
          <p:cNvSpPr txBox="1"/>
          <p:nvPr/>
        </p:nvSpPr>
        <p:spPr>
          <a:xfrm>
            <a:off x="3301960" y="3536856"/>
            <a:ext cx="280635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339760" y="3531162"/>
            <a:ext cx="251668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F03F69-73A2-4C74-B9A4-C7B671741191}"/>
              </a:ext>
            </a:extLst>
          </p:cNvPr>
          <p:cNvSpPr txBox="1"/>
          <p:nvPr/>
        </p:nvSpPr>
        <p:spPr>
          <a:xfrm>
            <a:off x="9071240" y="3397052"/>
            <a:ext cx="115746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51937-F6CB-4590-91DB-706A303AB3FA}"/>
              </a:ext>
            </a:extLst>
          </p:cNvPr>
          <p:cNvSpPr txBox="1"/>
          <p:nvPr/>
        </p:nvSpPr>
        <p:spPr>
          <a:xfrm>
            <a:off x="9071240" y="5252824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599019" y="4318767"/>
            <a:ext cx="174174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287589F-CE6D-44B1-95F1-CBE69EC9E530}"/>
              </a:ext>
            </a:extLst>
          </p:cNvPr>
          <p:cNvSpPr txBox="1"/>
          <p:nvPr/>
        </p:nvSpPr>
        <p:spPr>
          <a:xfrm>
            <a:off x="-48870" y="4317069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SAX</a:t>
            </a:r>
            <a:endParaRPr lang="ru-RU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05E218-9386-4196-95F6-58E43520EE22}"/>
              </a:ext>
            </a:extLst>
          </p:cNvPr>
          <p:cNvSpPr txBox="1"/>
          <p:nvPr/>
        </p:nvSpPr>
        <p:spPr>
          <a:xfrm>
            <a:off x="-48871" y="5344604"/>
            <a:ext cx="134785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AC113CB-92D6-4D7C-BCBF-4F938EAA47E0}"/>
              </a:ext>
            </a:extLst>
          </p:cNvPr>
          <p:cNvSpPr txBox="1"/>
          <p:nvPr/>
        </p:nvSpPr>
        <p:spPr>
          <a:xfrm>
            <a:off x="2923350" y="4392126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9A7F969-7FA6-4DC4-A5A8-F372E4B91A52}"/>
              </a:ext>
            </a:extLst>
          </p:cNvPr>
          <p:cNvSpPr txBox="1"/>
          <p:nvPr/>
        </p:nvSpPr>
        <p:spPr>
          <a:xfrm>
            <a:off x="3024483" y="5036827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71A9A-69CE-434C-B422-A3AA5EC0FFB1}"/>
              </a:ext>
            </a:extLst>
          </p:cNvPr>
          <p:cNvSpPr txBox="1"/>
          <p:nvPr/>
        </p:nvSpPr>
        <p:spPr>
          <a:xfrm>
            <a:off x="1244470" y="6132546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C460D4-DE15-49DA-8256-6C00A8BB94FC}"/>
              </a:ext>
            </a:extLst>
          </p:cNvPr>
          <p:cNvSpPr txBox="1"/>
          <p:nvPr/>
        </p:nvSpPr>
        <p:spPr>
          <a:xfrm>
            <a:off x="3024483" y="6155208"/>
            <a:ext cx="175990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11032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F0F6FF-A511-46AB-B532-BB789BCCECAD}"/>
              </a:ext>
            </a:extLst>
          </p:cNvPr>
          <p:cNvSpPr/>
          <p:nvPr/>
        </p:nvSpPr>
        <p:spPr>
          <a:xfrm>
            <a:off x="64008" y="978408"/>
            <a:ext cx="12127992" cy="44504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882FD04-F3AF-4207-8E13-19B6C716960C}"/>
              </a:ext>
            </a:extLst>
          </p:cNvPr>
          <p:cNvSpPr/>
          <p:nvPr/>
        </p:nvSpPr>
        <p:spPr>
          <a:xfrm>
            <a:off x="5969369" y="5504688"/>
            <a:ext cx="622263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113859"/>
            <a:ext cx="9444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run();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r>
              <a:rPr lang="en-US" sz="1400" dirty="0">
                <a:solidFill>
                  <a:schemeClr val="dk1"/>
                </a:solidFill>
              </a:rPr>
              <a:t>(long m);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64008" y="3967914"/>
            <a:ext cx="337690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long* prepare(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subsequences,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977349"/>
            <a:ext cx="23248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long* sequences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5969369" y="3977349"/>
            <a:ext cx="337690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</a:t>
            </a:r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subsequence,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967914"/>
            <a:ext cx="26581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7275332" y="5705458"/>
            <a:ext cx="48526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double distance(double series1[], double series2[], long length);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7275332" y="6316111"/>
            <a:ext cx="30578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double distance(double p1, double p2);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637079"/>
            <a:ext cx="1711316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637079"/>
            <a:ext cx="1317027" cy="49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752459" y="3489228"/>
            <a:ext cx="2403772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88641" y="3498663"/>
            <a:ext cx="516498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56231" y="3489228"/>
            <a:ext cx="3501588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3489228"/>
            <a:ext cx="6642711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DF2C1B-32A1-49CD-9397-C41813DD9B68}"/>
              </a:ext>
            </a:extLst>
          </p:cNvPr>
          <p:cNvSpPr txBox="1"/>
          <p:nvPr/>
        </p:nvSpPr>
        <p:spPr>
          <a:xfrm>
            <a:off x="6223733" y="59284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</p:cNvCxnSpPr>
          <p:nvPr/>
        </p:nvCxnSpPr>
        <p:spPr>
          <a:xfrm flipH="1">
            <a:off x="8147160" y="6018096"/>
            <a:ext cx="1" cy="29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46D9C3C-4183-400C-9E9C-FCC93A1E2E2F}"/>
              </a:ext>
            </a:extLst>
          </p:cNvPr>
          <p:cNvSpPr/>
          <p:nvPr/>
        </p:nvSpPr>
        <p:spPr>
          <a:xfrm>
            <a:off x="1133498" y="5504688"/>
            <a:ext cx="1237921" cy="7378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BE59F-FE19-4487-853B-BF221344CCA0}"/>
              </a:ext>
            </a:extLst>
          </p:cNvPr>
          <p:cNvSpPr txBox="1"/>
          <p:nvPr/>
        </p:nvSpPr>
        <p:spPr>
          <a:xfrm>
            <a:off x="1432691" y="5688946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7DB2001-F297-424F-AA2E-2A2C88FAD6B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752459" y="4922021"/>
            <a:ext cx="0" cy="58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701662" y="5137465"/>
            <a:ext cx="4239" cy="567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6DEFED-06EC-4B54-AE82-73616149EF15}"/>
              </a:ext>
            </a:extLst>
          </p:cNvPr>
          <p:cNvSpPr txBox="1"/>
          <p:nvPr/>
        </p:nvSpPr>
        <p:spPr>
          <a:xfrm>
            <a:off x="250066" y="1148649"/>
            <a:ext cx="17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discords-finder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0484A-E67E-444A-A6A4-44D5481E9C90}"/>
              </a:ext>
            </a:extLst>
          </p:cNvPr>
          <p:cNvSpPr txBox="1"/>
          <p:nvPr/>
        </p:nvSpPr>
        <p:spPr>
          <a:xfrm>
            <a:off x="5614187" y="1407708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F998C-D09C-42F5-BA93-7FC7CEC58CB0}"/>
              </a:ext>
            </a:extLst>
          </p:cNvPr>
          <p:cNvSpPr txBox="1"/>
          <p:nvPr/>
        </p:nvSpPr>
        <p:spPr>
          <a:xfrm>
            <a:off x="6128004" y="2503663"/>
            <a:ext cx="253848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29A23D-7411-4145-8AA8-17FA390601C0}"/>
              </a:ext>
            </a:extLst>
          </p:cNvPr>
          <p:cNvSpPr txBox="1"/>
          <p:nvPr/>
        </p:nvSpPr>
        <p:spPr>
          <a:xfrm>
            <a:off x="3096138" y="3301243"/>
            <a:ext cx="2634054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483553-B5B4-4A32-98D1-6D793331E113}"/>
              </a:ext>
            </a:extLst>
          </p:cNvPr>
          <p:cNvSpPr txBox="1"/>
          <p:nvPr/>
        </p:nvSpPr>
        <p:spPr>
          <a:xfrm>
            <a:off x="2135860" y="4800070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0B22D0-27CA-41BE-B149-AE02B12802AD}"/>
              </a:ext>
            </a:extLst>
          </p:cNvPr>
          <p:cNvSpPr txBox="1"/>
          <p:nvPr/>
        </p:nvSpPr>
        <p:spPr>
          <a:xfrm>
            <a:off x="3821504" y="4551687"/>
            <a:ext cx="2065654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5991F-9843-4658-B1F4-287E0C866AD5}"/>
              </a:ext>
            </a:extLst>
          </p:cNvPr>
          <p:cNvSpPr txBox="1"/>
          <p:nvPr/>
        </p:nvSpPr>
        <p:spPr>
          <a:xfrm>
            <a:off x="6885703" y="5144054"/>
            <a:ext cx="254277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587022-E470-48B9-82C5-E2A897F22823}"/>
              </a:ext>
            </a:extLst>
          </p:cNvPr>
          <p:cNvSpPr txBox="1"/>
          <p:nvPr/>
        </p:nvSpPr>
        <p:spPr>
          <a:xfrm>
            <a:off x="10165728" y="5007396"/>
            <a:ext cx="206737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C7E68-96FB-4529-91C7-C05E3F25E12E}"/>
              </a:ext>
            </a:extLst>
          </p:cNvPr>
          <p:cNvSpPr txBox="1"/>
          <p:nvPr/>
        </p:nvSpPr>
        <p:spPr>
          <a:xfrm>
            <a:off x="8794222" y="6581001"/>
            <a:ext cx="201757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F01A7-0374-4FE0-9661-DA4BF7497850}"/>
              </a:ext>
            </a:extLst>
          </p:cNvPr>
          <p:cNvSpPr txBox="1"/>
          <p:nvPr/>
        </p:nvSpPr>
        <p:spPr>
          <a:xfrm>
            <a:off x="8794222" y="5963274"/>
            <a:ext cx="333377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</p:spTree>
    <p:extLst>
      <p:ext uri="{BB962C8B-B14F-4D97-AF65-F5344CB8AC3E}">
        <p14:creationId xmlns:p14="http://schemas.microsoft.com/office/powerpoint/2010/main" val="51400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859F01C-AFB3-4CB0-9D27-03AE39469E24}"/>
              </a:ext>
            </a:extLst>
          </p:cNvPr>
          <p:cNvSpPr/>
          <p:nvPr/>
        </p:nvSpPr>
        <p:spPr>
          <a:xfrm>
            <a:off x="191666" y="1865044"/>
            <a:ext cx="9921734" cy="33020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CA46DE4-B82F-4879-B24F-549B1C1DBC8A}"/>
              </a:ext>
            </a:extLst>
          </p:cNvPr>
          <p:cNvSpPr/>
          <p:nvPr/>
        </p:nvSpPr>
        <p:spPr>
          <a:xfrm>
            <a:off x="553269" y="3702921"/>
            <a:ext cx="464537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D769123-DB47-4B1A-9441-0209DC650B59}"/>
              </a:ext>
            </a:extLst>
          </p:cNvPr>
          <p:cNvSpPr/>
          <p:nvPr/>
        </p:nvSpPr>
        <p:spPr>
          <a:xfrm>
            <a:off x="4017400" y="5459462"/>
            <a:ext cx="6096000" cy="10419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7C2211-5CC9-4C03-AAD1-4775D3F206E3}"/>
              </a:ext>
            </a:extLst>
          </p:cNvPr>
          <p:cNvSpPr/>
          <p:nvPr/>
        </p:nvSpPr>
        <p:spPr>
          <a:xfrm>
            <a:off x="1146048" y="1986182"/>
            <a:ext cx="437692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init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window_size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string_size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alphabet_size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2A994E-A848-460F-9047-B591FBAAF653}"/>
              </a:ext>
            </a:extLst>
          </p:cNvPr>
          <p:cNvSpPr/>
          <p:nvPr/>
        </p:nvSpPr>
        <p:spPr>
          <a:xfrm>
            <a:off x="6028835" y="3757867"/>
            <a:ext cx="255999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saxify</a:t>
            </a:r>
            <a:r>
              <a:rPr lang="en-US" sz="1400" dirty="0"/>
              <a:t>(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time_series_t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time_series_t</a:t>
            </a:r>
            <a:r>
              <a:rPr lang="en-US" sz="1400" dirty="0"/>
              <a:t> </a:t>
            </a:r>
            <a:r>
              <a:rPr lang="en-US" sz="1400" dirty="0" err="1"/>
              <a:t>syms</a:t>
            </a:r>
            <a:endParaRPr lang="en-US" sz="1400" dirty="0"/>
          </a:p>
          <a:p>
            <a:r>
              <a:rPr lang="en-US" sz="1400" dirty="0"/>
              <a:t>);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E59DE4-77BD-4F3E-844A-C0074A029B43}"/>
              </a:ext>
            </a:extLst>
          </p:cNvPr>
          <p:cNvSpPr/>
          <p:nvPr/>
        </p:nvSpPr>
        <p:spPr>
          <a:xfrm>
            <a:off x="5689586" y="1993617"/>
            <a:ext cx="326239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size_t</a:t>
            </a:r>
            <a:r>
              <a:rPr lang="en-US" sz="1400" dirty="0"/>
              <a:t> quantize(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*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 *</a:t>
            </a:r>
            <a:r>
              <a:rPr lang="en-US" sz="1400" dirty="0" err="1"/>
              <a:t>qseq</a:t>
            </a:r>
            <a:r>
              <a:rPr lang="en-US" sz="1400" dirty="0"/>
              <a:t>, </a:t>
            </a:r>
          </a:p>
          <a:p>
            <a:r>
              <a:rPr lang="en-US" sz="1400" dirty="0"/>
              <a:t>	bool reduce = true</a:t>
            </a:r>
          </a:p>
          <a:p>
            <a:r>
              <a:rPr lang="en-US" sz="1400" dirty="0"/>
              <a:t>);</a:t>
            </a:r>
            <a:endParaRPr lang="ru-RU" sz="1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AA19C7-F49D-465A-B94B-06D10C3158F7}"/>
              </a:ext>
            </a:extLst>
          </p:cNvPr>
          <p:cNvSpPr/>
          <p:nvPr/>
        </p:nvSpPr>
        <p:spPr>
          <a:xfrm>
            <a:off x="1773722" y="3829566"/>
            <a:ext cx="310134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alphabet_size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</a:t>
            </a:r>
            <a:r>
              <a:rPr lang="en-US" sz="1400" dirty="0" err="1">
                <a:solidFill>
                  <a:schemeClr val="dk1"/>
                </a:solidFill>
              </a:rPr>
              <a:t>cutpoints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36B7A4-4926-471F-AB82-A5F35E24EEAD}"/>
              </a:ext>
            </a:extLst>
          </p:cNvPr>
          <p:cNvSpPr/>
          <p:nvPr/>
        </p:nvSpPr>
        <p:spPr>
          <a:xfrm>
            <a:off x="5200951" y="5773235"/>
            <a:ext cx="16813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initPAA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1CB1D90-27BB-48CF-B0FF-195C59A54BD5}"/>
              </a:ext>
            </a:extLst>
          </p:cNvPr>
          <p:cNvSpPr/>
          <p:nvPr/>
        </p:nvSpPr>
        <p:spPr>
          <a:xfrm>
            <a:off x="7136200" y="5503369"/>
            <a:ext cx="264367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applyPAA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 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C22D07C6-2E5E-4D2F-8A6A-E0B34DD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27</a:t>
            </a:fld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F37E0-E7B6-4AD8-9024-05EBC9A05404}"/>
              </a:ext>
            </a:extLst>
          </p:cNvPr>
          <p:cNvSpPr txBox="1"/>
          <p:nvPr/>
        </p:nvSpPr>
        <p:spPr>
          <a:xfrm>
            <a:off x="4316593" y="5795757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57922-56FF-437C-87F3-0BFBC03A4EE6}"/>
              </a:ext>
            </a:extLst>
          </p:cNvPr>
          <p:cNvSpPr txBox="1"/>
          <p:nvPr/>
        </p:nvSpPr>
        <p:spPr>
          <a:xfrm>
            <a:off x="807633" y="41266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1D0F3-3740-464B-8649-897459A54404}"/>
              </a:ext>
            </a:extLst>
          </p:cNvPr>
          <p:cNvSpPr txBox="1"/>
          <p:nvPr/>
        </p:nvSpPr>
        <p:spPr>
          <a:xfrm>
            <a:off x="490859" y="2049303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F25DC2C-3E38-44B9-A2FA-1651CDBFFD8B}"/>
              </a:ext>
            </a:extLst>
          </p:cNvPr>
          <p:cNvCxnSpPr>
            <a:stCxn id="19" idx="0"/>
            <a:endCxn id="3" idx="2"/>
          </p:cNvCxnSpPr>
          <p:nvPr/>
        </p:nvCxnSpPr>
        <p:spPr>
          <a:xfrm flipV="1">
            <a:off x="3324392" y="3371177"/>
            <a:ext cx="10120" cy="458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BF9ADC-DE70-4D31-BBEB-925343EEC7C8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flipV="1">
            <a:off x="7308833" y="3163168"/>
            <a:ext cx="11948" cy="59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CEC686E-709B-4157-AB6E-0C6E52D54AD2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V="1">
            <a:off x="6041630" y="4711974"/>
            <a:ext cx="1267203" cy="1061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FF75FE1-CB6A-4FF3-88F1-4644DAE5D277}"/>
              </a:ext>
            </a:extLst>
          </p:cNvPr>
          <p:cNvCxnSpPr>
            <a:stCxn id="23" idx="0"/>
            <a:endCxn id="10" idx="2"/>
          </p:cNvCxnSpPr>
          <p:nvPr/>
        </p:nvCxnSpPr>
        <p:spPr>
          <a:xfrm flipH="1" flipV="1">
            <a:off x="7308833" y="4711974"/>
            <a:ext cx="1149203" cy="79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82A8A095-5874-4E8F-B1A6-D4F9F21E0CC1}"/>
              </a:ext>
            </a:extLst>
          </p:cNvPr>
          <p:cNvSpPr/>
          <p:nvPr/>
        </p:nvSpPr>
        <p:spPr>
          <a:xfrm>
            <a:off x="4199683" y="1224613"/>
            <a:ext cx="2002536" cy="3188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discords-finder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80636A5-DC44-497E-92B5-EAF25721CCFF}"/>
              </a:ext>
            </a:extLst>
          </p:cNvPr>
          <p:cNvCxnSpPr>
            <a:cxnSpLocks/>
            <a:stCxn id="3" idx="0"/>
            <a:endCxn id="50" idx="1"/>
          </p:cNvCxnSpPr>
          <p:nvPr/>
        </p:nvCxnSpPr>
        <p:spPr>
          <a:xfrm flipV="1">
            <a:off x="3334512" y="1384057"/>
            <a:ext cx="865171" cy="60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0ECE7DE-5ED4-4BA8-9CFF-BDD8E50E94B6}"/>
              </a:ext>
            </a:extLst>
          </p:cNvPr>
          <p:cNvCxnSpPr>
            <a:stCxn id="17" idx="0"/>
            <a:endCxn id="50" idx="3"/>
          </p:cNvCxnSpPr>
          <p:nvPr/>
        </p:nvCxnSpPr>
        <p:spPr>
          <a:xfrm flipH="1" flipV="1">
            <a:off x="6202219" y="1384057"/>
            <a:ext cx="1118562" cy="6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9239F-7C90-40D3-B6A7-5CC758061A3D}"/>
              </a:ext>
            </a:extLst>
          </p:cNvPr>
          <p:cNvSpPr txBox="1"/>
          <p:nvPr/>
        </p:nvSpPr>
        <p:spPr>
          <a:xfrm>
            <a:off x="3845464" y="3204223"/>
            <a:ext cx="174654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SAX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7218F-14DE-4CF1-B258-FB5612C3F0B2}"/>
              </a:ext>
            </a:extLst>
          </p:cNvPr>
          <p:cNvSpPr txBox="1"/>
          <p:nvPr/>
        </p:nvSpPr>
        <p:spPr>
          <a:xfrm>
            <a:off x="2438950" y="4605980"/>
            <a:ext cx="2663473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7B5D6C-6150-44E0-8FCF-DAC8F231CF67}"/>
              </a:ext>
            </a:extLst>
          </p:cNvPr>
          <p:cNvSpPr txBox="1"/>
          <p:nvPr/>
        </p:nvSpPr>
        <p:spPr>
          <a:xfrm>
            <a:off x="7550820" y="2929052"/>
            <a:ext cx="18677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39041-9CCA-42B4-B9C1-F68F62CA1BA7}"/>
              </a:ext>
            </a:extLst>
          </p:cNvPr>
          <p:cNvSpPr txBox="1"/>
          <p:nvPr/>
        </p:nvSpPr>
        <p:spPr>
          <a:xfrm>
            <a:off x="7746370" y="4513544"/>
            <a:ext cx="18297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3F192B-2FFC-4E20-8A5A-5CA06E5F0442}"/>
              </a:ext>
            </a:extLst>
          </p:cNvPr>
          <p:cNvSpPr txBox="1"/>
          <p:nvPr/>
        </p:nvSpPr>
        <p:spPr>
          <a:xfrm>
            <a:off x="5384042" y="6057431"/>
            <a:ext cx="159559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D62440-A1DB-4F29-8379-2D4E63C631AC}"/>
              </a:ext>
            </a:extLst>
          </p:cNvPr>
          <p:cNvSpPr txBox="1"/>
          <p:nvPr/>
        </p:nvSpPr>
        <p:spPr>
          <a:xfrm>
            <a:off x="7453870" y="6334430"/>
            <a:ext cx="291342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721762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6DB076-00DA-4204-8014-B6A6D7E0AC4C}"/>
              </a:ext>
            </a:extLst>
          </p:cNvPr>
          <p:cNvSpPr/>
          <p:nvPr/>
        </p:nvSpPr>
        <p:spPr>
          <a:xfrm>
            <a:off x="7853029" y="2374833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PAA.cpp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86251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SAX.cpp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E996AA-8189-4625-B4A1-D71E7BEA106B}"/>
              </a:ext>
            </a:extLst>
          </p:cNvPr>
          <p:cNvSpPr/>
          <p:nvPr/>
        </p:nvSpPr>
        <p:spPr>
          <a:xfrm>
            <a:off x="7853029" y="1826581"/>
            <a:ext cx="1358900" cy="57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PAA.h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4033009" y="4886249"/>
            <a:ext cx="1358900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4033009" y="4309435"/>
            <a:ext cx="1358900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0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 flipV="1">
            <a:off x="5430766" y="4880720"/>
            <a:ext cx="2422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9F19BB4-C2FF-49C1-BFA8-2963F237A85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532479" y="2946116"/>
            <a:ext cx="0" cy="1363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4949338-89BA-421F-BEA5-3CD27A2C4400}"/>
              </a:ext>
            </a:extLst>
          </p:cNvPr>
          <p:cNvSpPr/>
          <p:nvPr/>
        </p:nvSpPr>
        <p:spPr>
          <a:xfrm>
            <a:off x="1994659" y="239786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</a:t>
            </a:r>
            <a:r>
              <a:rPr lang="en-US" dirty="0"/>
              <a:t>..cpp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B402394-924C-429E-9166-50FF965A89FC}"/>
              </a:ext>
            </a:extLst>
          </p:cNvPr>
          <p:cNvSpPr/>
          <p:nvPr/>
        </p:nvSpPr>
        <p:spPr>
          <a:xfrm>
            <a:off x="1994659" y="1826581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utils.h</a:t>
            </a:r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3F418E-7F74-4E10-B768-69E59FC19B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674109" y="2969148"/>
            <a:ext cx="1358902" cy="191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0A73159-F585-46C7-87B7-FF0796B78178}"/>
              </a:ext>
            </a:extLst>
          </p:cNvPr>
          <p:cNvCxnSpPr>
            <a:cxnSpLocks/>
          </p:cNvCxnSpPr>
          <p:nvPr/>
        </p:nvCxnSpPr>
        <p:spPr>
          <a:xfrm flipH="1" flipV="1">
            <a:off x="3353559" y="2397862"/>
            <a:ext cx="4499470" cy="2488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53270" y="581700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28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271949" y="1913065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55976" y="4610234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params.h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32ABA-7E71-4E3A-8ABA-804D7D5A9D89}"/>
              </a:ext>
            </a:extLst>
          </p:cNvPr>
          <p:cNvSpPr txBox="1"/>
          <p:nvPr/>
        </p:nvSpPr>
        <p:spPr>
          <a:xfrm>
            <a:off x="264801" y="2112222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нахождения служебных параметров и расстояний между последовательностями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455571" y="5371046"/>
            <a:ext cx="187267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Содержит этапы подготовки и поиска в соответствии с найденной эвристикой.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069111" y="4665044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Реализация </a:t>
            </a:r>
            <a:r>
              <a:rPr lang="en-US" sz="1200" dirty="0"/>
              <a:t>SAX </a:t>
            </a:r>
            <a:r>
              <a:rPr lang="ru-RU" sz="1200" dirty="0" err="1"/>
              <a:t>апроксимации</a:t>
            </a:r>
            <a:r>
              <a:rPr lang="ru-RU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E480E6-52F3-4A27-99ED-B91E121A8D1D}"/>
              </a:ext>
            </a:extLst>
          </p:cNvPr>
          <p:cNvSpPr txBox="1"/>
          <p:nvPr/>
        </p:nvSpPr>
        <p:spPr>
          <a:xfrm>
            <a:off x="9069111" y="2174407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Реализация </a:t>
            </a:r>
            <a:r>
              <a:rPr lang="en-US" sz="1200" dirty="0"/>
              <a:t>PAA </a:t>
            </a:r>
            <a:r>
              <a:rPr lang="ru-RU" sz="1200" dirty="0" err="1"/>
              <a:t>апроксимации</a:t>
            </a:r>
            <a:r>
              <a:rPr lang="ru-RU" sz="12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08072" y="5083764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16441" y="6386868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179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02443"/>
              </p:ext>
            </p:extLst>
          </p:nvPr>
        </p:nvGraphicFramePr>
        <p:xfrm>
          <a:off x="96982" y="1391154"/>
          <a:ext cx="30523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PAA.h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paaRepresentation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length;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 counts;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28721"/>
              </p:ext>
            </p:extLst>
          </p:nvPr>
        </p:nvGraphicFramePr>
        <p:xfrm>
          <a:off x="3243695" y="1391154"/>
          <a:ext cx="305233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timeseriesWithProperties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dirty="0"/>
                        <a:t>void </a:t>
                      </a:r>
                      <a:r>
                        <a:rPr lang="en-US" sz="1200" dirty="0" err="1"/>
                        <a:t>saxify</a:t>
                      </a:r>
                      <a:r>
                        <a:rPr lang="en-US" sz="1200" dirty="0"/>
                        <a:t>(vector&lt;double&gt;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vector&lt;char&gt; *</a:t>
                      </a:r>
                      <a:r>
                        <a:rPr lang="en-US" sz="1200" dirty="0" err="1"/>
                        <a:t>syms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 err="1"/>
                        <a:t>size_t</a:t>
                      </a:r>
                      <a:r>
                        <a:rPr lang="en-US" sz="1200" dirty="0"/>
                        <a:t> quantize(</a:t>
                      </a:r>
                      <a:r>
                        <a:rPr lang="en-US" sz="1200" dirty="0" err="1"/>
                        <a:t>const</a:t>
                      </a:r>
                      <a:r>
                        <a:rPr lang="en-US" sz="1200" dirty="0"/>
                        <a:t> 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&gt; *</a:t>
                      </a:r>
                      <a:r>
                        <a:rPr lang="en-US" sz="1200" dirty="0" err="1"/>
                        <a:t>qseq</a:t>
                      </a:r>
                      <a:r>
                        <a:rPr lang="en-US" sz="1200" dirty="0"/>
                        <a:t>, bool reduce = true);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20706"/>
              </p:ext>
            </p:extLst>
          </p:nvPr>
        </p:nvGraphicFramePr>
        <p:xfrm>
          <a:off x="96982" y="4384918"/>
          <a:ext cx="52647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#define POSITIVE_INF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getNotSelfMatchSequences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subsequence,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pushFrontSequences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(long* sequences);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long* prepare(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subsequences,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findDiscords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9710"/>
              </p:ext>
            </p:extLst>
          </p:nvPr>
        </p:nvGraphicFramePr>
        <p:xfrm>
          <a:off x="6390409" y="1391154"/>
          <a:ext cx="5621481" cy="308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48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124428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 time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bool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m_trained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was found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fill_cutpoints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long length);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series1[], double series2[], long length);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findTimeSeriesProperties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zNormalization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3069"/>
              </p:ext>
            </p:extLst>
          </p:nvPr>
        </p:nvGraphicFramePr>
        <p:xfrm>
          <a:off x="6390409" y="4732712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Params.h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originalSeries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w;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A;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52489"/>
              </p:ext>
            </p:extLst>
          </p:nvPr>
        </p:nvGraphicFramePr>
        <p:xfrm>
          <a:off x="9609859" y="4732712"/>
          <a:ext cx="1085851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527918"/>
            <a:ext cx="1028701" cy="30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29345" y="4042914"/>
            <a:ext cx="514350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623147" y="2859274"/>
            <a:ext cx="1620548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61708" y="4471702"/>
            <a:ext cx="1028701" cy="105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69860" y="4042914"/>
            <a:ext cx="1620548" cy="27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D9DD-D3FC-4328-9055-679C425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74C3E-1BB8-4106-A640-D87B25B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08F1A-5E23-4302-B7AF-8D1BF8D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918"/>
            <a:ext cx="8429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8BCF-F31C-4381-A2EF-9D61944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EA732-9093-4B8C-84DB-196E672A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B63DF-4FF3-45C1-A629-4618F9A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6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C7CCCBB-3866-4404-9F9F-0AF49B74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5518"/>
              </p:ext>
            </p:extLst>
          </p:nvPr>
        </p:nvGraphicFramePr>
        <p:xfrm>
          <a:off x="6910326" y="4218917"/>
          <a:ext cx="3566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584E6EA-70BC-4EF4-89DC-B16D572C005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162836" y="4410143"/>
            <a:ext cx="1625255" cy="82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98A9399-E805-4EE6-8AF1-D0E5C1FE37D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88634" y="6266576"/>
            <a:ext cx="689554" cy="26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/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𝑞𝑗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  <a:blipFill>
                <a:blip r:embed="rId2"/>
                <a:stretch>
                  <a:fillRect l="-1748" t="-6154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01D47787-1D8D-44F7-B73A-48D695838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58088"/>
              </p:ext>
            </p:extLst>
          </p:nvPr>
        </p:nvGraphicFramePr>
        <p:xfrm>
          <a:off x="1091311" y="2623106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17FC600D-A284-40AF-8D30-7CF034AC8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48891"/>
              </p:ext>
            </p:extLst>
          </p:nvPr>
        </p:nvGraphicFramePr>
        <p:xfrm>
          <a:off x="1077503" y="303151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4B7486FB-A029-4431-B929-3C9EEB6E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51931"/>
              </p:ext>
            </p:extLst>
          </p:nvPr>
        </p:nvGraphicFramePr>
        <p:xfrm>
          <a:off x="1091311" y="34418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AE64BD6C-55C5-4F03-B20E-5DC49613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1834"/>
              </p:ext>
            </p:extLst>
          </p:nvPr>
        </p:nvGraphicFramePr>
        <p:xfrm>
          <a:off x="1126451" y="4224723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08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2083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970" r="-2083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538" r="-2083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52D05AE-944F-430A-9A1C-8E157EFCD16B}"/>
              </a:ext>
            </a:extLst>
          </p:cNvPr>
          <p:cNvSpPr txBox="1"/>
          <p:nvPr/>
        </p:nvSpPr>
        <p:spPr>
          <a:xfrm>
            <a:off x="1209867" y="382661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49FBDE-D36F-4558-BD01-779C4006A6E2}"/>
              </a:ext>
            </a:extLst>
          </p:cNvPr>
          <p:cNvCxnSpPr/>
          <p:nvPr/>
        </p:nvCxnSpPr>
        <p:spPr>
          <a:xfrm>
            <a:off x="5403908" y="2808526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4BB9DA39-825B-4524-B935-A1D814164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71240"/>
              </p:ext>
            </p:extLst>
          </p:nvPr>
        </p:nvGraphicFramePr>
        <p:xfrm>
          <a:off x="6906153" y="2043680"/>
          <a:ext cx="3566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FAC82EF-027F-4557-9907-81F3D4E78D77}"/>
              </a:ext>
            </a:extLst>
          </p:cNvPr>
          <p:cNvSpPr txBox="1"/>
          <p:nvPr/>
        </p:nvSpPr>
        <p:spPr>
          <a:xfrm>
            <a:off x="6902010" y="347683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/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/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  <a:blipFill>
                <a:blip r:embed="rId6"/>
                <a:stretch>
                  <a:fillRect r="-2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3C8E9D92-EC57-4A98-A9F7-BD78648B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48771"/>
              </p:ext>
            </p:extLst>
          </p:nvPr>
        </p:nvGraphicFramePr>
        <p:xfrm>
          <a:off x="9257549" y="2868032"/>
          <a:ext cx="35661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54D7824-7470-4292-B7E0-6D2BD3481EDA}"/>
              </a:ext>
            </a:extLst>
          </p:cNvPr>
          <p:cNvCxnSpPr>
            <a:cxnSpLocks/>
          </p:cNvCxnSpPr>
          <p:nvPr/>
        </p:nvCxnSpPr>
        <p:spPr>
          <a:xfrm>
            <a:off x="7311632" y="2808526"/>
            <a:ext cx="1865924" cy="584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2B5F984-662F-48BF-8CAD-109C898D8441}"/>
              </a:ext>
            </a:extLst>
          </p:cNvPr>
          <p:cNvCxnSpPr>
            <a:cxnSpLocks/>
          </p:cNvCxnSpPr>
          <p:nvPr/>
        </p:nvCxnSpPr>
        <p:spPr>
          <a:xfrm flipV="1">
            <a:off x="7416880" y="3100737"/>
            <a:ext cx="1760676" cy="2105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/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/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7AF8CF-BB87-41A3-9BEE-F8BF4279B263}"/>
              </a:ext>
            </a:extLst>
          </p:cNvPr>
          <p:cNvCxnSpPr>
            <a:cxnSpLocks/>
          </p:cNvCxnSpPr>
          <p:nvPr/>
        </p:nvCxnSpPr>
        <p:spPr>
          <a:xfrm flipV="1">
            <a:off x="9750804" y="3971775"/>
            <a:ext cx="6599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/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/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/>
                      <m:t>best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so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far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dist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  <a:blipFill>
                <a:blip r:embed="rId10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7201-AD66-4D85-A0A2-0B8788A6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Упорядочивание множества </a:t>
            </a:r>
            <a:r>
              <a:rPr lang="ru-RU" dirty="0" err="1"/>
              <a:t>подпоследовательностей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3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3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3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D0EB05-8FB1-426C-ACBF-2F5742B05F03}"/>
              </a:ext>
            </a:extLst>
          </p:cNvPr>
          <p:cNvSpPr txBox="1"/>
          <p:nvPr/>
        </p:nvSpPr>
        <p:spPr>
          <a:xfrm>
            <a:off x="5763242" y="4412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BF62B8C6-4736-4FCA-B772-CC1F13CC9235}"/>
              </a:ext>
            </a:extLst>
          </p:cNvPr>
          <p:cNvSpPr/>
          <p:nvPr/>
        </p:nvSpPr>
        <p:spPr>
          <a:xfrm>
            <a:off x="10016456" y="24239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1E7BD-E305-4E6A-8B30-F4071D585D32}"/>
              </a:ext>
            </a:extLst>
          </p:cNvPr>
          <p:cNvSpPr txBox="1"/>
          <p:nvPr/>
        </p:nvSpPr>
        <p:spPr>
          <a:xfrm>
            <a:off x="10657573" y="35851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D69F0A0-2494-48FA-BC26-200E8434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62713"/>
              </p:ext>
            </p:extLst>
          </p:nvPr>
        </p:nvGraphicFramePr>
        <p:xfrm>
          <a:off x="1052617" y="3068397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B56C9B-F983-4D8B-9017-3B37AEB1CBD2}"/>
              </a:ext>
            </a:extLst>
          </p:cNvPr>
          <p:cNvSpPr/>
          <p:nvPr/>
        </p:nvSpPr>
        <p:spPr>
          <a:xfrm>
            <a:off x="530092" y="255404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C5B88A8-3B8D-4C2B-864B-83FC61AF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8168"/>
              </p:ext>
            </p:extLst>
          </p:nvPr>
        </p:nvGraphicFramePr>
        <p:xfrm>
          <a:off x="4806074" y="2489681"/>
          <a:ext cx="79638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D1FCD-DB24-4A78-A850-F1DE0261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8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68CDE30-BACD-46FF-8686-D85BD4192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5533"/>
              </p:ext>
            </p:extLst>
          </p:nvPr>
        </p:nvGraphicFramePr>
        <p:xfrm>
          <a:off x="7577136" y="411824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EC24740-10F8-4086-A846-9367A3F1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85645"/>
              </p:ext>
            </p:extLst>
          </p:nvPr>
        </p:nvGraphicFramePr>
        <p:xfrm>
          <a:off x="7577136" y="452172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8197771-473E-4053-86E0-F432FFB5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7213"/>
              </p:ext>
            </p:extLst>
          </p:nvPr>
        </p:nvGraphicFramePr>
        <p:xfrm>
          <a:off x="7577136" y="492519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CF8C274-4F8C-47C6-995B-CBCB6FD3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5683"/>
              </p:ext>
            </p:extLst>
          </p:nvPr>
        </p:nvGraphicFramePr>
        <p:xfrm>
          <a:off x="7577136" y="572165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7709495" y="5328662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08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208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208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208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/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Формируем матрицы</a:t>
                </a:r>
                <a:r>
                  <a:rPr lang="en-US" dirty="0"/>
                  <a:t> (n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(1</a:t>
                </a:r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каждой подпоследовательности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где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- количество </a:t>
                </a:r>
                <a:r>
                  <a:rPr lang="ru-RU" dirty="0" err="1"/>
                  <a:t>несамопересекающихся</a:t>
                </a:r>
                <a:r>
                  <a:rPr lang="ru-RU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подпоследовательностей. </a:t>
                </a:r>
                <a:endParaRPr lang="en-US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  <a:blipFill>
                <a:blip r:embed="rId3"/>
                <a:stretch>
                  <a:fillRect l="-774" t="-1923" b="-6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BFE576A-6120-48B0-8237-78017ADE2227}"/>
              </a:ext>
            </a:extLst>
          </p:cNvPr>
          <p:cNvSpPr txBox="1"/>
          <p:nvPr/>
        </p:nvSpPr>
        <p:spPr>
          <a:xfrm>
            <a:off x="1946252" y="49909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012D608F-BF23-4DDB-8576-48A5F5FEE4EC}"/>
              </a:ext>
            </a:extLst>
          </p:cNvPr>
          <p:cNvSpPr/>
          <p:nvPr/>
        </p:nvSpPr>
        <p:spPr>
          <a:xfrm rot="10800000">
            <a:off x="803828" y="2993085"/>
            <a:ext cx="209725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DF665-9564-47EE-BBA6-5A3CFF5F4D3B}"/>
              </a:ext>
            </a:extLst>
          </p:cNvPr>
          <p:cNvSpPr txBox="1"/>
          <p:nvPr/>
        </p:nvSpPr>
        <p:spPr>
          <a:xfrm>
            <a:off x="-18408" y="41916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10E82582-B51E-44D4-96E9-14A8B6FD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012"/>
              </p:ext>
            </p:extLst>
          </p:nvPr>
        </p:nvGraphicFramePr>
        <p:xfrm>
          <a:off x="989084" y="2993083"/>
          <a:ext cx="796381" cy="277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3893B91-B5C2-4388-AA1C-CE51B9405350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5877893" y="4375589"/>
            <a:ext cx="800340" cy="729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E25BADF-D12F-44D6-A76D-BD8F822565B2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5877893" y="2712168"/>
            <a:ext cx="871287" cy="46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A3B3C476-F03F-436D-9EA9-F237A80B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13819"/>
              </p:ext>
            </p:extLst>
          </p:nvPr>
        </p:nvGraphicFramePr>
        <p:xfrm>
          <a:off x="7619655" y="1719441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B257EE5E-827F-4206-AF24-CB2B6079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57904"/>
              </p:ext>
            </p:extLst>
          </p:nvPr>
        </p:nvGraphicFramePr>
        <p:xfrm>
          <a:off x="7605847" y="212785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01E7691-F5B5-4EC5-BE92-2F085F3E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59612"/>
              </p:ext>
            </p:extLst>
          </p:nvPr>
        </p:nvGraphicFramePr>
        <p:xfrm>
          <a:off x="7619655" y="253819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3C7494E2-5576-45FD-B7FB-17DC6333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8978"/>
              </p:ext>
            </p:extLst>
          </p:nvPr>
        </p:nvGraphicFramePr>
        <p:xfrm>
          <a:off x="7654795" y="3321058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2797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r="-2797" b="-3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6970" r="-2797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401538" r="-279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60CE564-43D5-4ADD-87A8-9135A2B4D28B}"/>
              </a:ext>
            </a:extLst>
          </p:cNvPr>
          <p:cNvSpPr txBox="1"/>
          <p:nvPr/>
        </p:nvSpPr>
        <p:spPr>
          <a:xfrm>
            <a:off x="6784320" y="369521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CB8A96-1D6E-4E53-8048-BE10C1367682}"/>
              </a:ext>
            </a:extLst>
          </p:cNvPr>
          <p:cNvSpPr txBox="1"/>
          <p:nvPr/>
        </p:nvSpPr>
        <p:spPr>
          <a:xfrm>
            <a:off x="7738211" y="292294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4" name="Номер слайда 63">
            <a:extLst>
              <a:ext uri="{FF2B5EF4-FFF2-40B4-BE49-F238E27FC236}">
                <a16:creationId xmlns:a16="http://schemas.microsoft.com/office/drawing/2014/main" id="{54E6D489-5BAB-449E-BC4D-983C113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5296-8D70-4E9D-8621-DAEF6710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нахождению диссонансов: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7BA9-DB4A-42D8-AA14-9093B5CF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2а – составить матрицу расстояний для всех </a:t>
            </a:r>
            <a:r>
              <a:rPr lang="ru-RU" dirty="0" err="1"/>
              <a:t>подпоследовательностей</a:t>
            </a:r>
            <a:r>
              <a:rPr lang="ru-RU" dirty="0"/>
              <a:t> (для </a:t>
            </a:r>
            <a:r>
              <a:rPr lang="en-US" dirty="0"/>
              <a:t>self-match </a:t>
            </a:r>
            <a:r>
              <a:rPr lang="ru-RU" dirty="0"/>
              <a:t>будут фиктивные расстояния). Затем найти максимум из минимумов расстояний.</a:t>
            </a:r>
          </a:p>
          <a:p>
            <a:r>
              <a:rPr lang="ru-RU" dirty="0"/>
              <a:t>2б – на основе последовательного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. На основе полученной эвристики выбирается оптимальный порядок перебора </a:t>
            </a:r>
            <a:r>
              <a:rPr lang="ru-RU" dirty="0" err="1"/>
              <a:t>подпоследовательностей</a:t>
            </a:r>
            <a:r>
              <a:rPr lang="ru-RU" dirty="0"/>
              <a:t> при поиске расстояния до ближайшего соседа. При этом находить расстояние до ближайшего соседа придется только для нескольких первых </a:t>
            </a:r>
            <a:r>
              <a:rPr lang="ru-RU" dirty="0" err="1"/>
              <a:t>подпоследовательностей</a:t>
            </a:r>
            <a:r>
              <a:rPr lang="ru-RU" dirty="0"/>
              <a:t>. Для оставшихся будет срабатывать условие «раннего выхода» из цикла.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52C8E-DE1C-4688-9B49-A958691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3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0AF54-842B-4281-A1DD-3340E9E2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766218"/>
            <a:ext cx="10515600" cy="1325563"/>
          </a:xfrm>
        </p:spPr>
        <p:txBody>
          <a:bodyPr/>
          <a:lstStyle/>
          <a:p>
            <a:r>
              <a:rPr lang="ru-RU" dirty="0"/>
              <a:t>Основной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ADD2C-5C52-4A9B-BF20-03181787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66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  <a:blipFill>
                <a:blip r:embed="rId2"/>
                <a:stretch>
                  <a:fillRect t="-4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55B8E5-7871-48F5-BE64-F2BE579D96F6}"/>
              </a:ext>
            </a:extLst>
          </p:cNvPr>
          <p:cNvSpPr txBox="1">
            <a:spLocks/>
          </p:cNvSpPr>
          <p:nvPr/>
        </p:nvSpPr>
        <p:spPr>
          <a:xfrm>
            <a:off x="838200" y="3738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𝑙𝑜𝑐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позиция начала диссонанса временного ряда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расстояние до ближайшего соседа подпоследовательности-диссонанса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  <a:blipFill>
                <a:blip r:embed="rId3"/>
                <a:stretch>
                  <a:fillRect t="-6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7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9CF7-6BCF-4D03-AD71-2CA02CF2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Подготовка: составить вектор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из всех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Вычислить матрицу расстояний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каждой подпоследовательности временного ряда с каждой. Расстояния между </a:t>
                </a:r>
                <a:r>
                  <a:rPr lang="ru-RU" dirty="0" err="1"/>
                  <a:t>подпоследовательностями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вычисляются по формуле:</a:t>
                </a:r>
                <a:br>
                  <a:rPr lang="en-US" dirty="0"/>
                </a:b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, соответствующей подпоследовательности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заменить расстояния до пересекающихся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(</a:t>
                </a:r>
                <a:r>
                  <a:rPr lang="en-US" dirty="0"/>
                  <a:t>self-match)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/>
                  <a:t>i-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находим минимальный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формируем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Находим максимальный элемент в векторе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позиция этого элемента будет соответствовать </a:t>
                </a:r>
                <a:r>
                  <a:rPr lang="en-US" dirty="0" err="1"/>
                  <a:t>bsf_pos</a:t>
                </a:r>
                <a:r>
                  <a:rPr lang="en-US" dirty="0"/>
                  <a:t>, </a:t>
                </a:r>
                <a:r>
                  <a:rPr lang="ru-RU" dirty="0"/>
                  <a:t>а значение – </a:t>
                </a:r>
                <a:r>
                  <a:rPr lang="en-US" dirty="0" err="1"/>
                  <a:t>bsf_dist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  <a:blipFill>
                <a:blip r:embed="rId2"/>
                <a:stretch>
                  <a:fillRect l="-865" t="-2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40D3C2-07F8-4BE0-8483-7499635F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34801"/>
                  </p:ext>
                </p:extLst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34801"/>
                  </p:ext>
                </p:extLst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58725"/>
                  </p:ext>
                </p:extLst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58725"/>
                  </p:ext>
                </p:extLst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10299"/>
                  </p:ext>
                </p:extLst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10299"/>
                  </p:ext>
                </p:extLst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62E796-8B93-476B-BA61-21DFB14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Хранение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060994"/>
                  </p:ext>
                </p:extLst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060994"/>
                  </p:ext>
                </p:extLst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122873"/>
                  </p:ext>
                </p:extLst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122873"/>
                  </p:ext>
                </p:extLst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43646E-F62E-4E26-8171-4F4ABE0FEDD4}"/>
              </a:ext>
            </a:extLst>
          </p:cNvPr>
          <p:cNvSpPr txBox="1"/>
          <p:nvPr/>
        </p:nvSpPr>
        <p:spPr>
          <a:xfrm>
            <a:off x="1112590" y="47295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E6333-9D1F-4780-BB8A-46FC07B34795}"/>
              </a:ext>
            </a:extLst>
          </p:cNvPr>
          <p:cNvSpPr txBox="1"/>
          <p:nvPr/>
        </p:nvSpPr>
        <p:spPr>
          <a:xfrm>
            <a:off x="1112590" y="5517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7C2BAC81-A020-4A7C-9956-281CE06E08DD}"/>
              </a:ext>
            </a:extLst>
          </p:cNvPr>
          <p:cNvSpPr/>
          <p:nvPr/>
        </p:nvSpPr>
        <p:spPr>
          <a:xfrm>
            <a:off x="9409302" y="35288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2F0-F7B1-4EE2-9CA2-0891F7E9D29C}"/>
              </a:ext>
            </a:extLst>
          </p:cNvPr>
          <p:cNvSpPr txBox="1"/>
          <p:nvPr/>
        </p:nvSpPr>
        <p:spPr>
          <a:xfrm>
            <a:off x="10050419" y="4690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7B251-A166-46EC-A954-E35723CB5FE6}"/>
              </a:ext>
            </a:extLst>
          </p:cNvPr>
          <p:cNvSpPr txBox="1"/>
          <p:nvPr/>
        </p:nvSpPr>
        <p:spPr>
          <a:xfrm>
            <a:off x="152400" y="2992381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Подпоследовательности </a:t>
            </a:r>
            <a:r>
              <a:rPr lang="en-US" dirty="0"/>
              <a:t>C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65903"/>
                  </p:ext>
                </p:extLst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65903"/>
                  </p:ext>
                </p:extLst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35" t="-1613" r="-110588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13" r="-99781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103676" t="-1613" r="-294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D0F6A7-2F8A-452F-ABCD-317A3875A5A4}"/>
              </a:ext>
            </a:extLst>
          </p:cNvPr>
          <p:cNvSpPr/>
          <p:nvPr/>
        </p:nvSpPr>
        <p:spPr>
          <a:xfrm>
            <a:off x="152400" y="1680585"/>
            <a:ext cx="1987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Временной ряд </a:t>
            </a:r>
            <a:r>
              <a:rPr lang="en-US" dirty="0"/>
              <a:t>T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/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/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/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412C1E0-790A-4549-BA6F-05CD6E54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6" y="176234"/>
            <a:ext cx="11585025" cy="1325563"/>
          </a:xfrm>
        </p:spPr>
        <p:txBody>
          <a:bodyPr>
            <a:noAutofit/>
          </a:bodyPr>
          <a:lstStyle/>
          <a:p>
            <a:r>
              <a:rPr lang="ru-RU" sz="3600" dirty="0"/>
              <a:t>Поиск диссонансов</a:t>
            </a:r>
            <a:r>
              <a:rPr lang="en-US" sz="3600" dirty="0"/>
              <a:t>: </a:t>
            </a:r>
            <a:r>
              <a:rPr lang="ru-RU" sz="3600" dirty="0"/>
              <a:t>построение матрицы расстояний</a:t>
            </a:r>
            <a:r>
              <a:rPr lang="en-US" sz="3600" dirty="0"/>
              <a:t> </a:t>
            </a:r>
            <a:r>
              <a:rPr lang="ru-RU" sz="3600" dirty="0"/>
              <a:t>и нахождение самого далекого из ближайших соседей для каждой из </a:t>
            </a:r>
            <a:r>
              <a:rPr lang="ru-RU" sz="3600" dirty="0" err="1"/>
              <a:t>подпоследовательностей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94081"/>
                  </p:ext>
                </p:extLst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94081"/>
                  </p:ext>
                </p:extLst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45742"/>
                  </p:ext>
                </p:extLst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45742"/>
                  </p:ext>
                </p:extLst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717" r="-40223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9377"/>
                  </p:ext>
                </p:extLst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9377"/>
                  </p:ext>
                </p:extLst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8065" r="-80074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8065" r="-7067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065" r="-60149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2256" t="-8065" r="-50601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8065" r="-40223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3008" t="-8065" r="-30526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743507"/>
                  </p:ext>
                </p:extLst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743507"/>
                  </p:ext>
                </p:extLst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03759" t="-8065" r="-10451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97761" t="-8065" r="-373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1795368" y="40843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10267"/>
                  </p:ext>
                </p:extLst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10267"/>
                  </p:ext>
                </p:extLst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161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161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161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0000" r="-161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B2BEA-D7D2-4088-B56E-93A5195F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026150"/>
                  </p:ext>
                </p:extLst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026150"/>
                  </p:ext>
                </p:extLst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8065" r="-7977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752" t="-8065" r="-70375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504" t="-8065" r="-50300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8507" t="-8065" r="-3992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7761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97015" t="-8065" r="-746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/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−фиктивное расстояние (между подпоследовательностью и самой собой и между подпоследовательностью и </m:t>
                      </m:r>
                    </m:oMath>
                  </m:oMathPara>
                </a14:m>
                <a:endParaRPr lang="en-US" sz="1400" i="1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подпоследовательностями)</m:t>
                      </m:r>
                    </m:oMath>
                  </m:oMathPara>
                </a14:m>
                <a:endParaRPr lang="ru-RU" sz="1400" i="1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1E51927-F9AF-4C9B-BEC4-31124324A832}"/>
              </a:ext>
            </a:extLst>
          </p:cNvPr>
          <p:cNvCxnSpPr>
            <a:cxnSpLocks/>
          </p:cNvCxnSpPr>
          <p:nvPr/>
        </p:nvCxnSpPr>
        <p:spPr>
          <a:xfrm>
            <a:off x="9068683" y="3078869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968AA8-B709-489E-88C0-D95684E415F5}"/>
              </a:ext>
            </a:extLst>
          </p:cNvPr>
          <p:cNvCxnSpPr>
            <a:cxnSpLocks/>
          </p:cNvCxnSpPr>
          <p:nvPr/>
        </p:nvCxnSpPr>
        <p:spPr>
          <a:xfrm>
            <a:off x="9068683" y="351399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C2CBEE-BFF9-4E48-A5D3-8FB8FDD84EF0}"/>
              </a:ext>
            </a:extLst>
          </p:cNvPr>
          <p:cNvCxnSpPr>
            <a:cxnSpLocks/>
          </p:cNvCxnSpPr>
          <p:nvPr/>
        </p:nvCxnSpPr>
        <p:spPr>
          <a:xfrm>
            <a:off x="9068683" y="3917465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E9135EF-0005-4D33-88E3-9168EB8448D6}"/>
              </a:ext>
            </a:extLst>
          </p:cNvPr>
          <p:cNvCxnSpPr>
            <a:cxnSpLocks/>
          </p:cNvCxnSpPr>
          <p:nvPr/>
        </p:nvCxnSpPr>
        <p:spPr>
          <a:xfrm>
            <a:off x="9068683" y="4649871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A1D58507-25E3-4CD0-87D5-ED509F2D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63867"/>
              </p:ext>
            </p:extLst>
          </p:nvPr>
        </p:nvGraphicFramePr>
        <p:xfrm>
          <a:off x="9908647" y="2873912"/>
          <a:ext cx="487985" cy="1974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85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F6AE15-19DE-4317-B18F-C7DBF50C890A}"/>
              </a:ext>
            </a:extLst>
          </p:cNvPr>
          <p:cNvSpPr txBox="1"/>
          <p:nvPr/>
        </p:nvSpPr>
        <p:spPr>
          <a:xfrm>
            <a:off x="9068683" y="4082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D267605-5321-4BF7-B042-837DD0CA1315}"/>
              </a:ext>
            </a:extLst>
          </p:cNvPr>
          <p:cNvSpPr/>
          <p:nvPr/>
        </p:nvSpPr>
        <p:spPr>
          <a:xfrm>
            <a:off x="9124632" y="273587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CB012FA-F904-48A1-81FD-699F29A85F14}"/>
              </a:ext>
            </a:extLst>
          </p:cNvPr>
          <p:cNvCxnSpPr>
            <a:cxnSpLocks/>
          </p:cNvCxnSpPr>
          <p:nvPr/>
        </p:nvCxnSpPr>
        <p:spPr>
          <a:xfrm>
            <a:off x="10571319" y="386103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840F56-9BEB-4594-AC9F-B670B2002DBA}"/>
              </a:ext>
            </a:extLst>
          </p:cNvPr>
          <p:cNvSpPr/>
          <p:nvPr/>
        </p:nvSpPr>
        <p:spPr>
          <a:xfrm>
            <a:off x="10571319" y="3452256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5FD9E9-B961-4279-BF3A-FE9AC0A8E8FC}"/>
              </a:ext>
            </a:extLst>
          </p:cNvPr>
          <p:cNvSpPr/>
          <p:nvPr/>
        </p:nvSpPr>
        <p:spPr>
          <a:xfrm>
            <a:off x="4108410" y="1874563"/>
            <a:ext cx="243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Матрица расстояний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/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dirty="0"/>
                        <m:t>Euclid</m:t>
                      </m:r>
                      <m:r>
                        <m:rPr>
                          <m:nor/>
                        </m:rPr>
                        <a:rPr lang="en-US" sz="1400" dirty="0"/>
                        <m:t>_</m:t>
                      </m:r>
                      <m:r>
                        <m:rPr>
                          <m:nor/>
                        </m:rPr>
                        <a:rPr lang="en-US" sz="1400" dirty="0"/>
                        <m:t>dist</m:t>
                      </m:r>
                      <m:r>
                        <m:rPr>
                          <m:nor/>
                        </m:rPr>
                        <a:rPr lang="en-US" sz="1400" dirty="0"/>
                        <m:t>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,</m:t>
                      </m:r>
                      <m:r>
                        <m:rPr>
                          <m:nor/>
                        </m:rPr>
                        <a:rPr lang="ru-RU" sz="1400" dirty="0"/>
                        <m:t>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)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 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1400" dirty="0"/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/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9392EE8-F96D-498D-9210-2287286D355C}"/>
              </a:ext>
            </a:extLst>
          </p:cNvPr>
          <p:cNvSpPr/>
          <p:nvPr/>
        </p:nvSpPr>
        <p:spPr>
          <a:xfrm>
            <a:off x="11185021" y="3957191"/>
            <a:ext cx="922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bsf_dist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203BD6-EB3E-4FE3-9A16-9BC79D3B6E4A}"/>
              </a:ext>
            </a:extLst>
          </p:cNvPr>
          <p:cNvSpPr/>
          <p:nvPr/>
        </p:nvSpPr>
        <p:spPr>
          <a:xfrm>
            <a:off x="11189926" y="3485413"/>
            <a:ext cx="912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bsf_pos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717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14952</TotalTime>
  <Words>2479</Words>
  <Application>Microsoft Office PowerPoint</Application>
  <PresentationFormat>Широкоэкранный</PresentationFormat>
  <Paragraphs>716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Тема Office</vt:lpstr>
      <vt:lpstr>Алгоритм поиска диссонансов временного ряда</vt:lpstr>
      <vt:lpstr>Определения</vt:lpstr>
      <vt:lpstr>Определения</vt:lpstr>
      <vt:lpstr>Подходы к нахождению диссонансов:</vt:lpstr>
      <vt:lpstr>Основной алгоритм</vt:lpstr>
      <vt:lpstr>Входные данные</vt:lpstr>
      <vt:lpstr>Алгоритм</vt:lpstr>
      <vt:lpstr>Хранение подпоследовательностей временного ряда</vt:lpstr>
      <vt:lpstr>Поиск диссонансов: построение матрицы расстояний и нахождение самого далекого из ближайших соседей для каждой из подпоследовательностей</vt:lpstr>
      <vt:lpstr>Модульная структура</vt:lpstr>
      <vt:lpstr>Файловая структура</vt:lpstr>
      <vt:lpstr>Файловая структура</vt:lpstr>
      <vt:lpstr>Ограничения алгоритма</vt:lpstr>
      <vt:lpstr>Тестовые данные</vt:lpstr>
      <vt:lpstr>Old: последовательный алгоритм на основании алгоритма HOTSAX Кеога (Keogh)</vt:lpstr>
      <vt:lpstr>Входные данные</vt:lpstr>
      <vt:lpstr>б.) Подбор эвристики для цикла с ранним выходом из итераций. Алгоритм:</vt:lpstr>
      <vt:lpstr>Алгоритм:</vt:lpstr>
      <vt:lpstr>1. Подбор эвристики</vt:lpstr>
      <vt:lpstr>1. Подбор эвристики</vt:lpstr>
      <vt:lpstr>1. Подбор эвристики</vt:lpstr>
      <vt:lpstr>1. Подбор эвристики</vt:lpstr>
      <vt:lpstr>1. Подбор эвристики</vt:lpstr>
      <vt:lpstr>2. Поиск диссонансов: на основе эвристики с ранним выходом из итерации цикла</vt:lpstr>
      <vt:lpstr>Модульная структура</vt:lpstr>
      <vt:lpstr>Модульная структура</vt:lpstr>
      <vt:lpstr>Модульная структура</vt:lpstr>
      <vt:lpstr>Файловая структура</vt:lpstr>
      <vt:lpstr>Файловая структура</vt:lpstr>
      <vt:lpstr>Презентация PowerPoint</vt:lpstr>
      <vt:lpstr>2. Поиск диссонансов: на основе эвристики с ранним выходом из итерации цикла</vt:lpstr>
      <vt:lpstr>Упорядочивание множества подпоследовательностей</vt:lpstr>
      <vt:lpstr>2. Поиск диссонансов: на основе эвристики с ранним выходом из итерации цикла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Поляков</dc:creator>
  <cp:lastModifiedBy>Андрей Поляков</cp:lastModifiedBy>
  <cp:revision>171</cp:revision>
  <dcterms:created xsi:type="dcterms:W3CDTF">2018-01-21T12:08:38Z</dcterms:created>
  <dcterms:modified xsi:type="dcterms:W3CDTF">2018-07-03T02:44:20Z</dcterms:modified>
</cp:coreProperties>
</file>