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4" r:id="rId3"/>
    <p:sldId id="276" r:id="rId4"/>
    <p:sldId id="277" r:id="rId5"/>
    <p:sldId id="279" r:id="rId6"/>
    <p:sldId id="283" r:id="rId7"/>
    <p:sldId id="284" r:id="rId8"/>
    <p:sldId id="259" r:id="rId9"/>
    <p:sldId id="264" r:id="rId10"/>
    <p:sldId id="285" r:id="rId11"/>
    <p:sldId id="288" r:id="rId12"/>
    <p:sldId id="289" r:id="rId13"/>
    <p:sldId id="292" r:id="rId14"/>
    <p:sldId id="29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5F3EA-7B62-4093-A311-B92D74AA4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BF826E-F70C-40E8-AC13-CA2F1B1C5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FFF832-9BA8-4078-90FC-8FF55241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CFAC-3BFF-403D-B2AF-492EF2959236}" type="datetimeFigureOut">
              <a:rPr lang="ru-RU" smtClean="0"/>
              <a:t>24.07.2018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A27E33-2B16-4C24-9D33-7B8343F3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809ED8-00B0-4AC7-B90F-A60B3DF2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6E16-9E6B-4487-BF13-5E1AD75F7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84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72F03-F09B-4F50-8A88-0B96BEEA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0A8995-38F2-4741-8AF0-3A5353D3B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71D88D-C04C-4F91-BA98-E5C885BA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CFAC-3BFF-403D-B2AF-492EF2959236}" type="datetimeFigureOut">
              <a:rPr lang="ru-RU" smtClean="0"/>
              <a:t>24.07.2018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038299-0820-4A5C-8C0C-8778006D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294C60-D1CC-4FE5-8377-6E4DAA62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6E16-9E6B-4487-BF13-5E1AD75F7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49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2AF3AA0-BAF8-403B-89E1-8CB46E736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041DB7-DE38-4AD0-BB6B-A173474B8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980434-F11E-433C-997E-A63F7DE0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CFAC-3BFF-403D-B2AF-492EF2959236}" type="datetimeFigureOut">
              <a:rPr lang="ru-RU" smtClean="0"/>
              <a:t>24.07.2018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391F96-2382-4AA6-97AF-59C15CD1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E82E87-1C7B-4DB1-B697-4C8F9888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6E16-9E6B-4487-BF13-5E1AD75F7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73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67227-FD3C-4071-B53A-33963CD7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5395CA-4141-495E-9B37-69F6F583E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E3EBB0-F26B-4B13-B4DE-85E56D7F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CFAC-3BFF-403D-B2AF-492EF2959236}" type="datetimeFigureOut">
              <a:rPr lang="ru-RU" smtClean="0"/>
              <a:t>24.07.2018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9D79B0-9F45-4F59-823E-7C226261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D23552-C872-40F9-BB6E-6A2A83F7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6E16-9E6B-4487-BF13-5E1AD75F7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29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840DA-1552-4339-A4F3-B13C7B1C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E5EE1E-3E81-4E2A-8706-8CDA04D60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F5A722-006F-4339-9E1F-395C43A9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CFAC-3BFF-403D-B2AF-492EF2959236}" type="datetimeFigureOut">
              <a:rPr lang="ru-RU" smtClean="0"/>
              <a:t>24.07.2018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650E78-F88C-43BA-B741-DD6639AA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62CD61-CBF8-4F96-939F-82BB4E33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6E16-9E6B-4487-BF13-5E1AD75F7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10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E05CC2-E70B-4210-B308-C815F42F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BF7A9-69FE-4381-829C-7AB3C7C26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E265F-E493-4BC1-9DF3-CA185716F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3F52B0-A728-4877-A074-2635A1B9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CFAC-3BFF-403D-B2AF-492EF2959236}" type="datetimeFigureOut">
              <a:rPr lang="ru-RU" smtClean="0"/>
              <a:t>24.07.2018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5ED354-345C-482A-AE7A-C7238045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11AE40-BB94-4F3E-9B2C-F589B97A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6E16-9E6B-4487-BF13-5E1AD75F7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7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149CD-0AE2-4665-B31A-52C22227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FABBC5-B3E6-4A29-995E-71FD30A1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41E63B-E17D-42C6-BAD1-D185F5B2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FDD1B4-2CA0-488F-8DC5-83BD14965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541122-1FFF-4BB3-BF4A-158BC2D90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66D9EBF-82FE-4932-96F5-8FA5EEB2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CFAC-3BFF-403D-B2AF-492EF2959236}" type="datetimeFigureOut">
              <a:rPr lang="ru-RU" smtClean="0"/>
              <a:t>24.07.2018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77AE03-9781-4CD5-9C94-25867FF8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C2935BF-74E6-4DE7-83C2-3228E057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6E16-9E6B-4487-BF13-5E1AD75F7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45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779AC-3466-4159-AE10-A7807A10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74B5AA-0B4E-4AB1-8384-62DC9F69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CFAC-3BFF-403D-B2AF-492EF2959236}" type="datetimeFigureOut">
              <a:rPr lang="ru-RU" smtClean="0"/>
              <a:t>24.07.2018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D401B-EC59-4E70-A43E-5ED04BB0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6E982D-6D9B-4817-B1AC-0BB0505C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6E16-9E6B-4487-BF13-5E1AD75F7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42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99166E-4FF4-4DC6-B21B-9754197C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CFAC-3BFF-403D-B2AF-492EF2959236}" type="datetimeFigureOut">
              <a:rPr lang="ru-RU" smtClean="0"/>
              <a:t>24.07.2018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F515F7-28FD-4C60-A6EC-92977D95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084117-8FD1-45F4-8AA7-F7C9FD9A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6E16-9E6B-4487-BF13-5E1AD75F7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8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91829-85F0-4E4D-A1BF-0C47139B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C199C5-9D42-4FD5-A3CD-356E53849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81504E-B2FA-4ABE-A2DD-39D9FFF9A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89DBB1-1848-4E62-8086-E3EE7772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CFAC-3BFF-403D-B2AF-492EF2959236}" type="datetimeFigureOut">
              <a:rPr lang="ru-RU" smtClean="0"/>
              <a:t>24.07.2018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12718B-3E72-4CD4-A56B-10032B52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5ECD43-EC95-4E95-BAA7-45539841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6E16-9E6B-4487-BF13-5E1AD75F7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95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5B4F5-128A-458F-BDE1-E681BAFC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2C256B-7F8E-422B-B312-EE99735EF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A6DFBF-CBCB-4406-A61D-F0C913DF9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1990E2-0EFC-493A-92C4-E6393F91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CFAC-3BFF-403D-B2AF-492EF2959236}" type="datetimeFigureOut">
              <a:rPr lang="ru-RU" smtClean="0"/>
              <a:t>24.07.2018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C2908A-58A9-4645-A2C6-8BE300CF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4BC20-83C0-4017-93CA-DD41FF94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6E16-9E6B-4487-BF13-5E1AD75F7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27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113EA-3209-4AFC-A752-D7D803D1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5A1559-7CB7-405E-94CE-7023B9F7E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28A0AE-497E-4912-AF10-F03EBF170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BCFAC-3BFF-403D-B2AF-492EF2959236}" type="datetimeFigureOut">
              <a:rPr lang="ru-RU" smtClean="0"/>
              <a:t>24.07.2018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1721EF-DF2E-47C7-B43E-78A0D4A6C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B67B06-6609-4D74-B433-763B436F9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96E16-9E6B-4487-BF13-5E1AD75F7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34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5.png"/><Relationship Id="rId10" Type="http://schemas.openxmlformats.org/officeDocument/2006/relationships/image" Target="../media/image10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AD868-CB57-4747-A299-EB997ED2C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поиска диссонансов временного ряда</a:t>
            </a:r>
          </a:p>
        </p:txBody>
      </p:sp>
    </p:spTree>
    <p:extLst>
      <p:ext uri="{BB962C8B-B14F-4D97-AF65-F5344CB8AC3E}">
        <p14:creationId xmlns:p14="http://schemas.microsoft.com/office/powerpoint/2010/main" val="16641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575D8-B2D6-4B1C-A0DD-0A8C0CB8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" y="7752"/>
            <a:ext cx="10515600" cy="1325563"/>
          </a:xfrm>
        </p:spPr>
        <p:txBody>
          <a:bodyPr/>
          <a:lstStyle/>
          <a:p>
            <a:r>
              <a:rPr lang="ru-RU" dirty="0"/>
              <a:t>Модульная структура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F9DB5C-629D-41F2-8A9F-9D83BDB9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0464" y="6323722"/>
            <a:ext cx="2743200" cy="365125"/>
          </a:xfrm>
        </p:spPr>
        <p:txBody>
          <a:bodyPr/>
          <a:lstStyle/>
          <a:p>
            <a:fld id="{D20606CE-031C-42E4-9DDF-E26F49BB1A3F}" type="slidenum">
              <a:rPr lang="ru-RU" smtClean="0"/>
              <a:t>10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9682DD-6939-43F7-B465-AF4C65D12398}"/>
              </a:ext>
            </a:extLst>
          </p:cNvPr>
          <p:cNvSpPr/>
          <p:nvPr/>
        </p:nvSpPr>
        <p:spPr>
          <a:xfrm rot="16200000">
            <a:off x="1899748" y="3265594"/>
            <a:ext cx="26581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/>
              <a:t>createDistanceMatrix</a:t>
            </a:r>
            <a:endParaRPr lang="ru-RU" sz="1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0EF9204-324D-474C-88C8-3D63AC94479D}"/>
              </a:ext>
            </a:extLst>
          </p:cNvPr>
          <p:cNvSpPr/>
          <p:nvPr/>
        </p:nvSpPr>
        <p:spPr>
          <a:xfrm>
            <a:off x="2636846" y="1343744"/>
            <a:ext cx="670388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/>
              <a:t>findDiscord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series_t</a:t>
            </a:r>
            <a:r>
              <a:rPr lang="en-US" dirty="0"/>
              <a:t> T,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m,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n, float* </a:t>
            </a:r>
            <a:r>
              <a:rPr lang="en-US" dirty="0" err="1"/>
              <a:t>bsf_dist</a:t>
            </a:r>
            <a:r>
              <a:rPr lang="en-US" dirty="0"/>
              <a:t>)</a:t>
            </a:r>
            <a:endParaRPr lang="ru-RU" sz="1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6FE2EF6-80FA-4E92-860A-F5CBD42C8CCC}"/>
              </a:ext>
            </a:extLst>
          </p:cNvPr>
          <p:cNvSpPr/>
          <p:nvPr/>
        </p:nvSpPr>
        <p:spPr>
          <a:xfrm rot="16200000">
            <a:off x="4442118" y="3469351"/>
            <a:ext cx="223735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/>
              <a:t>findSelfMatch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052ADD8-142A-4591-BFE7-23B6F9959E94}"/>
              </a:ext>
            </a:extLst>
          </p:cNvPr>
          <p:cNvSpPr/>
          <p:nvPr/>
        </p:nvSpPr>
        <p:spPr>
          <a:xfrm>
            <a:off x="2559449" y="5098821"/>
            <a:ext cx="1382641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/>
              <a:t>distance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12B95A-6C26-479A-86EC-0D80BB1A6F2F}"/>
              </a:ext>
            </a:extLst>
          </p:cNvPr>
          <p:cNvSpPr/>
          <p:nvPr/>
        </p:nvSpPr>
        <p:spPr>
          <a:xfrm rot="16200000">
            <a:off x="5605444" y="3592956"/>
            <a:ext cx="200337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/>
              <a:t>crossOffSelfMatch</a:t>
            </a:r>
            <a:endParaRPr lang="en-US" sz="1400" dirty="0">
              <a:solidFill>
                <a:schemeClr val="dk1"/>
              </a:solidFill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F286F0C-89B5-4E2E-8807-AC89EAA29EED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flipH="1">
            <a:off x="3413464" y="1713076"/>
            <a:ext cx="2575325" cy="1737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654E71D-4D69-41DB-B855-301BDBBF889E}"/>
              </a:ext>
            </a:extLst>
          </p:cNvPr>
          <p:cNvCxnSpPr>
            <a:cxnSpLocks/>
            <a:stCxn id="6" idx="2"/>
            <a:endCxn id="77" idx="3"/>
          </p:cNvCxnSpPr>
          <p:nvPr/>
        </p:nvCxnSpPr>
        <p:spPr>
          <a:xfrm>
            <a:off x="5988789" y="1713076"/>
            <a:ext cx="2551523" cy="1314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CFD06F7-A2DB-40A7-80C2-0A544DB7652C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>
            <a:off x="5560798" y="1713076"/>
            <a:ext cx="427991" cy="822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6A6FF7D-3BE4-47F6-BA13-CBAD61C71DEA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3228798" y="4779310"/>
            <a:ext cx="0" cy="310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B1EBF5D-3F49-46BE-AA4F-CD91B35EAFA9}"/>
              </a:ext>
            </a:extLst>
          </p:cNvPr>
          <p:cNvCxnSpPr>
            <a:cxnSpLocks/>
            <a:stCxn id="6" idx="2"/>
            <a:endCxn id="11" idx="3"/>
          </p:cNvCxnSpPr>
          <p:nvPr/>
        </p:nvCxnSpPr>
        <p:spPr>
          <a:xfrm>
            <a:off x="5988789" y="1713076"/>
            <a:ext cx="618343" cy="106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4EC9831-8603-4B6E-8FCA-2E47C9760613}"/>
              </a:ext>
            </a:extLst>
          </p:cNvPr>
          <p:cNvSpPr txBox="1"/>
          <p:nvPr/>
        </p:nvSpPr>
        <p:spPr>
          <a:xfrm>
            <a:off x="7920196" y="1051356"/>
            <a:ext cx="142053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Запуск программы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E32079-A0A6-4E0A-BA56-42F25C42F888}"/>
              </a:ext>
            </a:extLst>
          </p:cNvPr>
          <p:cNvSpPr txBox="1"/>
          <p:nvPr/>
        </p:nvSpPr>
        <p:spPr>
          <a:xfrm>
            <a:off x="2000001" y="2658710"/>
            <a:ext cx="1022131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Построение матрицы расстояний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FBB5E1A-240F-4722-A906-C0E483838B46}"/>
              </a:ext>
            </a:extLst>
          </p:cNvPr>
          <p:cNvSpPr txBox="1"/>
          <p:nvPr/>
        </p:nvSpPr>
        <p:spPr>
          <a:xfrm>
            <a:off x="3992234" y="3284939"/>
            <a:ext cx="1382641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Нахождение индексов начала самопересекающихся </a:t>
            </a:r>
            <a:r>
              <a:rPr lang="ru-RU" sz="1200" dirty="0" err="1"/>
              <a:t>подпоследовательностей</a:t>
            </a:r>
            <a:endParaRPr lang="ru-RU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A2CF614-52AD-4B30-A184-0CF776606A98}"/>
              </a:ext>
            </a:extLst>
          </p:cNvPr>
          <p:cNvSpPr txBox="1"/>
          <p:nvPr/>
        </p:nvSpPr>
        <p:spPr>
          <a:xfrm>
            <a:off x="6795944" y="3044662"/>
            <a:ext cx="1402431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Заменить расстояния между самопересекающимися </a:t>
            </a:r>
            <a:r>
              <a:rPr lang="ru-RU" sz="1200" dirty="0" err="1"/>
              <a:t>подпоследовательностями</a:t>
            </a:r>
            <a:r>
              <a:rPr lang="ru-RU" sz="1200" dirty="0"/>
              <a:t> на </a:t>
            </a:r>
            <a:r>
              <a:rPr lang="en-US" sz="1200" dirty="0" err="1"/>
              <a:t>inf</a:t>
            </a:r>
            <a:endParaRPr lang="ru-RU" sz="1200" dirty="0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75AF9EF1-56F6-4081-8790-72C1AD8C08B7}"/>
              </a:ext>
            </a:extLst>
          </p:cNvPr>
          <p:cNvSpPr/>
          <p:nvPr/>
        </p:nvSpPr>
        <p:spPr>
          <a:xfrm rot="16200000">
            <a:off x="571029" y="3483896"/>
            <a:ext cx="22006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/>
              <a:t>createSubsequences</a:t>
            </a:r>
            <a:endParaRPr lang="ru-R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E0BEBC-1693-416C-A289-489944CB9079}"/>
              </a:ext>
            </a:extLst>
          </p:cNvPr>
          <p:cNvSpPr txBox="1"/>
          <p:nvPr/>
        </p:nvSpPr>
        <p:spPr>
          <a:xfrm>
            <a:off x="105694" y="2568258"/>
            <a:ext cx="1382641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Формирование вектора </a:t>
            </a:r>
            <a:r>
              <a:rPr lang="ru-RU" sz="1200" dirty="0" err="1"/>
              <a:t>подпоследовательностей</a:t>
            </a:r>
            <a:r>
              <a:rPr lang="ru-RU" sz="1200" dirty="0"/>
              <a:t> из исходного временного ряда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49F00BD0-A944-4C69-BDBD-F36E1B781E37}"/>
              </a:ext>
            </a:extLst>
          </p:cNvPr>
          <p:cNvCxnSpPr>
            <a:cxnSpLocks/>
            <a:stCxn id="6" idx="1"/>
            <a:endCxn id="58" idx="3"/>
          </p:cNvCxnSpPr>
          <p:nvPr/>
        </p:nvCxnSpPr>
        <p:spPr>
          <a:xfrm flipH="1">
            <a:off x="1671333" y="1528410"/>
            <a:ext cx="965513" cy="1039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8E3045E-4741-49E2-8A58-FEF718C9BF76}"/>
              </a:ext>
            </a:extLst>
          </p:cNvPr>
          <p:cNvSpPr txBox="1"/>
          <p:nvPr/>
        </p:nvSpPr>
        <p:spPr>
          <a:xfrm>
            <a:off x="3952077" y="5106765"/>
            <a:ext cx="1382641" cy="8253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Расстояние между последовательностями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E2B910F4-8D02-441D-9EBA-6CC37FA51B81}"/>
              </a:ext>
            </a:extLst>
          </p:cNvPr>
          <p:cNvSpPr/>
          <p:nvPr/>
        </p:nvSpPr>
        <p:spPr>
          <a:xfrm rot="16200000">
            <a:off x="7669438" y="3744104"/>
            <a:ext cx="1741746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</a:rPr>
              <a:t>findRowMinElement</a:t>
            </a:r>
            <a:endParaRPr lang="ru-RU" sz="14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E0675A1-8452-4510-9AB7-1D725CCB0762}"/>
              </a:ext>
            </a:extLst>
          </p:cNvPr>
          <p:cNvSpPr txBox="1"/>
          <p:nvPr/>
        </p:nvSpPr>
        <p:spPr>
          <a:xfrm>
            <a:off x="8717218" y="3044662"/>
            <a:ext cx="1324677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Нахождение минимального элемента в строке матрицы</a:t>
            </a:r>
          </a:p>
        </p:txBody>
      </p: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7C981D47-B396-4C96-91A2-BCF7620A97E6}"/>
              </a:ext>
            </a:extLst>
          </p:cNvPr>
          <p:cNvSpPr/>
          <p:nvPr/>
        </p:nvSpPr>
        <p:spPr>
          <a:xfrm rot="16200000">
            <a:off x="9806969" y="3380958"/>
            <a:ext cx="1015456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max</a:t>
            </a:r>
            <a:endParaRPr lang="ru-RU" sz="1400" dirty="0"/>
          </a:p>
        </p:txBody>
      </p: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71A241BC-3D42-42BE-AB42-0D61758BC590}"/>
              </a:ext>
            </a:extLst>
          </p:cNvPr>
          <p:cNvCxnSpPr>
            <a:cxnSpLocks/>
            <a:stCxn id="6" idx="2"/>
            <a:endCxn id="114" idx="3"/>
          </p:cNvCxnSpPr>
          <p:nvPr/>
        </p:nvCxnSpPr>
        <p:spPr>
          <a:xfrm>
            <a:off x="5988789" y="1713076"/>
            <a:ext cx="4325909" cy="1314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5053A4A-AC4C-47F0-9EFF-EC91999818E0}"/>
              </a:ext>
            </a:extLst>
          </p:cNvPr>
          <p:cNvSpPr txBox="1"/>
          <p:nvPr/>
        </p:nvSpPr>
        <p:spPr>
          <a:xfrm>
            <a:off x="10501876" y="3021242"/>
            <a:ext cx="1575011" cy="10156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Нахождение максимального элемента в векторе минимальных значений</a:t>
            </a:r>
          </a:p>
        </p:txBody>
      </p: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3134A351-EAF7-4940-9A8C-76A8653F5A04}"/>
              </a:ext>
            </a:extLst>
          </p:cNvPr>
          <p:cNvSpPr/>
          <p:nvPr/>
        </p:nvSpPr>
        <p:spPr>
          <a:xfrm>
            <a:off x="8266040" y="5098820"/>
            <a:ext cx="548541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/>
              <a:t>min</a:t>
            </a:r>
            <a:endParaRPr lang="ru-RU" sz="14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362788C-9D60-4A7A-B291-1CE0FFCEED56}"/>
              </a:ext>
            </a:extLst>
          </p:cNvPr>
          <p:cNvSpPr txBox="1"/>
          <p:nvPr/>
        </p:nvSpPr>
        <p:spPr>
          <a:xfrm>
            <a:off x="8803319" y="5098819"/>
            <a:ext cx="1741746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Нахождение минимального эл-та в векторе</a:t>
            </a:r>
          </a:p>
        </p:txBody>
      </p: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9E893CB9-A985-4C7E-AA78-934A2E94D3FA}"/>
              </a:ext>
            </a:extLst>
          </p:cNvPr>
          <p:cNvCxnSpPr>
            <a:cxnSpLocks/>
            <a:stCxn id="77" idx="1"/>
            <a:endCxn id="123" idx="0"/>
          </p:cNvCxnSpPr>
          <p:nvPr/>
        </p:nvCxnSpPr>
        <p:spPr>
          <a:xfrm flipH="1">
            <a:off x="8540311" y="4768866"/>
            <a:ext cx="1" cy="329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E526BB3-F963-4178-8C6E-B0C4A9081D06}"/>
              </a:ext>
            </a:extLst>
          </p:cNvPr>
          <p:cNvSpPr txBox="1"/>
          <p:nvPr/>
        </p:nvSpPr>
        <p:spPr>
          <a:xfrm>
            <a:off x="125131" y="5090258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Обозначения:</a:t>
            </a:r>
          </a:p>
        </p:txBody>
      </p: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18370245-9781-463A-AB3B-A28854B2C075}"/>
              </a:ext>
            </a:extLst>
          </p:cNvPr>
          <p:cNvSpPr/>
          <p:nvPr/>
        </p:nvSpPr>
        <p:spPr>
          <a:xfrm>
            <a:off x="221899" y="5541054"/>
            <a:ext cx="489302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A1D4C24A-059D-4430-B561-13087F847171}"/>
              </a:ext>
            </a:extLst>
          </p:cNvPr>
          <p:cNvSpPr/>
          <p:nvPr/>
        </p:nvSpPr>
        <p:spPr>
          <a:xfrm>
            <a:off x="221900" y="5917623"/>
            <a:ext cx="489302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A7BA24A8-BE25-4D19-809E-129DD6ACEE80}"/>
              </a:ext>
            </a:extLst>
          </p:cNvPr>
          <p:cNvSpPr/>
          <p:nvPr/>
        </p:nvSpPr>
        <p:spPr>
          <a:xfrm>
            <a:off x="221899" y="6326189"/>
            <a:ext cx="48930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BC111762-DFEE-48DB-9CB6-6C3ECE1D5EA4}"/>
              </a:ext>
            </a:extLst>
          </p:cNvPr>
          <p:cNvSpPr/>
          <p:nvPr/>
        </p:nvSpPr>
        <p:spPr>
          <a:xfrm>
            <a:off x="675407" y="5530880"/>
            <a:ext cx="2362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Discords finder module</a:t>
            </a:r>
            <a:endParaRPr lang="ru-RU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6F4A7646-DC66-446D-9105-374E12693B61}"/>
              </a:ext>
            </a:extLst>
          </p:cNvPr>
          <p:cNvSpPr/>
          <p:nvPr/>
        </p:nvSpPr>
        <p:spPr>
          <a:xfrm>
            <a:off x="688196" y="5900212"/>
            <a:ext cx="1375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Utils</a:t>
            </a:r>
            <a:r>
              <a:rPr lang="en-US" dirty="0"/>
              <a:t> module</a:t>
            </a:r>
            <a:endParaRPr lang="ru-RU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333781E8-BDE7-4E89-AE8D-3F9F07407E0B}"/>
              </a:ext>
            </a:extLst>
          </p:cNvPr>
          <p:cNvSpPr/>
          <p:nvPr/>
        </p:nvSpPr>
        <p:spPr>
          <a:xfrm>
            <a:off x="711201" y="6334839"/>
            <a:ext cx="24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Distance matrix module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84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9EA9B-0DCC-450B-A48E-A2D5AC01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Файловая структура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6D1C465-BB9A-4790-8412-CE0C1946BFB4}"/>
              </a:ext>
            </a:extLst>
          </p:cNvPr>
          <p:cNvSpPr/>
          <p:nvPr/>
        </p:nvSpPr>
        <p:spPr>
          <a:xfrm>
            <a:off x="4033009" y="1826582"/>
            <a:ext cx="1358900" cy="5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runner.cpp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6DB15D-3CF5-4CE1-AF55-67C8A84EC286}"/>
              </a:ext>
            </a:extLst>
          </p:cNvPr>
          <p:cNvSpPr/>
          <p:nvPr/>
        </p:nvSpPr>
        <p:spPr>
          <a:xfrm>
            <a:off x="7853029" y="4886251"/>
            <a:ext cx="1358900" cy="57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DistanceMatrix.cpp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46F101-DFEB-4A20-AFD4-DAE1C86C3D29}"/>
              </a:ext>
            </a:extLst>
          </p:cNvPr>
          <p:cNvSpPr/>
          <p:nvPr/>
        </p:nvSpPr>
        <p:spPr>
          <a:xfrm>
            <a:off x="7853029" y="4309437"/>
            <a:ext cx="1358900" cy="57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DistanceMatrix.h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706DB17-3C31-4363-950C-7CD77A5F5D7F}"/>
              </a:ext>
            </a:extLst>
          </p:cNvPr>
          <p:cNvSpPr/>
          <p:nvPr/>
        </p:nvSpPr>
        <p:spPr>
          <a:xfrm>
            <a:off x="4033009" y="4886249"/>
            <a:ext cx="1358900" cy="571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discords.cpp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4C7C649-059A-4A45-A91F-56BF60654305}"/>
              </a:ext>
            </a:extLst>
          </p:cNvPr>
          <p:cNvSpPr/>
          <p:nvPr/>
        </p:nvSpPr>
        <p:spPr>
          <a:xfrm>
            <a:off x="4033009" y="4309435"/>
            <a:ext cx="1358900" cy="571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discords.h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8FEFB7D-7496-455A-961F-7B9A9EAE770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4712459" y="2397868"/>
            <a:ext cx="0" cy="1911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CE9D4AE-FE2E-4680-B3E8-94F2987B8848}"/>
              </a:ext>
            </a:extLst>
          </p:cNvPr>
          <p:cNvCxnSpPr>
            <a:cxnSpLocks/>
          </p:cNvCxnSpPr>
          <p:nvPr/>
        </p:nvCxnSpPr>
        <p:spPr>
          <a:xfrm flipV="1">
            <a:off x="5430766" y="4880720"/>
            <a:ext cx="24222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4949338-89BA-421F-BEA5-3CD27A2C4400}"/>
              </a:ext>
            </a:extLst>
          </p:cNvPr>
          <p:cNvSpPr/>
          <p:nvPr/>
        </p:nvSpPr>
        <p:spPr>
          <a:xfrm>
            <a:off x="1994659" y="2397862"/>
            <a:ext cx="1358900" cy="5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utils</a:t>
            </a:r>
            <a:r>
              <a:rPr lang="en-US" dirty="0"/>
              <a:t>..cpp</a:t>
            </a:r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AB402394-924C-429E-9166-50FF965A89FC}"/>
              </a:ext>
            </a:extLst>
          </p:cNvPr>
          <p:cNvSpPr/>
          <p:nvPr/>
        </p:nvSpPr>
        <p:spPr>
          <a:xfrm>
            <a:off x="1994659" y="1826581"/>
            <a:ext cx="1358900" cy="57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utils.h</a:t>
            </a:r>
            <a:endParaRPr lang="ru-RU" dirty="0"/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D23F418E-7F74-4E10-B768-69E59FC19B8B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2674109" y="2969148"/>
            <a:ext cx="1358902" cy="1911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10A73159-F585-46C7-87B7-FF0796B78178}"/>
              </a:ext>
            </a:extLst>
          </p:cNvPr>
          <p:cNvCxnSpPr>
            <a:cxnSpLocks/>
          </p:cNvCxnSpPr>
          <p:nvPr/>
        </p:nvCxnSpPr>
        <p:spPr>
          <a:xfrm flipH="1" flipV="1">
            <a:off x="3353559" y="2397862"/>
            <a:ext cx="4499470" cy="2488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2502F74F-9761-4EF9-8355-743A1980BC55}"/>
              </a:ext>
            </a:extLst>
          </p:cNvPr>
          <p:cNvSpPr/>
          <p:nvPr/>
        </p:nvSpPr>
        <p:spPr>
          <a:xfrm>
            <a:off x="353270" y="5817008"/>
            <a:ext cx="1358900" cy="57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debugger.h</a:t>
            </a:r>
            <a:endParaRPr lang="ru-RU" dirty="0"/>
          </a:p>
        </p:txBody>
      </p:sp>
      <p:sp>
        <p:nvSpPr>
          <p:cNvPr id="90" name="Номер слайда 89">
            <a:extLst>
              <a:ext uri="{FF2B5EF4-FFF2-40B4-BE49-F238E27FC236}">
                <a16:creationId xmlns:a16="http://schemas.microsoft.com/office/drawing/2014/main" id="{5D42F768-3924-468E-BA7A-B75B12F0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11</a:t>
            </a:fld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E64BBB-264E-441D-959D-DE05EBADEFD0}"/>
              </a:ext>
            </a:extLst>
          </p:cNvPr>
          <p:cNvSpPr txBox="1"/>
          <p:nvPr/>
        </p:nvSpPr>
        <p:spPr>
          <a:xfrm>
            <a:off x="5346406" y="1393624"/>
            <a:ext cx="1872676" cy="10156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«</a:t>
            </a:r>
            <a:r>
              <a:rPr lang="ru-RU" sz="1200" dirty="0" err="1"/>
              <a:t>Запускатор</a:t>
            </a:r>
            <a:r>
              <a:rPr lang="ru-RU" sz="1200" dirty="0"/>
              <a:t>» программы. Загрузка временного ряда из файла и инициализация параметров алгоритма.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48FC85C-CE50-458D-8C53-3D81FC23EF1A}"/>
              </a:ext>
            </a:extLst>
          </p:cNvPr>
          <p:cNvSpPr/>
          <p:nvPr/>
        </p:nvSpPr>
        <p:spPr>
          <a:xfrm>
            <a:off x="355976" y="4610234"/>
            <a:ext cx="1358900" cy="57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config.h</a:t>
            </a:r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E32ABA-7E71-4E3A-8ABA-804D7D5A9D89}"/>
              </a:ext>
            </a:extLst>
          </p:cNvPr>
          <p:cNvSpPr txBox="1"/>
          <p:nvPr/>
        </p:nvSpPr>
        <p:spPr>
          <a:xfrm>
            <a:off x="264801" y="2112222"/>
            <a:ext cx="1872676" cy="10156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Вспомогательные методы для нахождения служебных параметров и расстояний между последовательностями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9851AD-F33E-4A39-B7D0-3CB39B5F21EF}"/>
              </a:ext>
            </a:extLst>
          </p:cNvPr>
          <p:cNvSpPr txBox="1"/>
          <p:nvPr/>
        </p:nvSpPr>
        <p:spPr>
          <a:xfrm>
            <a:off x="4219648" y="5411586"/>
            <a:ext cx="2344522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Основной алгоритм поиска диссонансов.  Подготавливает подпоследовательности, строит матрицу расстояний и находит самого дальнего ближайшего соседа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C76EEB-6C2B-48E0-BB25-5F255A4298D8}"/>
              </a:ext>
            </a:extLst>
          </p:cNvPr>
          <p:cNvSpPr txBox="1"/>
          <p:nvPr/>
        </p:nvSpPr>
        <p:spPr>
          <a:xfrm>
            <a:off x="9141888" y="4595078"/>
            <a:ext cx="1872676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Методы для формирования и работы с матрицей расстояний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6F011E-3CFE-4129-9657-785B38ED5080}"/>
              </a:ext>
            </a:extLst>
          </p:cNvPr>
          <p:cNvSpPr txBox="1"/>
          <p:nvPr/>
        </p:nvSpPr>
        <p:spPr>
          <a:xfrm>
            <a:off x="508072" y="5083764"/>
            <a:ext cx="187267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Параметры алгоритма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B3EE22-2D03-418F-B2AC-73B890EC07EB}"/>
              </a:ext>
            </a:extLst>
          </p:cNvPr>
          <p:cNvSpPr txBox="1"/>
          <p:nvPr/>
        </p:nvSpPr>
        <p:spPr>
          <a:xfrm>
            <a:off x="916441" y="6386868"/>
            <a:ext cx="903969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 err="1"/>
              <a:t>Дебаггер</a:t>
            </a:r>
            <a:endParaRPr lang="ru-RU" sz="12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8DD4EDF-04AD-4FA6-B277-672165A88B16}"/>
              </a:ext>
            </a:extLst>
          </p:cNvPr>
          <p:cNvSpPr/>
          <p:nvPr/>
        </p:nvSpPr>
        <p:spPr>
          <a:xfrm>
            <a:off x="7733069" y="2864120"/>
            <a:ext cx="1358900" cy="57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FileUtils.cpp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183C82-18D4-4465-89B4-5ACE9F389561}"/>
              </a:ext>
            </a:extLst>
          </p:cNvPr>
          <p:cNvSpPr/>
          <p:nvPr/>
        </p:nvSpPr>
        <p:spPr>
          <a:xfrm>
            <a:off x="7733069" y="2287306"/>
            <a:ext cx="1358900" cy="57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FileUtils.h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4DCF2B-A9F6-4D47-925C-F23A360200B3}"/>
              </a:ext>
            </a:extLst>
          </p:cNvPr>
          <p:cNvSpPr txBox="1"/>
          <p:nvPr/>
        </p:nvSpPr>
        <p:spPr>
          <a:xfrm>
            <a:off x="9045862" y="2440425"/>
            <a:ext cx="1872676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Вспомогательные методы для сохранения и загрузки данных с/на диск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5B51817C-B3F8-4178-AC4E-090F84C837F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712459" y="2397868"/>
            <a:ext cx="3064868" cy="466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3B8F0915-AA01-4753-890C-020CB0C99469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5391909" y="3149762"/>
            <a:ext cx="2341160" cy="1445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32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B7F93-AD2E-45C8-B829-01BDAE15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10" y="-86605"/>
            <a:ext cx="10515600" cy="1325563"/>
          </a:xfrm>
        </p:spPr>
        <p:txBody>
          <a:bodyPr/>
          <a:lstStyle/>
          <a:p>
            <a:r>
              <a:rPr lang="ru-RU" dirty="0"/>
              <a:t>Файловая структура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FC9167C-8311-46AA-AA0D-705022DFBE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982" y="1233112"/>
          <a:ext cx="3522518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518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FileUtils.h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char* BASE_DIR = "/data/";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char* TIME_SERIES_FILE_NAME =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timeSeries.bin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char* RESULT_FILE_NAME =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result.bin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char* DISTANCE_MATRIX_FILE_NAME =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timeSeries.bin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series_t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dirty="0" err="1"/>
                        <a:t>readTimeSeries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ifstream</a:t>
                      </a:r>
                      <a:r>
                        <a:rPr lang="en-US" sz="1200" dirty="0"/>
                        <a:t> reader);</a:t>
                      </a:r>
                    </a:p>
                    <a:p>
                      <a:r>
                        <a:rPr lang="en-US" sz="1200" dirty="0" err="1"/>
                        <a:t>matrix_t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readDistanceMatrix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ifstream</a:t>
                      </a:r>
                      <a:r>
                        <a:rPr lang="en-US" sz="1200" dirty="0"/>
                        <a:t> reader);</a:t>
                      </a:r>
                    </a:p>
                    <a:p>
                      <a:r>
                        <a:rPr lang="en-US" sz="1200" dirty="0"/>
                        <a:t>bool </a:t>
                      </a:r>
                      <a:r>
                        <a:rPr lang="en-US" sz="1200" dirty="0" err="1"/>
                        <a:t>writeResult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ofstream</a:t>
                      </a:r>
                      <a:r>
                        <a:rPr lang="en-US" sz="1200" dirty="0"/>
                        <a:t> writer, long </a:t>
                      </a:r>
                      <a:r>
                        <a:rPr lang="en-US" sz="1200" dirty="0" err="1"/>
                        <a:t>bsfPos</a:t>
                      </a:r>
                      <a:r>
                        <a:rPr lang="en-US" sz="1200" dirty="0"/>
                        <a:t>, float </a:t>
                      </a:r>
                      <a:r>
                        <a:rPr lang="en-US" sz="1200" dirty="0" err="1"/>
                        <a:t>bsfDist</a:t>
                      </a:r>
                      <a:r>
                        <a:rPr lang="en-US" sz="1200" dirty="0"/>
                        <a:t>);</a:t>
                      </a:r>
                    </a:p>
                    <a:p>
                      <a:r>
                        <a:rPr lang="en-US" sz="1200" dirty="0"/>
                        <a:t>bool </a:t>
                      </a:r>
                      <a:r>
                        <a:rPr lang="en-US" sz="1200" dirty="0" err="1"/>
                        <a:t>writeDistanceMatrix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ofstream</a:t>
                      </a:r>
                      <a:r>
                        <a:rPr lang="en-US" sz="1200" dirty="0"/>
                        <a:t> writer, </a:t>
                      </a:r>
                      <a:r>
                        <a:rPr lang="en-US" sz="1200" dirty="0" err="1"/>
                        <a:t>matrix_t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distMatrix</a:t>
                      </a:r>
                      <a:r>
                        <a:rPr lang="en-US" sz="1200" dirty="0"/>
                        <a:t>);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9F12F0-A6CC-48F0-B3BD-23FD1A5E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A343CCE8-C736-47B6-A964-AC44E1F500B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85748" y="1233112"/>
          <a:ext cx="337185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1855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1217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DistanceMatrix.h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matrix : </a:t>
                      </a:r>
                      <a:r>
                        <a:rPr lang="en-US" sz="1200" dirty="0" err="1"/>
                        <a:t>matrix_t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createDistanceMatrix</a:t>
                      </a:r>
                      <a:r>
                        <a:rPr lang="en-US" sz="1200" dirty="0"/>
                        <a:t> (</a:t>
                      </a:r>
                      <a:r>
                        <a:rPr lang="en-US" sz="1200" dirty="0" err="1"/>
                        <a:t>timeSeriesSubsequences</a:t>
                      </a:r>
                      <a:r>
                        <a:rPr lang="en-US" sz="1200" dirty="0"/>
                        <a:t> : float** ) : </a:t>
                      </a:r>
                      <a:r>
                        <a:rPr lang="en-US" sz="1200" dirty="0" err="1"/>
                        <a:t>matrix_t</a:t>
                      </a:r>
                      <a:endParaRPr lang="en-US" sz="1200" dirty="0"/>
                    </a:p>
                    <a:p>
                      <a:r>
                        <a:rPr lang="en-US" sz="1200" dirty="0" err="1"/>
                        <a:t>findRowMinElement</a:t>
                      </a:r>
                      <a:r>
                        <a:rPr lang="en-US" sz="1200" dirty="0"/>
                        <a:t> (</a:t>
                      </a:r>
                      <a:r>
                        <a:rPr lang="en-US" sz="1200" dirty="0" err="1"/>
                        <a:t>rowIndex</a:t>
                      </a:r>
                      <a:r>
                        <a:rPr lang="en-US" sz="1200" dirty="0"/>
                        <a:t> : long) : float</a:t>
                      </a:r>
                    </a:p>
                    <a:p>
                      <a:r>
                        <a:rPr lang="en-US" sz="1200" dirty="0" err="1"/>
                        <a:t>crossOffSelfMatch</a:t>
                      </a:r>
                      <a:r>
                        <a:rPr lang="en-US" sz="1200" dirty="0"/>
                        <a:t> (</a:t>
                      </a:r>
                      <a:r>
                        <a:rPr lang="en-US" sz="1200" dirty="0" err="1"/>
                        <a:t>rowId</a:t>
                      </a:r>
                      <a:r>
                        <a:rPr lang="en-US" sz="1200" dirty="0"/>
                        <a:t> : long, </a:t>
                      </a:r>
                      <a:r>
                        <a:rPr lang="en-US" sz="1200" dirty="0" err="1"/>
                        <a:t>startIndexes</a:t>
                      </a:r>
                      <a:r>
                        <a:rPr lang="en-US" sz="1200" dirty="0"/>
                        <a:t> : long*) : void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1B8B6606-3028-4B0A-A160-BC8AA25193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982" y="4384918"/>
          <a:ext cx="526472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4726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244417"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Discords.h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series_t</a:t>
                      </a:r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best_so_far_dist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float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best_so_far_pos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start(): void</a:t>
                      </a:r>
                    </a:p>
                    <a:p>
                      <a:r>
                        <a:rPr lang="en-US" sz="1200" dirty="0" err="1"/>
                        <a:t>findDistances</a:t>
                      </a:r>
                      <a:r>
                        <a:rPr lang="en-US" sz="1200" dirty="0"/>
                        <a:t>() : void</a:t>
                      </a:r>
                    </a:p>
                    <a:p>
                      <a:r>
                        <a:rPr lang="en-US" sz="1200" dirty="0" err="1"/>
                        <a:t>findBsfParams</a:t>
                      </a:r>
                      <a:r>
                        <a:rPr lang="en-US" sz="1200" dirty="0"/>
                        <a:t>() : void</a:t>
                      </a:r>
                    </a:p>
                    <a:p>
                      <a:r>
                        <a:rPr lang="en-US" sz="1200" dirty="0" err="1"/>
                        <a:t>findSelfMatch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timeSeries</a:t>
                      </a:r>
                      <a:r>
                        <a:rPr lang="en-US" sz="1200" dirty="0"/>
                        <a:t> : </a:t>
                      </a:r>
                      <a:r>
                        <a:rPr lang="en-US" sz="1200" dirty="0" err="1"/>
                        <a:t>series_t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startIndex</a:t>
                      </a:r>
                      <a:r>
                        <a:rPr lang="en-US" sz="1200" dirty="0"/>
                        <a:t> : long) : </a:t>
                      </a:r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*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CC2D73E3-4EC4-42FD-B892-118A9663B3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48714" y="2152650"/>
          <a:ext cx="4348011" cy="2051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011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281782">
                <a:tc>
                  <a:txBody>
                    <a:bodyPr/>
                    <a:lstStyle/>
                    <a:p>
                      <a:r>
                        <a:rPr lang="en-US" sz="1200" dirty="0" err="1"/>
                        <a:t>Utils.h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580810">
                <a:tc>
                  <a:txBody>
                    <a:bodyPr/>
                    <a:lstStyle/>
                    <a:p>
                      <a:r>
                        <a:rPr lang="en-US" sz="1200" dirty="0"/>
                        <a:t>POS_INF 9999999999.0f</a:t>
                      </a:r>
                    </a:p>
                    <a:p>
                      <a:r>
                        <a:rPr lang="en-US" sz="1200" dirty="0"/>
                        <a:t>NEG_INF -9999999999.0f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467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distance(p1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item_t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p2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item_t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item_t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distance2 (p1 : item_t, p2 : item_t)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item_t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distance2(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series1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series_t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series2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series_t, long length) : item_t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distance(series1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series2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long length)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item_t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 (series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item_t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 (series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item_t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ED15AECD-C89B-49DB-9C4D-19AC821D0CB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14054" y="4432674"/>
          <a:ext cx="3013364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364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Config.h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 n;</a:t>
                      </a:r>
                    </a:p>
                    <a:p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 m;</a:t>
                      </a:r>
                    </a:p>
                    <a:p>
                      <a:r>
                        <a:rPr lang="en-US" sz="1200" dirty="0"/>
                        <a:t>typedef float </a:t>
                      </a:r>
                      <a:r>
                        <a:rPr lang="en-US" sz="1200" dirty="0" err="1"/>
                        <a:t>item_t</a:t>
                      </a:r>
                      <a:r>
                        <a:rPr lang="en-US" sz="1200" dirty="0"/>
                        <a:t>;</a:t>
                      </a:r>
                    </a:p>
                    <a:p>
                      <a:r>
                        <a:rPr lang="en-US" sz="1200" dirty="0"/>
                        <a:t>typedef </a:t>
                      </a:r>
                      <a:r>
                        <a:rPr lang="en-US" sz="1200" dirty="0" err="1"/>
                        <a:t>item_t</a:t>
                      </a:r>
                      <a:r>
                        <a:rPr lang="en-US" sz="1200" dirty="0"/>
                        <a:t>* </a:t>
                      </a:r>
                      <a:r>
                        <a:rPr lang="en-US" sz="1200" dirty="0" err="1"/>
                        <a:t>series_t</a:t>
                      </a:r>
                      <a:r>
                        <a:rPr lang="en-US" sz="1200" dirty="0"/>
                        <a:t>;</a:t>
                      </a:r>
                    </a:p>
                    <a:p>
                      <a:r>
                        <a:rPr lang="en-US" sz="1200" dirty="0"/>
                        <a:t>typedef </a:t>
                      </a:r>
                      <a:r>
                        <a:rPr lang="en-US" sz="1200" dirty="0" err="1"/>
                        <a:t>item_t</a:t>
                      </a:r>
                      <a:r>
                        <a:rPr lang="en-US" sz="1200" dirty="0"/>
                        <a:t>** </a:t>
                      </a:r>
                      <a:r>
                        <a:rPr lang="en-US" sz="1200" dirty="0" err="1"/>
                        <a:t>matrix_t</a:t>
                      </a:r>
                      <a:r>
                        <a:rPr lang="en-US" sz="1200" dirty="0"/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8E2DE9E7-7B37-435D-A428-33A689164F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48714" y="1242198"/>
          <a:ext cx="1085851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Debugger.h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</a:tbl>
          </a:graphicData>
        </a:graphic>
      </p:graphicFrame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089B087-E079-47CE-9C1E-32BDAB29322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5361708" y="5253598"/>
            <a:ext cx="2152346" cy="4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FEA77AB-BB8C-43A1-ABAA-56A98E9A4B39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729345" y="2884112"/>
            <a:ext cx="2742330" cy="1500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0169FE0-F43C-4CB8-BAE7-5971405724A1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H="1" flipV="1">
            <a:off x="1858241" y="3798512"/>
            <a:ext cx="871104" cy="586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4B86830-FD0D-4D7C-84F4-AD4FEBE4811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361708" y="3178306"/>
            <a:ext cx="2187006" cy="2075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B0CC123-69BB-42FE-AFEB-8486981AFA6C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7157603" y="2058612"/>
            <a:ext cx="391111" cy="1119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05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DFC27-9BE8-4491-9AF9-3359F83B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алгоритма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509B8F-2215-4608-80EC-4B0F817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13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6DABB-AFD1-40A8-9764-781606572785}"/>
              </a:ext>
            </a:extLst>
          </p:cNvPr>
          <p:cNvSpPr txBox="1"/>
          <p:nvPr/>
        </p:nvSpPr>
        <p:spPr>
          <a:xfrm>
            <a:off x="838200" y="1690688"/>
            <a:ext cx="919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Размер временного ряда </a:t>
            </a:r>
            <a:r>
              <a:rPr lang="en-US" dirty="0"/>
              <a:t>~ 50 000</a:t>
            </a:r>
            <a:r>
              <a:rPr lang="ru-RU" dirty="0"/>
              <a:t> элементов типа </a:t>
            </a:r>
            <a:r>
              <a:rPr lang="en-US" dirty="0"/>
              <a:t>float </a:t>
            </a:r>
            <a:r>
              <a:rPr lang="ru-RU" dirty="0"/>
              <a:t>при объеме памяти ускорителя </a:t>
            </a:r>
            <a:r>
              <a:rPr lang="en-US" dirty="0"/>
              <a:t>8gb </a:t>
            </a:r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F307425-FB9B-4968-BC66-061617DBC7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381251"/>
          <a:ext cx="8962622" cy="3452879"/>
        </p:xfrm>
        <a:graphic>
          <a:graphicData uri="http://schemas.openxmlformats.org/drawingml/2006/table">
            <a:tbl>
              <a:tblPr/>
              <a:tblGrid>
                <a:gridCol w="1230748">
                  <a:extLst>
                    <a:ext uri="{9D8B030D-6E8A-4147-A177-3AD203B41FA5}">
                      <a16:colId xmlns:a16="http://schemas.microsoft.com/office/drawing/2014/main" val="2358247070"/>
                    </a:ext>
                  </a:extLst>
                </a:gridCol>
                <a:gridCol w="997501">
                  <a:extLst>
                    <a:ext uri="{9D8B030D-6E8A-4147-A177-3AD203B41FA5}">
                      <a16:colId xmlns:a16="http://schemas.microsoft.com/office/drawing/2014/main" val="1561228560"/>
                    </a:ext>
                  </a:extLst>
                </a:gridCol>
                <a:gridCol w="997501">
                  <a:extLst>
                    <a:ext uri="{9D8B030D-6E8A-4147-A177-3AD203B41FA5}">
                      <a16:colId xmlns:a16="http://schemas.microsoft.com/office/drawing/2014/main" val="1152738789"/>
                    </a:ext>
                  </a:extLst>
                </a:gridCol>
                <a:gridCol w="1330002">
                  <a:extLst>
                    <a:ext uri="{9D8B030D-6E8A-4147-A177-3AD203B41FA5}">
                      <a16:colId xmlns:a16="http://schemas.microsoft.com/office/drawing/2014/main" val="1921944617"/>
                    </a:ext>
                  </a:extLst>
                </a:gridCol>
                <a:gridCol w="1806420">
                  <a:extLst>
                    <a:ext uri="{9D8B030D-6E8A-4147-A177-3AD203B41FA5}">
                      <a16:colId xmlns:a16="http://schemas.microsoft.com/office/drawing/2014/main" val="1330788473"/>
                    </a:ext>
                  </a:extLst>
                </a:gridCol>
                <a:gridCol w="1449106">
                  <a:extLst>
                    <a:ext uri="{9D8B030D-6E8A-4147-A177-3AD203B41FA5}">
                      <a16:colId xmlns:a16="http://schemas.microsoft.com/office/drawing/2014/main" val="2770492414"/>
                    </a:ext>
                  </a:extLst>
                </a:gridCol>
                <a:gridCol w="1151344">
                  <a:extLst>
                    <a:ext uri="{9D8B030D-6E8A-4147-A177-3AD203B41FA5}">
                      <a16:colId xmlns:a16="http://schemas.microsoft.com/office/drawing/2014/main" val="3835903099"/>
                    </a:ext>
                  </a:extLst>
                </a:gridCol>
              </a:tblGrid>
              <a:tr h="125559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Длина ряда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Размер элемента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Длина подпоследовательности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К-во подпоследовательностей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Эл-тов в м-це расстояний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Эл-тов в м-це подпоследовательностей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Размер памяти, Гб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41391"/>
                  </a:ext>
                </a:extLst>
              </a:tr>
              <a:tr h="31389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1 000 000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999 873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999 746 016 129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127 983 744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3 999,50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116153"/>
                  </a:ext>
                </a:extLst>
              </a:tr>
              <a:tr h="31389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500 000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498 977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248 978 046 529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510 952 448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997,96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778895"/>
                  </a:ext>
                </a:extLst>
              </a:tr>
              <a:tr h="31389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45 000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43 977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1 933 976 529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45 032 448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7,92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916849"/>
                  </a:ext>
                </a:extLst>
              </a:tr>
              <a:tr h="31389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45 000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44 873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2 013 586 129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5 743 744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8,08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338978"/>
                  </a:ext>
                </a:extLst>
              </a:tr>
              <a:tr h="31389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43 200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43 194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1 865 721 636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302 358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7,46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255967"/>
                  </a:ext>
                </a:extLst>
              </a:tr>
              <a:tr h="31389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175 000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174 873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30 580 566 129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22 383 744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122,41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227065"/>
                  </a:ext>
                </a:extLst>
              </a:tr>
              <a:tr h="31389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175 000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173 977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30 267 996 529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178 152 448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121,78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183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56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77DBF-C65F-4949-A630-F9BE8F03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Тестовые данные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8784A58-7CC3-4A1B-BC0E-BDDF24A572E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63093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994992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48092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85482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/>
                        <a:t>BruteForce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4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DataSet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элементов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Время работы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98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23742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126A78-4A2D-4830-A8C1-807F1F8F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6" name="Объект 4">
            <a:extLst>
              <a:ext uri="{FF2B5EF4-FFF2-40B4-BE49-F238E27FC236}">
                <a16:creationId xmlns:a16="http://schemas.microsoft.com/office/drawing/2014/main" id="{055DBACC-0675-4A49-934C-D003CEC6DAA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8200" y="2938145"/>
          <a:ext cx="63093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994992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48092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85482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/>
                        <a:t>HotSAX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4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DataSet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элементов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Время работы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98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23742"/>
                  </a:ext>
                </a:extLst>
              </a:tr>
            </a:tbl>
          </a:graphicData>
        </a:graphic>
      </p:graphicFrame>
      <p:graphicFrame>
        <p:nvGraphicFramePr>
          <p:cNvPr id="7" name="Объект 4">
            <a:extLst>
              <a:ext uri="{FF2B5EF4-FFF2-40B4-BE49-F238E27FC236}">
                <a16:creationId xmlns:a16="http://schemas.microsoft.com/office/drawing/2014/main" id="{AAA5BB3F-F009-49BC-8851-E6B521F4DAD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8200" y="4050665"/>
          <a:ext cx="63093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994992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48092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85482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ru-RU" dirty="0"/>
                        <a:t>Последовательный с матрицей расстояний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4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DataSet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элементов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Время работы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98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23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95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AA96A-A486-425F-8B36-7A24FC40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D3E915-F59D-481E-A45B-D7C5CB3AD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 action="ppaction://hlinksldjump"/>
              </a:rPr>
              <a:t>Определения</a:t>
            </a:r>
            <a:endParaRPr lang="ru-RU" dirty="0"/>
          </a:p>
          <a:p>
            <a:r>
              <a:rPr lang="ru-RU" dirty="0">
                <a:hlinkClick r:id="rId3" action="ppaction://hlinksldjump"/>
              </a:rPr>
              <a:t>Входные данные и результат работы</a:t>
            </a:r>
            <a:endParaRPr lang="ru-RU" dirty="0"/>
          </a:p>
          <a:p>
            <a:r>
              <a:rPr lang="ru-RU" dirty="0">
                <a:hlinkClick r:id="rId4" action="ppaction://hlinksldjump"/>
              </a:rPr>
              <a:t>Алгоритм</a:t>
            </a:r>
            <a:endParaRPr lang="ru-RU" dirty="0"/>
          </a:p>
          <a:p>
            <a:r>
              <a:rPr lang="ru-RU" dirty="0">
                <a:hlinkClick r:id="rId5" action="ppaction://hlinksldjump"/>
              </a:rPr>
              <a:t>Хранение </a:t>
            </a:r>
            <a:r>
              <a:rPr lang="ru-RU" dirty="0" err="1">
                <a:hlinkClick r:id="rId5" action="ppaction://hlinksldjump"/>
              </a:rPr>
              <a:t>подпоследовательностей</a:t>
            </a:r>
            <a:r>
              <a:rPr lang="ru-RU" dirty="0">
                <a:hlinkClick r:id="rId5" action="ppaction://hlinksldjump"/>
              </a:rPr>
              <a:t> временного ряда</a:t>
            </a:r>
            <a:endParaRPr lang="ru-RU" dirty="0"/>
          </a:p>
          <a:p>
            <a:r>
              <a:rPr lang="ru-RU" dirty="0">
                <a:hlinkClick r:id="rId6" action="ppaction://hlinksldjump"/>
              </a:rPr>
              <a:t>Поиск диссонансов</a:t>
            </a:r>
            <a:endParaRPr lang="ru-RU" dirty="0"/>
          </a:p>
          <a:p>
            <a:r>
              <a:rPr lang="ru-RU" dirty="0">
                <a:hlinkClick r:id="rId7" action="ppaction://hlinksldjump"/>
              </a:rPr>
              <a:t>Модульная структура</a:t>
            </a:r>
            <a:endParaRPr lang="ru-RU" dirty="0"/>
          </a:p>
          <a:p>
            <a:r>
              <a:rPr lang="ru-RU" dirty="0">
                <a:hlinkClick r:id="rId8" action="ppaction://hlinksldjump"/>
              </a:rPr>
              <a:t>Файловая структура</a:t>
            </a:r>
            <a:endParaRPr lang="ru-RU" dirty="0"/>
          </a:p>
          <a:p>
            <a:r>
              <a:rPr lang="ru-RU" dirty="0">
                <a:hlinkClick r:id="rId9" action="ppaction://hlinksldjump"/>
              </a:rPr>
              <a:t>Ограничения алгоритма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649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27C7A2-0541-4019-BDA2-C0F9F58A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B96D48-5963-42F1-8846-D4204D2A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08A67A-1A8F-41C3-85BA-0BD88B249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3065"/>
            <a:ext cx="84105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2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DD9DD-D3FC-4328-9055-679C4259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E74C3E-1BB8-4106-A640-D87B25B4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E08F1A-5E23-4302-B7AF-8D1BF8DAD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5918"/>
            <a:ext cx="84296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75296-8D70-4E9D-8621-DAEF6710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нахождению диссонансов: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6F7BA9-DB4A-42D8-AA14-9093B5CF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2а – составить матрицу расстояний для всех </a:t>
            </a:r>
            <a:r>
              <a:rPr lang="ru-RU" dirty="0" err="1"/>
              <a:t>подпоследовательностей</a:t>
            </a:r>
            <a:r>
              <a:rPr lang="ru-RU" dirty="0"/>
              <a:t> (для </a:t>
            </a:r>
            <a:r>
              <a:rPr lang="en-US" dirty="0"/>
              <a:t>self-match </a:t>
            </a:r>
            <a:r>
              <a:rPr lang="ru-RU" dirty="0"/>
              <a:t>будут фиктивные расстояния). Затем найти максимум из минимумов расстояний.</a:t>
            </a:r>
          </a:p>
          <a:p>
            <a:r>
              <a:rPr lang="ru-RU" dirty="0"/>
              <a:t>2б – на основе последовательного алгоритма </a:t>
            </a:r>
            <a:r>
              <a:rPr lang="en-US" dirty="0"/>
              <a:t>HOTSAX </a:t>
            </a:r>
            <a:r>
              <a:rPr lang="ru-RU" dirty="0" err="1"/>
              <a:t>Кеога</a:t>
            </a:r>
            <a:r>
              <a:rPr lang="ru-RU" dirty="0"/>
              <a:t>. На основе полученной эвристики выбирается оптимальный порядок перебора </a:t>
            </a:r>
            <a:r>
              <a:rPr lang="ru-RU" dirty="0" err="1"/>
              <a:t>подпоследовательностей</a:t>
            </a:r>
            <a:r>
              <a:rPr lang="ru-RU" dirty="0"/>
              <a:t> при поиске расстояния до ближайшего соседа. При этом находить расстояние до ближайшего соседа придется только для нескольких первых </a:t>
            </a:r>
            <a:r>
              <a:rPr lang="ru-RU" dirty="0" err="1"/>
              <a:t>подпоследовательностей</a:t>
            </a:r>
            <a:r>
              <a:rPr lang="ru-RU" dirty="0"/>
              <a:t>. Для оставшихся будет срабатывать условие «раннего выхода» из цикла.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952C8E-DE1C-4688-9B49-A9586911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83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2B4CF-1AC7-42E5-89B3-D643E827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285F87-49CD-4C5F-8EAD-6AA9F843C5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26985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временной ряд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длина ряда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длина подпоследовательности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множество </a:t>
                </a:r>
                <a:r>
                  <a:rPr lang="ru-RU" dirty="0" err="1"/>
                  <a:t>подпоследовательностей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285F87-49CD-4C5F-8EAD-6AA9F843C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269857"/>
              </a:xfrm>
              <a:blipFill>
                <a:blip r:embed="rId2"/>
                <a:stretch>
                  <a:fillRect t="-4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84EC78-8AC5-47CF-BAC2-1B5D77C1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E55B8E5-7871-48F5-BE64-F2BE579D96F6}"/>
              </a:ext>
            </a:extLst>
          </p:cNvPr>
          <p:cNvSpPr txBox="1">
            <a:spLocks/>
          </p:cNvSpPr>
          <p:nvPr/>
        </p:nvSpPr>
        <p:spPr>
          <a:xfrm>
            <a:off x="838200" y="37389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Результат работы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329E8AE7-F86E-4F9B-8C16-1E29F27BEB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068955"/>
                <a:ext cx="10515600" cy="16525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𝑏𝑠𝑓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𝑙𝑜𝑐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позиция начала диссонанса временного ряда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𝑏𝑠𝑓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расстояние до ближайшего соседа подпоследовательности-диссонанса</a:t>
                </a: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329E8AE7-F86E-4F9B-8C16-1E29F27BE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68955"/>
                <a:ext cx="10515600" cy="1652520"/>
              </a:xfrm>
              <a:prstGeom prst="rect">
                <a:avLst/>
              </a:prstGeom>
              <a:blipFill>
                <a:blip r:embed="rId3"/>
                <a:stretch>
                  <a:fillRect t="-6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17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D9CF7-6BCF-4D03-AD71-2CA02CF2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1325563"/>
          </a:xfrm>
        </p:spPr>
        <p:txBody>
          <a:bodyPr/>
          <a:lstStyle/>
          <a:p>
            <a:r>
              <a:rPr lang="ru-RU" dirty="0"/>
              <a:t>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EE66671-6633-45ED-9945-E2941CD401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11277600" cy="5715000"/>
              </a:xfrm>
            </p:spPr>
            <p:txBody>
              <a:bodyPr>
                <a:normAutofit fontScale="85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Подготовка: составить вектор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из всех </a:t>
                </a:r>
                <a:r>
                  <a:rPr lang="ru-RU" dirty="0" err="1"/>
                  <a:t>подпоследовательностей</a:t>
                </a:r>
                <a:r>
                  <a:rPr lang="ru-RU" dirty="0"/>
                  <a:t> временного ряда 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Вычислить матрицу расстояний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каждой подпоследовательности временного ряда с каждой. Расстояния между </a:t>
                </a:r>
                <a:r>
                  <a:rPr lang="ru-RU" dirty="0" err="1"/>
                  <a:t>подпоследовательностями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вычисляются по формуле:</a:t>
                </a:r>
                <a:br>
                  <a:rPr lang="en-US" dirty="0"/>
                </a:br>
                <a:br>
                  <a:rPr lang="en-US" dirty="0"/>
                </a:br>
                <a:br>
                  <a:rPr lang="ru-RU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ru-R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В каждой </a:t>
                </a:r>
                <a:r>
                  <a:rPr lang="en-US" dirty="0" err="1"/>
                  <a:t>i</a:t>
                </a:r>
                <a:r>
                  <a:rPr lang="en-US" dirty="0"/>
                  <a:t>-</a:t>
                </a:r>
                <a:r>
                  <a:rPr lang="ru-RU" dirty="0"/>
                  <a:t>й строке матрицы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ru-RU" dirty="0"/>
                  <a:t>, соответствующей подпоследовательности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заменить расстояния до пересекающихся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ru-RU" dirty="0" err="1"/>
                  <a:t>подпоследовательностей</a:t>
                </a:r>
                <a:r>
                  <a:rPr lang="ru-RU" dirty="0"/>
                  <a:t> (</a:t>
                </a:r>
                <a:r>
                  <a:rPr lang="en-US" dirty="0"/>
                  <a:t>self-match)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ru-R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В каждой </a:t>
                </a:r>
                <a:r>
                  <a:rPr lang="en-US" dirty="0"/>
                  <a:t>i-</a:t>
                </a:r>
                <a:r>
                  <a:rPr lang="ru-RU" dirty="0"/>
                  <a:t>й строке матрицы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dirty="0"/>
                  <a:t> находим минимальный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ru-RU" dirty="0"/>
                  <a:t>формируем вектор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из элементов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Находим максимальный элемент в векторе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ru-RU" dirty="0"/>
                  <a:t>позиция этого элемента будет соответствовать </a:t>
                </a:r>
                <a:r>
                  <a:rPr lang="en-US" dirty="0" err="1"/>
                  <a:t>bsf_pos</a:t>
                </a:r>
                <a:r>
                  <a:rPr lang="en-US" dirty="0"/>
                  <a:t>, </a:t>
                </a:r>
                <a:r>
                  <a:rPr lang="ru-RU" dirty="0"/>
                  <a:t>а значение – </a:t>
                </a:r>
                <a:r>
                  <a:rPr lang="en-US" dirty="0" err="1"/>
                  <a:t>bsf_dist</a:t>
                </a:r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EE66671-6633-45ED-9945-E2941CD401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11277600" cy="5715000"/>
              </a:xfrm>
              <a:blipFill>
                <a:blip r:embed="rId2"/>
                <a:stretch>
                  <a:fillRect l="-865" t="-26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40D3C2-07F8-4BE0-8483-7499635F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09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B9E96623-0E92-4D32-86B5-098C2193A84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980231" y="3519144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04896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39098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939408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6665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9211497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B9E96623-0E92-4D32-86B5-098C2193A8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934801"/>
                  </p:ext>
                </p:extLst>
              </p:nvPr>
            </p:nvGraphicFramePr>
            <p:xfrm>
              <a:off x="980231" y="3519144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04896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39098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939408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6665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9211497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46" t="-1613" r="-89925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1613" r="-80601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13" r="-7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04511" t="-1613" r="-3008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4E08D936-5ACB-47BE-B962-8BDEC4676EE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980231" y="3922615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04896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39098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939408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6665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9211497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4E08D936-5ACB-47BE-B962-8BDEC4676E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0358725"/>
                  </p:ext>
                </p:extLst>
              </p:nvPr>
            </p:nvGraphicFramePr>
            <p:xfrm>
              <a:off x="980231" y="3922615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04896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39098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939408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6665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9211497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46" t="-1613" r="-89925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1613" r="-80601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13" r="-7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1613" r="-3008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6AB55B7A-A94A-4AFE-A5CF-6335BBD823DE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980231" y="4326086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04896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39098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939408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6665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9211497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6AB55B7A-A94A-4AFE-A5CF-6335BBD823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7010299"/>
                  </p:ext>
                </p:extLst>
              </p:nvPr>
            </p:nvGraphicFramePr>
            <p:xfrm>
              <a:off x="980231" y="4326086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04896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39098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939408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6665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9211497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46" t="-1613" r="-89925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1504" t="-1613" r="-80601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13" r="-7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04511" t="-1613" r="-3008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062E796-8B93-476B-BA61-21DFB14F3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Хранение </a:t>
            </a:r>
            <a:r>
              <a:rPr lang="ru-RU" dirty="0" err="1"/>
              <a:t>подпоследовательностей</a:t>
            </a:r>
            <a:r>
              <a:rPr lang="ru-RU" dirty="0"/>
              <a:t> временного ряда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8A2832A7-F1D5-45CE-B306-ED63439F112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980231" y="5122551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04896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39098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939408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6665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9211497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8A2832A7-F1D5-45CE-B306-ED63439F11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6060994"/>
                  </p:ext>
                </p:extLst>
              </p:nvPr>
            </p:nvGraphicFramePr>
            <p:xfrm>
              <a:off x="980231" y="5122551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04896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39098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939408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6665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9211497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746" t="-1613" r="-89925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101504" t="-1613" r="-80601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13" r="-7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904511" t="-1613" r="-3008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4DE7828C-D9CC-41C2-A1D7-F621A4539EF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980231" y="5919016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04896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39098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939408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6665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9211497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4DE7828C-D9CC-41C2-A1D7-F621A4539E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8122873"/>
                  </p:ext>
                </p:extLst>
              </p:nvPr>
            </p:nvGraphicFramePr>
            <p:xfrm>
              <a:off x="980231" y="5919016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04896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39098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939408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6665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9211497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746" t="-1613" r="-89925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101504" t="-1613" r="-80601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1613" r="-7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904511" t="-1613" r="-3008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943646E-F62E-4E26-8171-4F4ABE0FEDD4}"/>
              </a:ext>
            </a:extLst>
          </p:cNvPr>
          <p:cNvSpPr txBox="1"/>
          <p:nvPr/>
        </p:nvSpPr>
        <p:spPr>
          <a:xfrm>
            <a:off x="1112590" y="472955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E6333-9D1F-4780-BB8A-46FC07B34795}"/>
              </a:ext>
            </a:extLst>
          </p:cNvPr>
          <p:cNvSpPr txBox="1"/>
          <p:nvPr/>
        </p:nvSpPr>
        <p:spPr>
          <a:xfrm>
            <a:off x="1112590" y="55170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4" name="Правая фигурная скобка 13">
            <a:extLst>
              <a:ext uri="{FF2B5EF4-FFF2-40B4-BE49-F238E27FC236}">
                <a16:creationId xmlns:a16="http://schemas.microsoft.com/office/drawing/2014/main" id="{7C2BAC81-A020-4A7C-9956-281CE06E08DD}"/>
              </a:ext>
            </a:extLst>
          </p:cNvPr>
          <p:cNvSpPr/>
          <p:nvPr/>
        </p:nvSpPr>
        <p:spPr>
          <a:xfrm>
            <a:off x="9409302" y="3528867"/>
            <a:ext cx="469783" cy="2770712"/>
          </a:xfrm>
          <a:prstGeom prst="rightBrace">
            <a:avLst>
              <a:gd name="adj1" fmla="val 8333"/>
              <a:gd name="adj2" fmla="val 49697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DFA2F0-F7B1-4EE2-9CA2-0891F7E9D29C}"/>
              </a:ext>
            </a:extLst>
          </p:cNvPr>
          <p:cNvSpPr txBox="1"/>
          <p:nvPr/>
        </p:nvSpPr>
        <p:spPr>
          <a:xfrm>
            <a:off x="10050419" y="469007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m-n+1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57B251-A166-46EC-A954-E35723CB5FE6}"/>
              </a:ext>
            </a:extLst>
          </p:cNvPr>
          <p:cNvSpPr txBox="1"/>
          <p:nvPr/>
        </p:nvSpPr>
        <p:spPr>
          <a:xfrm>
            <a:off x="152400" y="2992381"/>
            <a:ext cx="288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Подпоследовательности </a:t>
            </a:r>
            <a:r>
              <a:rPr lang="en-US" dirty="0"/>
              <a:t>C</a:t>
            </a:r>
            <a:r>
              <a:rPr lang="ru-RU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1819D1CE-B66D-4F36-BB1E-32EC091A80F3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980231" y="2362510"/>
              <a:ext cx="9967164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0597">
                      <a:extLst>
                        <a:ext uri="{9D8B030D-6E8A-4147-A177-3AD203B41FA5}">
                          <a16:colId xmlns:a16="http://schemas.microsoft.com/office/drawing/2014/main" val="3210603665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4153218485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1897952518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142837953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2478363013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423635355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1045559743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504122405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1728278616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2049131246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935640622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2885781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26994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1819D1CE-B66D-4F36-BB1E-32EC091A80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065903"/>
                  </p:ext>
                </p:extLst>
              </p:nvPr>
            </p:nvGraphicFramePr>
            <p:xfrm>
              <a:off x="980231" y="2362510"/>
              <a:ext cx="9967164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0597">
                      <a:extLst>
                        <a:ext uri="{9D8B030D-6E8A-4147-A177-3AD203B41FA5}">
                          <a16:colId xmlns:a16="http://schemas.microsoft.com/office/drawing/2014/main" val="3210603665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4153218485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1897952518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142837953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2478363013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423635355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1045559743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504122405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1728278616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2049131246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935640622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2885781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735" t="-1613" r="-110588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1613" r="-99781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1103676" t="-1613" r="-2941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26994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4D0F6A7-2F8A-452F-ABCD-317A3875A5A4}"/>
              </a:ext>
            </a:extLst>
          </p:cNvPr>
          <p:cNvSpPr/>
          <p:nvPr/>
        </p:nvSpPr>
        <p:spPr>
          <a:xfrm>
            <a:off x="152400" y="1680585"/>
            <a:ext cx="1987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Временной ряд </a:t>
            </a:r>
            <a:r>
              <a:rPr lang="en-US" dirty="0"/>
              <a:t>T</a:t>
            </a:r>
            <a:r>
              <a:rPr lang="ru-RU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44FFA47F-0C5A-4C9E-8733-AE00C5B7A8C4}"/>
                  </a:ext>
                </a:extLst>
              </p:cNvPr>
              <p:cNvSpPr/>
              <p:nvPr/>
            </p:nvSpPr>
            <p:spPr>
              <a:xfrm>
                <a:off x="364608" y="3485635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44FFA47F-0C5A-4C9E-8733-AE00C5B7A8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8" y="3485635"/>
                <a:ext cx="4779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93EB24B2-DFBD-4C4D-810D-C5B97B3A68E5}"/>
                  </a:ext>
                </a:extLst>
              </p:cNvPr>
              <p:cNvSpPr/>
              <p:nvPr/>
            </p:nvSpPr>
            <p:spPr>
              <a:xfrm>
                <a:off x="364608" y="3889984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RU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93EB24B2-DFBD-4C4D-810D-C5B97B3A68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8" y="3889984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E3379695-0217-4810-8563-B2C5AFD648E6}"/>
                  </a:ext>
                </a:extLst>
              </p:cNvPr>
              <p:cNvSpPr/>
              <p:nvPr/>
            </p:nvSpPr>
            <p:spPr>
              <a:xfrm>
                <a:off x="78017" y="5892670"/>
                <a:ext cx="986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ru-RU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E3379695-0217-4810-8563-B2C5AFD64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7" y="5892670"/>
                <a:ext cx="9861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9412C1E0-790A-4549-BA6F-05CD6E54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764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8D74E-456B-4411-A7F9-3E2F1E13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86" y="176234"/>
            <a:ext cx="11585025" cy="1325563"/>
          </a:xfrm>
        </p:spPr>
        <p:txBody>
          <a:bodyPr>
            <a:noAutofit/>
          </a:bodyPr>
          <a:lstStyle/>
          <a:p>
            <a:r>
              <a:rPr lang="ru-RU" sz="3600" dirty="0"/>
              <a:t>Поиск диссонансов</a:t>
            </a:r>
            <a:r>
              <a:rPr lang="en-US" sz="3600" dirty="0"/>
              <a:t>: </a:t>
            </a:r>
            <a:r>
              <a:rPr lang="ru-RU" sz="3600" dirty="0"/>
              <a:t>построение матрицы расстояний</a:t>
            </a:r>
            <a:r>
              <a:rPr lang="en-US" sz="3600" dirty="0"/>
              <a:t> </a:t>
            </a:r>
            <a:r>
              <a:rPr lang="ru-RU" sz="3600" dirty="0"/>
              <a:t>и нахождение самого далекого из ближайших соседей для каждой из </a:t>
            </a:r>
            <a:r>
              <a:rPr lang="ru-RU" sz="3600" dirty="0" err="1"/>
              <a:t>подпоследовательностей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A68CDE30-BACD-46FF-8686-D85BD41928B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63008" y="2873914"/>
              <a:ext cx="7321599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511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4236845348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1949035539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5076492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18353160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58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A68CDE30-BACD-46FF-8686-D85BD41928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8294081"/>
                  </p:ext>
                </p:extLst>
              </p:nvPr>
            </p:nvGraphicFramePr>
            <p:xfrm>
              <a:off x="1663008" y="2873914"/>
              <a:ext cx="7321599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511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4236845348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1949035539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5076492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183531607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46" t="-4717" r="-800746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4717" r="-706767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717" r="-601493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2256" t="-4717" r="-506015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58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BEC24740-10F8-4086-A846-9367A3F10AC3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63009" y="3277385"/>
              <a:ext cx="7321599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511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38651508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43869852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94856937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788860178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BEC24740-10F8-4086-A846-9367A3F10A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8345742"/>
                  </p:ext>
                </p:extLst>
              </p:nvPr>
            </p:nvGraphicFramePr>
            <p:xfrm>
              <a:off x="1663009" y="3277385"/>
              <a:ext cx="7321599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511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38651508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43869852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94856937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788860178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46" t="-4717" r="-800746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4717" r="-706767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717" r="-601493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4717" r="-506015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4717" r="-402239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58197771-473E-4053-86E0-F432FFB5DDB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63009" y="3680856"/>
              <a:ext cx="732159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511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859417358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65392795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1178641927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40002299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46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58197771-473E-4053-86E0-F432FFB5DD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979377"/>
                  </p:ext>
                </p:extLst>
              </p:nvPr>
            </p:nvGraphicFramePr>
            <p:xfrm>
              <a:off x="1663009" y="3680856"/>
              <a:ext cx="732159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511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859417358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65392795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1178641927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40002299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46" t="-8065" r="-800746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1504" t="-8065" r="-70676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8065" r="-60149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02256" t="-8065" r="-506015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99254" t="-8065" r="-402239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3008" t="-8065" r="-30526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46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6CF8C274-4F8C-47C6-995B-CBCB6FD3D7D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63009" y="4477321"/>
              <a:ext cx="732159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511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33144446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92334477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175193324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813718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6CF8C274-4F8C-47C6-995B-CBCB6FD3D7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743507"/>
                  </p:ext>
                </p:extLst>
              </p:nvPr>
            </p:nvGraphicFramePr>
            <p:xfrm>
              <a:off x="1663009" y="4477321"/>
              <a:ext cx="732159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511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33144446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92334477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175193324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813718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703759" t="-8065" r="-104511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797761" t="-8065" r="-3731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922BA5F-C584-4B51-A6F9-F82CA0343529}"/>
              </a:ext>
            </a:extLst>
          </p:cNvPr>
          <p:cNvSpPr txBox="1"/>
          <p:nvPr/>
        </p:nvSpPr>
        <p:spPr>
          <a:xfrm>
            <a:off x="1795368" y="408432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>
                <a:extLst>
                  <a:ext uri="{FF2B5EF4-FFF2-40B4-BE49-F238E27FC236}">
                    <a16:creationId xmlns:a16="http://schemas.microsoft.com/office/drawing/2014/main" id="{9C95AF5A-6EE5-488D-B14D-FD44C80C07F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27839" y="2873913"/>
              <a:ext cx="1131241" cy="197424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31241">
                      <a:extLst>
                        <a:ext uri="{9D8B030D-6E8A-4147-A177-3AD203B41FA5}">
                          <a16:colId xmlns:a16="http://schemas.microsoft.com/office/drawing/2014/main" val="1745620242"/>
                        </a:ext>
                      </a:extLst>
                    </a:gridCol>
                  </a:tblGrid>
                  <a:tr h="394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21628692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85051377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33712861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7633381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70416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>
                <a:extLst>
                  <a:ext uri="{FF2B5EF4-FFF2-40B4-BE49-F238E27FC236}">
                    <a16:creationId xmlns:a16="http://schemas.microsoft.com/office/drawing/2014/main" id="{9C95AF5A-6EE5-488D-B14D-FD44C80C07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6110267"/>
                  </p:ext>
                </p:extLst>
              </p:nvPr>
            </p:nvGraphicFramePr>
            <p:xfrm>
              <a:off x="427839" y="2873913"/>
              <a:ext cx="1131241" cy="197424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31241">
                      <a:extLst>
                        <a:ext uri="{9D8B030D-6E8A-4147-A177-3AD203B41FA5}">
                          <a16:colId xmlns:a16="http://schemas.microsoft.com/office/drawing/2014/main" val="1745620242"/>
                        </a:ext>
                      </a:extLst>
                    </a:gridCol>
                  </a:tblGrid>
                  <a:tr h="3948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r="-1613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1628692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00000" r="-1613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5051377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200000" r="-1613" b="-2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3712861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7633381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400000" r="-1613" b="-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04160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DB2BEA-D7D2-4088-B56E-93A5195F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Таблица 21">
                <a:extLst>
                  <a:ext uri="{FF2B5EF4-FFF2-40B4-BE49-F238E27FC236}">
                    <a16:creationId xmlns:a16="http://schemas.microsoft.com/office/drawing/2014/main" id="{B41089D5-F59F-4BE3-9D82-A53C7E88857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63008" y="2437812"/>
              <a:ext cx="732159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511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4236845348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1949035539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5076492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18353160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Таблица 21">
                <a:extLst>
                  <a:ext uri="{FF2B5EF4-FFF2-40B4-BE49-F238E27FC236}">
                    <a16:creationId xmlns:a16="http://schemas.microsoft.com/office/drawing/2014/main" id="{B41089D5-F59F-4BE3-9D82-A53C7E8885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8026150"/>
                  </p:ext>
                </p:extLst>
              </p:nvPr>
            </p:nvGraphicFramePr>
            <p:xfrm>
              <a:off x="1663008" y="2437812"/>
              <a:ext cx="732159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511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4236845348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1949035539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5076492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18353160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8065" r="-79776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0752" t="-8065" r="-703759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1504" t="-8065" r="-503008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98507" t="-8065" r="-39925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597761" t="-8065" r="-200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797015" t="-8065" r="-746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130A1CD5-24A9-4414-8615-E7D67A267FD1}"/>
                  </a:ext>
                </a:extLst>
              </p:cNvPr>
              <p:cNvSpPr/>
              <p:nvPr/>
            </p:nvSpPr>
            <p:spPr>
              <a:xfrm>
                <a:off x="427839" y="6103348"/>
                <a:ext cx="1158502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400" i="1" smtClean="0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−фиктивное расстояние (между подпоследовательностью и самой собой и между подпоследовательностью и </m:t>
                      </m:r>
                    </m:oMath>
                  </m:oMathPara>
                </a14:m>
                <a:endParaRPr lang="en-US" sz="1400" i="1" dirty="0"/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𝑚𝑎𝑡𝑐h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подпоследовательностями)</m:t>
                      </m:r>
                    </m:oMath>
                  </m:oMathPara>
                </a14:m>
                <a:endParaRPr lang="ru-RU" sz="1400" i="1" dirty="0"/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130A1CD5-24A9-4414-8615-E7D67A267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39" y="6103348"/>
                <a:ext cx="11585026" cy="523220"/>
              </a:xfrm>
              <a:prstGeom prst="rect">
                <a:avLst/>
              </a:prstGeom>
              <a:blipFill>
                <a:blip r:embed="rId8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1E51927-F9AF-4C9B-BEC4-31124324A832}"/>
              </a:ext>
            </a:extLst>
          </p:cNvPr>
          <p:cNvCxnSpPr>
            <a:cxnSpLocks/>
          </p:cNvCxnSpPr>
          <p:nvPr/>
        </p:nvCxnSpPr>
        <p:spPr>
          <a:xfrm>
            <a:off x="9068683" y="3078869"/>
            <a:ext cx="6137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E4968AA8-B709-489E-88C0-D95684E415F5}"/>
              </a:ext>
            </a:extLst>
          </p:cNvPr>
          <p:cNvCxnSpPr>
            <a:cxnSpLocks/>
          </p:cNvCxnSpPr>
          <p:nvPr/>
        </p:nvCxnSpPr>
        <p:spPr>
          <a:xfrm>
            <a:off x="9068683" y="3513994"/>
            <a:ext cx="6137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3C2CBEE-BFF9-4E48-A5D3-8FB8FDD84EF0}"/>
              </a:ext>
            </a:extLst>
          </p:cNvPr>
          <p:cNvCxnSpPr>
            <a:cxnSpLocks/>
          </p:cNvCxnSpPr>
          <p:nvPr/>
        </p:nvCxnSpPr>
        <p:spPr>
          <a:xfrm>
            <a:off x="9068683" y="3917465"/>
            <a:ext cx="6137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E9135EF-0005-4D33-88E3-9168EB8448D6}"/>
              </a:ext>
            </a:extLst>
          </p:cNvPr>
          <p:cNvCxnSpPr>
            <a:cxnSpLocks/>
          </p:cNvCxnSpPr>
          <p:nvPr/>
        </p:nvCxnSpPr>
        <p:spPr>
          <a:xfrm>
            <a:off x="9068683" y="4649871"/>
            <a:ext cx="6137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A1D58507-25E3-4CD0-87D5-ED509F2DD8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08647" y="2873912"/>
          <a:ext cx="487985" cy="1974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985">
                  <a:extLst>
                    <a:ext uri="{9D8B030D-6E8A-4147-A177-3AD203B41FA5}">
                      <a16:colId xmlns:a16="http://schemas.microsoft.com/office/drawing/2014/main" val="1745620242"/>
                    </a:ext>
                  </a:extLst>
                </a:gridCol>
              </a:tblGrid>
              <a:tr h="39484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1628692"/>
                  </a:ext>
                </a:extLst>
              </a:tr>
              <a:tr h="39484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5051377"/>
                  </a:ext>
                </a:extLst>
              </a:tr>
              <a:tr h="39484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712861"/>
                  </a:ext>
                </a:extLst>
              </a:tr>
              <a:tr h="394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633381"/>
                  </a:ext>
                </a:extLst>
              </a:tr>
              <a:tr h="39484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0416044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FF6AE15-19DE-4317-B18F-C7DBF50C890A}"/>
              </a:ext>
            </a:extLst>
          </p:cNvPr>
          <p:cNvSpPr txBox="1"/>
          <p:nvPr/>
        </p:nvSpPr>
        <p:spPr>
          <a:xfrm>
            <a:off x="9068683" y="408281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D267605-5321-4BF7-B042-837DD0CA1315}"/>
              </a:ext>
            </a:extLst>
          </p:cNvPr>
          <p:cNvSpPr/>
          <p:nvPr/>
        </p:nvSpPr>
        <p:spPr>
          <a:xfrm>
            <a:off x="9124632" y="2735872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min</a:t>
            </a:r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BCB012FA-F904-48A1-81FD-699F29A85F14}"/>
              </a:ext>
            </a:extLst>
          </p:cNvPr>
          <p:cNvCxnSpPr>
            <a:cxnSpLocks/>
          </p:cNvCxnSpPr>
          <p:nvPr/>
        </p:nvCxnSpPr>
        <p:spPr>
          <a:xfrm>
            <a:off x="10571319" y="3861034"/>
            <a:ext cx="6137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F4840F56-9BEB-4594-AC9F-B670B2002DBA}"/>
              </a:ext>
            </a:extLst>
          </p:cNvPr>
          <p:cNvSpPr/>
          <p:nvPr/>
        </p:nvSpPr>
        <p:spPr>
          <a:xfrm>
            <a:off x="10571319" y="3452256"/>
            <a:ext cx="576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max</a:t>
            </a:r>
            <a:endParaRPr lang="ru-RU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75FD9E9-B961-4279-BF3A-FE9AC0A8E8FC}"/>
              </a:ext>
            </a:extLst>
          </p:cNvPr>
          <p:cNvSpPr/>
          <p:nvPr/>
        </p:nvSpPr>
        <p:spPr>
          <a:xfrm>
            <a:off x="4108410" y="1874563"/>
            <a:ext cx="2430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Матрица расстояний </a:t>
            </a:r>
            <a:r>
              <a:rPr lang="en-US" dirty="0"/>
              <a:t>D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D6820259-DCF0-4A8C-842F-C92853F33B68}"/>
                  </a:ext>
                </a:extLst>
              </p:cNvPr>
              <p:cNvSpPr/>
              <p:nvPr/>
            </p:nvSpPr>
            <p:spPr>
              <a:xfrm>
                <a:off x="-407942" y="5212323"/>
                <a:ext cx="6834142" cy="680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dirty="0"/>
                        <m:t>Euclid</m:t>
                      </m:r>
                      <m:r>
                        <m:rPr>
                          <m:nor/>
                        </m:rPr>
                        <a:rPr lang="en-US" sz="1400" dirty="0"/>
                        <m:t>_</m:t>
                      </m:r>
                      <m:r>
                        <m:rPr>
                          <m:nor/>
                        </m:rPr>
                        <a:rPr lang="en-US" sz="1400" dirty="0"/>
                        <m:t>dist</m:t>
                      </m:r>
                      <m:r>
                        <m:rPr>
                          <m:nor/>
                        </m:rPr>
                        <a:rPr lang="en-US" sz="1400" dirty="0"/>
                        <m:t>(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dirty="0"/>
                        <m:t>,</m:t>
                      </m:r>
                      <m:r>
                        <m:rPr>
                          <m:nor/>
                        </m:rPr>
                        <a:rPr lang="ru-RU" sz="1400" dirty="0"/>
                        <m:t> 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dirty="0"/>
                        <m:t>)</m:t>
                      </m:r>
                      <m:r>
                        <m:rPr>
                          <m:nor/>
                        </m:rPr>
                        <a:rPr lang="en-US" sz="1400" b="0" i="0" dirty="0" smtClean="0"/>
                        <m:t> 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m:rPr>
                          <m:nor/>
                        </m:rPr>
                        <a:rPr lang="en-US" sz="1400" dirty="0"/>
                        <m:t>,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D6820259-DCF0-4A8C-842F-C92853F33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7942" y="5212323"/>
                <a:ext cx="6834142" cy="6805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7A25EB1B-F7D3-4B35-AF7A-A08FB87F0799}"/>
                  </a:ext>
                </a:extLst>
              </p:cNvPr>
              <p:cNvSpPr/>
              <p:nvPr/>
            </p:nvSpPr>
            <p:spPr>
              <a:xfrm>
                <a:off x="9913295" y="1874942"/>
                <a:ext cx="6890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7A25EB1B-F7D3-4B35-AF7A-A08FB87F07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295" y="1874942"/>
                <a:ext cx="689035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9392EE8-F96D-498D-9210-2287286D355C}"/>
              </a:ext>
            </a:extLst>
          </p:cNvPr>
          <p:cNvSpPr/>
          <p:nvPr/>
        </p:nvSpPr>
        <p:spPr>
          <a:xfrm>
            <a:off x="11185021" y="3957191"/>
            <a:ext cx="9221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bsf_dist</a:t>
            </a:r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F203BD6-EB3E-4FE3-9A16-9BC79D3B6E4A}"/>
              </a:ext>
            </a:extLst>
          </p:cNvPr>
          <p:cNvSpPr/>
          <p:nvPr/>
        </p:nvSpPr>
        <p:spPr>
          <a:xfrm>
            <a:off x="11189926" y="3485413"/>
            <a:ext cx="9123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bsf_pos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87170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1082</Words>
  <Application>Microsoft Office PowerPoint</Application>
  <PresentationFormat>Широкоэкранный</PresentationFormat>
  <Paragraphs>291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Тема Office</vt:lpstr>
      <vt:lpstr>Алгоритм поиска диссонансов временного ряда</vt:lpstr>
      <vt:lpstr>Оглавление</vt:lpstr>
      <vt:lpstr>Определения</vt:lpstr>
      <vt:lpstr>Определения</vt:lpstr>
      <vt:lpstr>Подходы к нахождению диссонансов:</vt:lpstr>
      <vt:lpstr>Входные данные</vt:lpstr>
      <vt:lpstr>Алгоритм</vt:lpstr>
      <vt:lpstr>Хранение подпоследовательностей временного ряда</vt:lpstr>
      <vt:lpstr>Поиск диссонансов: построение матрицы расстояний и нахождение самого далекого из ближайших соседей для каждой из подпоследовательностей</vt:lpstr>
      <vt:lpstr>Модульная структура</vt:lpstr>
      <vt:lpstr>Файловая структура</vt:lpstr>
      <vt:lpstr>Файловая структура</vt:lpstr>
      <vt:lpstr>Ограничения алгоритма</vt:lpstr>
      <vt:lpstr>Тестовые данные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поиска диссонансов временного ряда</dc:title>
  <dc:creator>Андрей Поляков</dc:creator>
  <cp:lastModifiedBy>Андрей Поляков</cp:lastModifiedBy>
  <cp:revision>1</cp:revision>
  <dcterms:created xsi:type="dcterms:W3CDTF">2018-07-23T20:55:42Z</dcterms:created>
  <dcterms:modified xsi:type="dcterms:W3CDTF">2018-07-25T18:51:31Z</dcterms:modified>
</cp:coreProperties>
</file>