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98" r:id="rId3"/>
    <p:sldId id="276" r:id="rId4"/>
    <p:sldId id="277" r:id="rId5"/>
    <p:sldId id="279" r:id="rId6"/>
    <p:sldId id="258" r:id="rId7"/>
    <p:sldId id="257" r:id="rId8"/>
    <p:sldId id="271" r:id="rId9"/>
    <p:sldId id="261" r:id="rId10"/>
    <p:sldId id="269" r:id="rId11"/>
    <p:sldId id="262" r:id="rId12"/>
    <p:sldId id="263" r:id="rId13"/>
    <p:sldId id="295" r:id="rId14"/>
    <p:sldId id="280" r:id="rId15"/>
    <p:sldId id="296" r:id="rId16"/>
    <p:sldId id="297" r:id="rId17"/>
    <p:sldId id="275" r:id="rId18"/>
    <p:sldId id="273" r:id="rId19"/>
    <p:sldId id="274" r:id="rId20"/>
    <p:sldId id="267" r:id="rId21"/>
    <p:sldId id="268" r:id="rId22"/>
    <p:sldId id="294" r:id="rId23"/>
    <p:sldId id="282" r:id="rId24"/>
    <p:sldId id="265" r:id="rId25"/>
    <p:sldId id="266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2" y="4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C6EC533-3147-456E-A7A7-A5C4E8AB32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FD2143-356D-4A20-9FF9-467E80E195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A76CF-B692-451D-981D-2ED2EDE1797B}" type="datetimeFigureOut">
              <a:rPr lang="ru-RU" smtClean="0"/>
              <a:t>25.07.2018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C28C775-9852-4487-8424-0975BCA1C3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9FCD41-85F4-4100-83F1-DBD98A6330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35827-82A7-4B3C-AE22-CFE3FF6A6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986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4052F-CF41-420B-9536-09F18036F481}" type="datetimeFigureOut">
              <a:rPr lang="ru-RU" smtClean="0"/>
              <a:t>24.07.2018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63217-CD8C-4AD0-AD6D-03C3A4E6D0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822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167EA-D4FA-473D-95A1-4B9430B1A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8D127C-D864-483B-81E2-F3C73D084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131589-DCD8-48E1-AF07-9D21C2BE7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97BF-272C-4C38-BB7A-539BB48AEEEB}" type="datetime1">
              <a:rPr lang="ru-RU" smtClean="0"/>
              <a:t>24.07.2018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453D90-76AE-4091-BDE5-5AAEC8FA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1D1CEB-EB76-4B25-A829-8ED80B694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23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E5E5C-1B4C-4EAB-9AC6-12B6059D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C3712E-16CD-40A8-887E-F1CAF1FF3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976334-361B-4986-9789-95FA6A8B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75B9-3969-416F-8AF2-35B3899DD0AB}" type="datetime1">
              <a:rPr lang="ru-RU" smtClean="0"/>
              <a:t>24.07.2018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6ACE99-0730-4CD2-BD7F-0BC41861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9CA35C-212E-41EC-A342-B416F9E23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00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686BDE5-00B9-414D-AC59-65FBFB511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C3AA28-4714-4E3C-A213-D0C1A4636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5159C2-4FF2-4DDB-93B1-F2359992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98A7-2AAA-49D7-9DDA-A667DC932439}" type="datetime1">
              <a:rPr lang="ru-RU" smtClean="0"/>
              <a:t>24.07.2018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88C5E4-D718-4178-8FA0-293647819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65D16A-5FDD-4CC4-8878-BCF35587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97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D11ECD-36D7-445E-9EE1-D4313A3A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ECB93F-DDC7-4C0C-9EE9-CE4E4438B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CD5CD1-BCEE-46B9-ACC4-D2469CB4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94BA-1B75-43A8-9C0F-4B86CEC951FA}" type="datetime1">
              <a:rPr lang="ru-RU" smtClean="0"/>
              <a:t>24.07.2018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8C3AF1-71B2-476B-A58A-AB3BDE69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D333EA-177C-4DAC-9CD8-13D34032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46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E2D616-5CBA-45D7-AA0E-A0B7D5F41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714016-3424-400F-B30C-1C0B12442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9E5E50-AFC4-4A91-A3CD-482155AF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A94C-96BE-4EFF-91CE-029CDE636341}" type="datetime1">
              <a:rPr lang="ru-RU" smtClean="0"/>
              <a:t>24.07.2018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3537FA-804B-4E46-B45A-A51900CD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902C87-5D74-4CBD-959D-A80FBB99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41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0A045E-F13C-405F-92D9-708FFC15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BE2FC0-9A17-4930-B2C2-6B93DF49D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2CEB8D-FA7C-4B74-BE5F-87D85D938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69B041-1F50-4F25-BCF1-97F22D59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E5BC6-ABC2-4DB5-B81A-EF62763C469D}" type="datetime1">
              <a:rPr lang="ru-RU" smtClean="0"/>
              <a:t>24.07.2018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09EA3F-6582-44CD-83A7-E43A5005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D3A38B-4145-4CC9-B54E-F2B782BED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79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67C65-0CAF-47DB-91F1-924316729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2481B7-6624-4DD4-A377-F71176BA8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5D2B48-DA3D-4FAA-85C2-407C012D0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48A30F-EB88-4C02-8425-909D6323F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E27D561-AB35-41BE-BAFC-61387F1A7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4414A3B-A7B1-401C-AFE4-8C67FD32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68FB-DFF2-4F16-89C0-39A979196A79}" type="datetime1">
              <a:rPr lang="ru-RU" smtClean="0"/>
              <a:t>24.07.2018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019D918-44A7-4071-80F9-EEFFAD53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93D5804-ED4D-4992-8672-3B3A83F4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54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CB150F-353A-4C61-9373-47AE40E8F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F35458E-307E-463B-9334-8999FB29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1838-E960-4B37-B1EE-503428BCEA02}" type="datetime1">
              <a:rPr lang="ru-RU" smtClean="0"/>
              <a:t>24.07.2018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DA055CA-9DB5-4AB6-8317-29E5FC0C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4F947F1-CDC6-495B-877D-F787C786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06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03F655-59F4-4E2A-849B-D2AC4AB4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A7A0-93FF-455A-80C3-4BEDEF182327}" type="datetime1">
              <a:rPr lang="ru-RU" smtClean="0"/>
              <a:t>24.07.2018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11E4F53-9D37-41AC-8B50-F65183C75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C608C1-5158-4129-8AE8-B4D398C9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3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FE0EEA-6FFA-4EBD-B7B7-1EE2364BF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E84859-AA65-425B-8033-78D28E58F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156FAF-1BE6-4FCC-A356-9C669E9C4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729020-7C75-40CC-A0C1-339FC6337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1031-FC66-4DBE-9687-48514CE2CEFD}" type="datetime1">
              <a:rPr lang="ru-RU" smtClean="0"/>
              <a:t>24.07.2018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C0ADB7-7D59-4BC5-A657-9177D3CE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18ECAB-DC20-44FF-83F1-6E1AF4E25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43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5E1B1-0F16-4884-A4D9-722E47755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23F0B7E-308F-4596-861A-848BF6C5F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A810C5-6C81-48BF-B8F2-93C6BADA1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9E42C3-BFA9-425C-9983-DC2EB5AB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E96-4549-49B9-97CB-095164FFA489}" type="datetime1">
              <a:rPr lang="ru-RU" smtClean="0"/>
              <a:t>24.07.2018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8A8A6C-BEC3-41E4-BE5F-BB1FE4659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3DF5A1-17FF-4A4C-B224-23982B7B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60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59EDA0-8432-4104-BC39-6E3581AFC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77C3E4-5A53-42C4-8859-1E34D6077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CC4842-0CF9-4E57-A906-DA4C92857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D3102-A178-42BF-94AA-3DA341D7F76C}" type="datetime1">
              <a:rPr lang="ru-RU" smtClean="0"/>
              <a:t>24.07.2018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8A7583-E4F4-4732-91E1-DC768E832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D24C9D-57C0-435C-9902-CFE0E3791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606CE-031C-42E4-9DDF-E26F49BB1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46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image" Target="../media/image1.png"/><Relationship Id="rId3" Type="http://schemas.openxmlformats.org/officeDocument/2006/relationships/slide" Target="slide6.xml"/><Relationship Id="rId7" Type="http://schemas.openxmlformats.org/officeDocument/2006/relationships/slide" Target="slide11.xml"/><Relationship Id="rId12" Type="http://schemas.openxmlformats.org/officeDocument/2006/relationships/slide" Target="slide2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17.xml"/><Relationship Id="rId5" Type="http://schemas.openxmlformats.org/officeDocument/2006/relationships/slide" Target="slide9.xml"/><Relationship Id="rId10" Type="http://schemas.openxmlformats.org/officeDocument/2006/relationships/slide" Target="slide15.xml"/><Relationship Id="rId4" Type="http://schemas.openxmlformats.org/officeDocument/2006/relationships/slide" Target="slide7.xml"/><Relationship Id="rId9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71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9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7" Type="http://schemas.openxmlformats.org/officeDocument/2006/relationships/image" Target="../media/image311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0.png"/><Relationship Id="rId7" Type="http://schemas.openxmlformats.org/officeDocument/2006/relationships/image" Target="../media/image41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0.png"/><Relationship Id="rId9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7AD868-CB57-4747-A299-EB997ED2C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поиска диссонансов временного ряда</a:t>
            </a:r>
          </a:p>
        </p:txBody>
      </p:sp>
    </p:spTree>
    <p:extLst>
      <p:ext uri="{BB962C8B-B14F-4D97-AF65-F5344CB8AC3E}">
        <p14:creationId xmlns:p14="http://schemas.microsoft.com/office/powerpoint/2010/main" val="166418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9AAE7-29C2-459A-A6F7-53E4A2D6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Подбор эвристики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9580FD-53EA-423A-84E0-3EF6BB33B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1.</a:t>
            </a:r>
            <a:r>
              <a:rPr lang="en-US" dirty="0"/>
              <a:t>2</a:t>
            </a:r>
            <a:r>
              <a:rPr lang="ru-RU" dirty="0"/>
              <a:t> Аппроксимация с помощью </a:t>
            </a:r>
            <a:r>
              <a:rPr lang="ru-RU" dirty="0" err="1"/>
              <a:t>кусочной</a:t>
            </a:r>
            <a:r>
              <a:rPr lang="ru-RU" dirty="0"/>
              <a:t> агрегации (</a:t>
            </a:r>
            <a:r>
              <a:rPr lang="en-US" dirty="0"/>
              <a:t>PAA</a:t>
            </a:r>
            <a:r>
              <a:rPr lang="ru-RU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Таблица 19">
                <a:extLst>
                  <a:ext uri="{FF2B5EF4-FFF2-40B4-BE49-F238E27FC236}">
                    <a16:creationId xmlns:a16="http://schemas.microsoft.com/office/drawing/2014/main" id="{4CB1939A-DE0B-4D0D-9876-1BE50B28D2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1757970"/>
                  </p:ext>
                </p:extLst>
              </p:nvPr>
            </p:nvGraphicFramePr>
            <p:xfrm>
              <a:off x="838200" y="3563535"/>
              <a:ext cx="1921777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96381">
                      <a:extLst>
                        <a:ext uri="{9D8B030D-6E8A-4147-A177-3AD203B41FA5}">
                          <a16:colId xmlns:a16="http://schemas.microsoft.com/office/drawing/2014/main" val="1577186042"/>
                        </a:ext>
                      </a:extLst>
                    </a:gridCol>
                    <a:gridCol w="375132">
                      <a:extLst>
                        <a:ext uri="{9D8B030D-6E8A-4147-A177-3AD203B41FA5}">
                          <a16:colId xmlns:a16="http://schemas.microsoft.com/office/drawing/2014/main" val="857073212"/>
                        </a:ext>
                      </a:extLst>
                    </a:gridCol>
                    <a:gridCol w="375132">
                      <a:extLst>
                        <a:ext uri="{9D8B030D-6E8A-4147-A177-3AD203B41FA5}">
                          <a16:colId xmlns:a16="http://schemas.microsoft.com/office/drawing/2014/main" val="2148714460"/>
                        </a:ext>
                      </a:extLst>
                    </a:gridCol>
                    <a:gridCol w="375132">
                      <a:extLst>
                        <a:ext uri="{9D8B030D-6E8A-4147-A177-3AD203B41FA5}">
                          <a16:colId xmlns:a16="http://schemas.microsoft.com/office/drawing/2014/main" val="12332059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860624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718908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631221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3968841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506995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5670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55917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m-n+1</a:t>
                          </a:r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219121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Таблица 19">
                <a:extLst>
                  <a:ext uri="{FF2B5EF4-FFF2-40B4-BE49-F238E27FC236}">
                    <a16:creationId xmlns:a16="http://schemas.microsoft.com/office/drawing/2014/main" id="{4CB1939A-DE0B-4D0D-9876-1BE50B28D2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1757970"/>
                  </p:ext>
                </p:extLst>
              </p:nvPr>
            </p:nvGraphicFramePr>
            <p:xfrm>
              <a:off x="838200" y="3563535"/>
              <a:ext cx="1921777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96381">
                      <a:extLst>
                        <a:ext uri="{9D8B030D-6E8A-4147-A177-3AD203B41FA5}">
                          <a16:colId xmlns:a16="http://schemas.microsoft.com/office/drawing/2014/main" val="1577186042"/>
                        </a:ext>
                      </a:extLst>
                    </a:gridCol>
                    <a:gridCol w="375132">
                      <a:extLst>
                        <a:ext uri="{9D8B030D-6E8A-4147-A177-3AD203B41FA5}">
                          <a16:colId xmlns:a16="http://schemas.microsoft.com/office/drawing/2014/main" val="857073212"/>
                        </a:ext>
                      </a:extLst>
                    </a:gridCol>
                    <a:gridCol w="375132">
                      <a:extLst>
                        <a:ext uri="{9D8B030D-6E8A-4147-A177-3AD203B41FA5}">
                          <a16:colId xmlns:a16="http://schemas.microsoft.com/office/drawing/2014/main" val="2148714460"/>
                        </a:ext>
                      </a:extLst>
                    </a:gridCol>
                    <a:gridCol w="375132">
                      <a:extLst>
                        <a:ext uri="{9D8B030D-6E8A-4147-A177-3AD203B41FA5}">
                          <a16:colId xmlns:a16="http://schemas.microsoft.com/office/drawing/2014/main" val="12332059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11290" t="-8197" r="-201613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409677" t="-8197" r="-3226" b="-7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0624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718908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631221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3968841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506995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5670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55917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m-n+1</a:t>
                          </a:r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2191214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Правая фигурная скобка 20">
            <a:extLst>
              <a:ext uri="{FF2B5EF4-FFF2-40B4-BE49-F238E27FC236}">
                <a16:creationId xmlns:a16="http://schemas.microsoft.com/office/drawing/2014/main" id="{49FC938A-FD81-4119-A7C7-49E8AB1E739D}"/>
              </a:ext>
            </a:extLst>
          </p:cNvPr>
          <p:cNvSpPr/>
          <p:nvPr/>
        </p:nvSpPr>
        <p:spPr>
          <a:xfrm rot="16200000">
            <a:off x="2101441" y="2759978"/>
            <a:ext cx="255865" cy="1061208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90BCE2F3-9CC6-44B6-9298-D09CBF00ECF4}"/>
              </a:ext>
            </a:extLst>
          </p:cNvPr>
          <p:cNvSpPr/>
          <p:nvPr/>
        </p:nvSpPr>
        <p:spPr>
          <a:xfrm>
            <a:off x="2054485" y="2753857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Таблица 22">
                <a:extLst>
                  <a:ext uri="{FF2B5EF4-FFF2-40B4-BE49-F238E27FC236}">
                    <a16:creationId xmlns:a16="http://schemas.microsoft.com/office/drawing/2014/main" id="{CD3124BA-A00A-4368-8A1E-A2F93C5C96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4909186"/>
                  </p:ext>
                </p:extLst>
              </p:nvPr>
            </p:nvGraphicFramePr>
            <p:xfrm>
              <a:off x="4627925" y="3563535"/>
              <a:ext cx="1069857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56619">
                      <a:extLst>
                        <a:ext uri="{9D8B030D-6E8A-4147-A177-3AD203B41FA5}">
                          <a16:colId xmlns:a16="http://schemas.microsoft.com/office/drawing/2014/main" val="857073212"/>
                        </a:ext>
                      </a:extLst>
                    </a:gridCol>
                    <a:gridCol w="356619">
                      <a:extLst>
                        <a:ext uri="{9D8B030D-6E8A-4147-A177-3AD203B41FA5}">
                          <a16:colId xmlns:a16="http://schemas.microsoft.com/office/drawing/2014/main" val="2148714460"/>
                        </a:ext>
                      </a:extLst>
                    </a:gridCol>
                    <a:gridCol w="356619">
                      <a:extLst>
                        <a:ext uri="{9D8B030D-6E8A-4147-A177-3AD203B41FA5}">
                          <a16:colId xmlns:a16="http://schemas.microsoft.com/office/drawing/2014/main" val="12332059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860624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718908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631221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3968841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506995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5670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55917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219121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Таблица 22">
                <a:extLst>
                  <a:ext uri="{FF2B5EF4-FFF2-40B4-BE49-F238E27FC236}">
                    <a16:creationId xmlns:a16="http://schemas.microsoft.com/office/drawing/2014/main" id="{CD3124BA-A00A-4368-8A1E-A2F93C5C96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4909186"/>
                  </p:ext>
                </p:extLst>
              </p:nvPr>
            </p:nvGraphicFramePr>
            <p:xfrm>
              <a:off x="4627925" y="3563535"/>
              <a:ext cx="1069857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56619">
                      <a:extLst>
                        <a:ext uri="{9D8B030D-6E8A-4147-A177-3AD203B41FA5}">
                          <a16:colId xmlns:a16="http://schemas.microsoft.com/office/drawing/2014/main" val="857073212"/>
                        </a:ext>
                      </a:extLst>
                    </a:gridCol>
                    <a:gridCol w="356619">
                      <a:extLst>
                        <a:ext uri="{9D8B030D-6E8A-4147-A177-3AD203B41FA5}">
                          <a16:colId xmlns:a16="http://schemas.microsoft.com/office/drawing/2014/main" val="2148714460"/>
                        </a:ext>
                      </a:extLst>
                    </a:gridCol>
                    <a:gridCol w="356619">
                      <a:extLst>
                        <a:ext uri="{9D8B030D-6E8A-4147-A177-3AD203B41FA5}">
                          <a16:colId xmlns:a16="http://schemas.microsoft.com/office/drawing/2014/main" val="12332059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85" t="-1639" r="-201695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03390" t="-1639" r="-3390" b="-7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0624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718908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631221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3968841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506995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5670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55917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2191214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Правая фигурная скобка 23">
            <a:extLst>
              <a:ext uri="{FF2B5EF4-FFF2-40B4-BE49-F238E27FC236}">
                <a16:creationId xmlns:a16="http://schemas.microsoft.com/office/drawing/2014/main" id="{8D42B608-FBB4-4579-A208-64569B1D4AB9}"/>
              </a:ext>
            </a:extLst>
          </p:cNvPr>
          <p:cNvSpPr/>
          <p:nvPr/>
        </p:nvSpPr>
        <p:spPr>
          <a:xfrm rot="16200000">
            <a:off x="5030597" y="2759978"/>
            <a:ext cx="255865" cy="1061208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AEFA6A57-7141-4DDE-BEA9-B06D85FE588D}"/>
              </a:ext>
            </a:extLst>
          </p:cNvPr>
          <p:cNvSpPr/>
          <p:nvPr/>
        </p:nvSpPr>
        <p:spPr>
          <a:xfrm>
            <a:off x="4983641" y="2753857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</a:t>
            </a:r>
            <a:endParaRPr lang="ru-RU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934862A9-B515-4BDE-A454-5704BCE44C34}"/>
              </a:ext>
            </a:extLst>
          </p:cNvPr>
          <p:cNvCxnSpPr/>
          <p:nvPr/>
        </p:nvCxnSpPr>
        <p:spPr>
          <a:xfrm>
            <a:off x="2978092" y="5134063"/>
            <a:ext cx="13841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268EEBFC-D285-47CB-BE3A-6BC361A6962C}"/>
                  </a:ext>
                </a:extLst>
              </p:cNvPr>
              <p:cNvSpPr/>
              <p:nvPr/>
            </p:nvSpPr>
            <p:spPr>
              <a:xfrm>
                <a:off x="1799088" y="2239505"/>
                <a:ext cx="10374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𝒏𝒐𝒓𝒎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268EEBFC-D285-47CB-BE3A-6BC361A696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088" y="2239505"/>
                <a:ext cx="10374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F46899C9-DCC8-42B4-9F39-EC68BB09706C}"/>
                  </a:ext>
                </a:extLst>
              </p:cNvPr>
              <p:cNvSpPr/>
              <p:nvPr/>
            </p:nvSpPr>
            <p:spPr>
              <a:xfrm>
                <a:off x="4800129" y="2239505"/>
                <a:ext cx="7167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𝑷𝑨𝑨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F46899C9-DCC8-42B4-9F39-EC68BB097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129" y="2239505"/>
                <a:ext cx="7167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235F49-4EDC-4AA7-BCA4-DE34C8F069BC}"/>
                  </a:ext>
                </a:extLst>
              </p:cNvPr>
              <p:cNvSpPr txBox="1"/>
              <p:nvPr/>
            </p:nvSpPr>
            <p:spPr>
              <a:xfrm>
                <a:off x="6707871" y="3570051"/>
                <a:ext cx="2186945" cy="1060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235F49-4EDC-4AA7-BCA4-DE34C8F06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871" y="3570051"/>
                <a:ext cx="2186945" cy="10604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BDD3CB02-A7B5-4D0D-970D-A38515FD1D9A}"/>
              </a:ext>
            </a:extLst>
          </p:cNvPr>
          <p:cNvCxnSpPr>
            <a:cxnSpLocks/>
          </p:cNvCxnSpPr>
          <p:nvPr/>
        </p:nvCxnSpPr>
        <p:spPr>
          <a:xfrm flipV="1">
            <a:off x="5255723" y="4231924"/>
            <a:ext cx="1335577" cy="295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Номер слайда 30">
            <a:extLst>
              <a:ext uri="{FF2B5EF4-FFF2-40B4-BE49-F238E27FC236}">
                <a16:creationId xmlns:a16="http://schemas.microsoft.com/office/drawing/2014/main" id="{3E664800-175D-4042-A711-22DD912D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0808" y="6310312"/>
            <a:ext cx="2743200" cy="365125"/>
          </a:xfrm>
        </p:spPr>
        <p:txBody>
          <a:bodyPr/>
          <a:lstStyle/>
          <a:p>
            <a:fld id="{D20606CE-031C-42E4-9DDF-E26F49BB1A3F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8975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4DCDAA-C8EF-4F19-98F8-154D8EEC9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26501"/>
            <a:ext cx="10515600" cy="1325563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ru-RU" dirty="0"/>
              <a:t>Подбор эвристики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3A19BC-BAA7-4141-9679-132AACFED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86" y="1300018"/>
            <a:ext cx="10515600" cy="50607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1.3 </a:t>
            </a:r>
            <a:r>
              <a:rPr lang="ru-RU" dirty="0"/>
              <a:t>Кодирование с помощью </a:t>
            </a:r>
            <a:r>
              <a:rPr lang="en-US" dirty="0"/>
              <a:t>lookup table</a:t>
            </a:r>
            <a:r>
              <a:rPr lang="ru-RU" dirty="0"/>
              <a:t> (аппроксимация с помощью символьной агрегации)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9691235-9935-4811-966F-9C8D775CC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724006"/>
              </p:ext>
            </p:extLst>
          </p:nvPr>
        </p:nvGraphicFramePr>
        <p:xfrm>
          <a:off x="838200" y="3303476"/>
          <a:ext cx="1921777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381">
                  <a:extLst>
                    <a:ext uri="{9D8B030D-6E8A-4147-A177-3AD203B41FA5}">
                      <a16:colId xmlns:a16="http://schemas.microsoft.com/office/drawing/2014/main" val="1577186042"/>
                    </a:ext>
                  </a:extLst>
                </a:gridCol>
                <a:gridCol w="375132">
                  <a:extLst>
                    <a:ext uri="{9D8B030D-6E8A-4147-A177-3AD203B41FA5}">
                      <a16:colId xmlns:a16="http://schemas.microsoft.com/office/drawing/2014/main" val="857073212"/>
                    </a:ext>
                  </a:extLst>
                </a:gridCol>
                <a:gridCol w="375132">
                  <a:extLst>
                    <a:ext uri="{9D8B030D-6E8A-4147-A177-3AD203B41FA5}">
                      <a16:colId xmlns:a16="http://schemas.microsoft.com/office/drawing/2014/main" val="2148714460"/>
                    </a:ext>
                  </a:extLst>
                </a:gridCol>
                <a:gridCol w="375132">
                  <a:extLst>
                    <a:ext uri="{9D8B030D-6E8A-4147-A177-3AD203B41FA5}">
                      <a16:colId xmlns:a16="http://schemas.microsoft.com/office/drawing/2014/main" val="1233205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1.0</a:t>
                      </a:r>
                      <a:endParaRPr lang="ru-RU" sz="9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-1.0</a:t>
                      </a:r>
                      <a:endParaRPr lang="ru-RU" sz="9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-0.4</a:t>
                      </a:r>
                      <a:endParaRPr lang="ru-RU" sz="9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6062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1890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122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688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0699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4567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591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m-n+1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21912142"/>
                  </a:ext>
                </a:extLst>
              </a:tr>
            </a:tbl>
          </a:graphicData>
        </a:graphic>
      </p:graphicFrame>
      <p:sp>
        <p:nvSpPr>
          <p:cNvPr id="5" name="Правая фигурная скобка 4">
            <a:extLst>
              <a:ext uri="{FF2B5EF4-FFF2-40B4-BE49-F238E27FC236}">
                <a16:creationId xmlns:a16="http://schemas.microsoft.com/office/drawing/2014/main" id="{9070C12F-2A57-4186-90DC-7DC4BFDE45E6}"/>
              </a:ext>
            </a:extLst>
          </p:cNvPr>
          <p:cNvSpPr/>
          <p:nvPr/>
        </p:nvSpPr>
        <p:spPr>
          <a:xfrm rot="16200000">
            <a:off x="2101441" y="2499919"/>
            <a:ext cx="255865" cy="1061208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1E443DB-6148-4C53-BDD7-321E24E78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468311"/>
              </p:ext>
            </p:extLst>
          </p:nvPr>
        </p:nvGraphicFramePr>
        <p:xfrm>
          <a:off x="6482125" y="3303476"/>
          <a:ext cx="1069857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619">
                  <a:extLst>
                    <a:ext uri="{9D8B030D-6E8A-4147-A177-3AD203B41FA5}">
                      <a16:colId xmlns:a16="http://schemas.microsoft.com/office/drawing/2014/main" val="857073212"/>
                    </a:ext>
                  </a:extLst>
                </a:gridCol>
                <a:gridCol w="356619">
                  <a:extLst>
                    <a:ext uri="{9D8B030D-6E8A-4147-A177-3AD203B41FA5}">
                      <a16:colId xmlns:a16="http://schemas.microsoft.com/office/drawing/2014/main" val="2148714460"/>
                    </a:ext>
                  </a:extLst>
                </a:gridCol>
                <a:gridCol w="356619">
                  <a:extLst>
                    <a:ext uri="{9D8B030D-6E8A-4147-A177-3AD203B41FA5}">
                      <a16:colId xmlns:a16="http://schemas.microsoft.com/office/drawing/2014/main" val="1233205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c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b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6062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1890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122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688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0699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4567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591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21912142"/>
                  </a:ext>
                </a:extLst>
              </a:tr>
            </a:tbl>
          </a:graphicData>
        </a:graphic>
      </p:graphicFrame>
      <p:sp>
        <p:nvSpPr>
          <p:cNvPr id="7" name="Правая фигурная скобка 6">
            <a:extLst>
              <a:ext uri="{FF2B5EF4-FFF2-40B4-BE49-F238E27FC236}">
                <a16:creationId xmlns:a16="http://schemas.microsoft.com/office/drawing/2014/main" id="{9FA28A9F-197E-403C-AE0F-D8A85FE791B6}"/>
              </a:ext>
            </a:extLst>
          </p:cNvPr>
          <p:cNvSpPr/>
          <p:nvPr/>
        </p:nvSpPr>
        <p:spPr>
          <a:xfrm rot="16200000">
            <a:off x="6884797" y="2499919"/>
            <a:ext cx="255865" cy="1061208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EB4F26F2-7BAA-4104-9D07-73329D12C359}"/>
              </a:ext>
            </a:extLst>
          </p:cNvPr>
          <p:cNvCxnSpPr>
            <a:cxnSpLocks/>
          </p:cNvCxnSpPr>
          <p:nvPr/>
        </p:nvCxnSpPr>
        <p:spPr>
          <a:xfrm>
            <a:off x="2978092" y="4874004"/>
            <a:ext cx="31179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9895500-5896-4BF7-A7BF-F8C3333777BD}"/>
              </a:ext>
            </a:extLst>
          </p:cNvPr>
          <p:cNvSpPr/>
          <p:nvPr/>
        </p:nvSpPr>
        <p:spPr>
          <a:xfrm>
            <a:off x="2054485" y="2493798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66467AB-C9B8-4F8A-B08E-442627826F96}"/>
              </a:ext>
            </a:extLst>
          </p:cNvPr>
          <p:cNvSpPr/>
          <p:nvPr/>
        </p:nvSpPr>
        <p:spPr>
          <a:xfrm>
            <a:off x="6837841" y="2493798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DFBC6E1-C1F5-4C1F-B8CF-CB955C9AB92E}"/>
              </a:ext>
            </a:extLst>
          </p:cNvPr>
          <p:cNvSpPr/>
          <p:nvPr/>
        </p:nvSpPr>
        <p:spPr>
          <a:xfrm>
            <a:off x="1921690" y="6328096"/>
            <a:ext cx="615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float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4840A76-BC39-47D8-B6B2-B235E7104365}"/>
              </a:ext>
            </a:extLst>
          </p:cNvPr>
          <p:cNvSpPr/>
          <p:nvPr/>
        </p:nvSpPr>
        <p:spPr>
          <a:xfrm>
            <a:off x="6026977" y="6328096"/>
            <a:ext cx="19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unsigned </a:t>
            </a:r>
            <a:r>
              <a:rPr lang="en-US" dirty="0" err="1"/>
              <a:t>int</a:t>
            </a:r>
            <a:r>
              <a:rPr lang="en-US" dirty="0"/>
              <a:t> (char)</a:t>
            </a:r>
            <a:endParaRPr lang="ru-RU" dirty="0"/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8BD5C4FA-CA1D-4842-8979-100F77269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767443"/>
              </p:ext>
            </p:extLst>
          </p:nvPr>
        </p:nvGraphicFramePr>
        <p:xfrm>
          <a:off x="2978092" y="3660101"/>
          <a:ext cx="28639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954">
                  <a:extLst>
                    <a:ext uri="{9D8B030D-6E8A-4147-A177-3AD203B41FA5}">
                      <a16:colId xmlns:a16="http://schemas.microsoft.com/office/drawing/2014/main" val="1395860149"/>
                    </a:ext>
                  </a:extLst>
                </a:gridCol>
                <a:gridCol w="1431954">
                  <a:extLst>
                    <a:ext uri="{9D8B030D-6E8A-4147-A177-3AD203B41FA5}">
                      <a16:colId xmlns:a16="http://schemas.microsoft.com/office/drawing/2014/main" val="4166151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-0,43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0,43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266937"/>
                  </a:ext>
                </a:extLst>
              </a:tr>
            </a:tbl>
          </a:graphicData>
        </a:graphic>
      </p:graphicFrame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CD6A2C2-01D8-483B-BD56-70CA71EAD0A3}"/>
              </a:ext>
            </a:extLst>
          </p:cNvPr>
          <p:cNvSpPr/>
          <p:nvPr/>
        </p:nvSpPr>
        <p:spPr>
          <a:xfrm>
            <a:off x="3733097" y="3160374"/>
            <a:ext cx="1353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lookup table</a:t>
            </a: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9BE11E8-2B27-465B-A2CB-C62AEF50B37D}"/>
              </a:ext>
            </a:extLst>
          </p:cNvPr>
          <p:cNvSpPr/>
          <p:nvPr/>
        </p:nvSpPr>
        <p:spPr>
          <a:xfrm>
            <a:off x="3733097" y="5104836"/>
            <a:ext cx="101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alphabet</a:t>
            </a:r>
            <a:endParaRPr lang="ru-RU" dirty="0"/>
          </a:p>
        </p:txBody>
      </p:sp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8716D383-65E4-443C-9AAB-D709531FF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793335"/>
              </p:ext>
            </p:extLst>
          </p:nvPr>
        </p:nvGraphicFramePr>
        <p:xfrm>
          <a:off x="2978092" y="5581425"/>
          <a:ext cx="28639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636">
                  <a:extLst>
                    <a:ext uri="{9D8B030D-6E8A-4147-A177-3AD203B41FA5}">
                      <a16:colId xmlns:a16="http://schemas.microsoft.com/office/drawing/2014/main" val="1395860149"/>
                    </a:ext>
                  </a:extLst>
                </a:gridCol>
                <a:gridCol w="954636">
                  <a:extLst>
                    <a:ext uri="{9D8B030D-6E8A-4147-A177-3AD203B41FA5}">
                      <a16:colId xmlns:a16="http://schemas.microsoft.com/office/drawing/2014/main" val="3359228549"/>
                    </a:ext>
                  </a:extLst>
                </a:gridCol>
                <a:gridCol w="954636">
                  <a:extLst>
                    <a:ext uri="{9D8B030D-6E8A-4147-A177-3AD203B41FA5}">
                      <a16:colId xmlns:a16="http://schemas.microsoft.com/office/drawing/2014/main" val="4166151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26693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8EE8D8BD-DC41-4006-BFB3-F6CC455C5FD0}"/>
                  </a:ext>
                </a:extLst>
              </p:cNvPr>
              <p:cNvSpPr/>
              <p:nvPr/>
            </p:nvSpPr>
            <p:spPr>
              <a:xfrm>
                <a:off x="1870970" y="2104736"/>
                <a:ext cx="7167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𝑷𝑨𝑨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8EE8D8BD-DC41-4006-BFB3-F6CC455C5F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970" y="2104736"/>
                <a:ext cx="71679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D031F0C4-9C32-451C-AF08-7AC1206EC416}"/>
                  </a:ext>
                </a:extLst>
              </p:cNvPr>
              <p:cNvSpPr/>
              <p:nvPr/>
            </p:nvSpPr>
            <p:spPr>
              <a:xfrm>
                <a:off x="6661542" y="2104736"/>
                <a:ext cx="7023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𝑺𝑨𝑿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D031F0C4-9C32-451C-AF08-7AC1206EC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542" y="2104736"/>
                <a:ext cx="70237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Номер слайда 19">
            <a:extLst>
              <a:ext uri="{FF2B5EF4-FFF2-40B4-BE49-F238E27FC236}">
                <a16:creationId xmlns:a16="http://schemas.microsoft.com/office/drawing/2014/main" id="{4D50E02F-F150-4A67-8BF5-B6E304F6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735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1F0E05-6E89-4526-A1DA-21B6AAF7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Подбор эвристики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F0915F-2390-4773-8D93-BBB237C90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2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1.4 </a:t>
            </a:r>
            <a:r>
              <a:rPr lang="ru-RU" dirty="0"/>
              <a:t>Подсчет частот, нахождение мин. значения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4F45480-4B15-432D-837B-30CC05607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442013"/>
              </p:ext>
            </p:extLst>
          </p:nvPr>
        </p:nvGraphicFramePr>
        <p:xfrm>
          <a:off x="838200" y="3303476"/>
          <a:ext cx="1921777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381">
                  <a:extLst>
                    <a:ext uri="{9D8B030D-6E8A-4147-A177-3AD203B41FA5}">
                      <a16:colId xmlns:a16="http://schemas.microsoft.com/office/drawing/2014/main" val="1577186042"/>
                    </a:ext>
                  </a:extLst>
                </a:gridCol>
                <a:gridCol w="375132">
                  <a:extLst>
                    <a:ext uri="{9D8B030D-6E8A-4147-A177-3AD203B41FA5}">
                      <a16:colId xmlns:a16="http://schemas.microsoft.com/office/drawing/2014/main" val="857073212"/>
                    </a:ext>
                  </a:extLst>
                </a:gridCol>
                <a:gridCol w="375132">
                  <a:extLst>
                    <a:ext uri="{9D8B030D-6E8A-4147-A177-3AD203B41FA5}">
                      <a16:colId xmlns:a16="http://schemas.microsoft.com/office/drawing/2014/main" val="2148714460"/>
                    </a:ext>
                  </a:extLst>
                </a:gridCol>
                <a:gridCol w="375132">
                  <a:extLst>
                    <a:ext uri="{9D8B030D-6E8A-4147-A177-3AD203B41FA5}">
                      <a16:colId xmlns:a16="http://schemas.microsoft.com/office/drawing/2014/main" val="1233205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9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9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9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6062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1890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122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688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0699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4567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591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m-n+1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21912142"/>
                  </a:ext>
                </a:extLst>
              </a:tr>
            </a:tbl>
          </a:graphicData>
        </a:graphic>
      </p:graphicFrame>
      <p:sp>
        <p:nvSpPr>
          <p:cNvPr id="5" name="Правая фигурная скобка 4">
            <a:extLst>
              <a:ext uri="{FF2B5EF4-FFF2-40B4-BE49-F238E27FC236}">
                <a16:creationId xmlns:a16="http://schemas.microsoft.com/office/drawing/2014/main" id="{90AA36A0-A556-4ADB-8C06-F2F27C7F00F3}"/>
              </a:ext>
            </a:extLst>
          </p:cNvPr>
          <p:cNvSpPr/>
          <p:nvPr/>
        </p:nvSpPr>
        <p:spPr>
          <a:xfrm rot="16200000">
            <a:off x="2101441" y="2499919"/>
            <a:ext cx="255865" cy="1061208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2A38F75-7E4F-44CF-8045-CCDBC6626575}"/>
              </a:ext>
            </a:extLst>
          </p:cNvPr>
          <p:cNvSpPr/>
          <p:nvPr/>
        </p:nvSpPr>
        <p:spPr>
          <a:xfrm>
            <a:off x="2054485" y="2493798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</a:t>
            </a:r>
            <a:endParaRPr lang="ru-RU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11A866D4-49DA-4A10-99E7-36F5236028FF}"/>
              </a:ext>
            </a:extLst>
          </p:cNvPr>
          <p:cNvCxnSpPr/>
          <p:nvPr/>
        </p:nvCxnSpPr>
        <p:spPr>
          <a:xfrm>
            <a:off x="2978092" y="4874004"/>
            <a:ext cx="13841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FF89EA35-D6EE-4009-9EE5-8F1110E54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65332"/>
              </p:ext>
            </p:extLst>
          </p:nvPr>
        </p:nvGraphicFramePr>
        <p:xfrm>
          <a:off x="4719106" y="3303476"/>
          <a:ext cx="35661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619">
                  <a:extLst>
                    <a:ext uri="{9D8B030D-6E8A-4147-A177-3AD203B41FA5}">
                      <a16:colId xmlns:a16="http://schemas.microsoft.com/office/drawing/2014/main" val="214871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062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1890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122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9688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699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4567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591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1912142"/>
                  </a:ext>
                </a:extLst>
              </a:tr>
            </a:tbl>
          </a:graphicData>
        </a:graphic>
      </p:graphicFrame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98C038D-115D-43B4-818A-5F910288DF48}"/>
              </a:ext>
            </a:extLst>
          </p:cNvPr>
          <p:cNvSpPr/>
          <p:nvPr/>
        </p:nvSpPr>
        <p:spPr>
          <a:xfrm>
            <a:off x="3443533" y="2056287"/>
            <a:ext cx="31426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1" dirty="0" err="1"/>
              <a:t>Frequences</a:t>
            </a:r>
            <a:r>
              <a:rPr lang="en-US" sz="1400" dirty="0"/>
              <a:t> – </a:t>
            </a:r>
            <a:r>
              <a:rPr lang="ru-RU" sz="1400" dirty="0"/>
              <a:t>частота вхождения каждого из слов в </a:t>
            </a:r>
            <a:r>
              <a:rPr lang="en-US" sz="1400" dirty="0"/>
              <a:t>SAX </a:t>
            </a:r>
            <a:r>
              <a:rPr lang="ru-RU" sz="1400" dirty="0"/>
              <a:t>представлении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>
                <a:extLst>
                  <a:ext uri="{FF2B5EF4-FFF2-40B4-BE49-F238E27FC236}">
                    <a16:creationId xmlns:a16="http://schemas.microsoft.com/office/drawing/2014/main" id="{A5751E9E-0619-4C39-AD79-9811D0E84C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2559949"/>
                  </p:ext>
                </p:extLst>
              </p:nvPr>
            </p:nvGraphicFramePr>
            <p:xfrm>
              <a:off x="8845207" y="3156192"/>
              <a:ext cx="356619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56619">
                      <a:extLst>
                        <a:ext uri="{9D8B030D-6E8A-4147-A177-3AD203B41FA5}">
                          <a16:colId xmlns:a16="http://schemas.microsoft.com/office/drawing/2014/main" val="2148714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60624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ru-RU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</a:rPr>
                                  <m:t>!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18908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!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631221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3968841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06995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ru-RU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</a:rPr>
                                  <m:t>!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5670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55917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1219121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>
                <a:extLst>
                  <a:ext uri="{FF2B5EF4-FFF2-40B4-BE49-F238E27FC236}">
                    <a16:creationId xmlns:a16="http://schemas.microsoft.com/office/drawing/2014/main" id="{A5751E9E-0619-4C39-AD79-9811D0E84C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2559949"/>
                  </p:ext>
                </p:extLst>
              </p:nvPr>
            </p:nvGraphicFramePr>
            <p:xfrm>
              <a:off x="8845207" y="3156192"/>
              <a:ext cx="356619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56619">
                      <a:extLst>
                        <a:ext uri="{9D8B030D-6E8A-4147-A177-3AD203B41FA5}">
                          <a16:colId xmlns:a16="http://schemas.microsoft.com/office/drawing/2014/main" val="2148714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000" t="-1639" r="-6667" b="-7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0624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000" t="-101639" r="-6667" b="-6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908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!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631221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000" t="-301639" r="-6667" b="-4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68841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000" t="-401639" r="-6667" b="-3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6995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000" t="-501639" r="-6667" b="-2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5670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000" t="-601639" r="-6667" b="-1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5917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000" t="-701639" r="-6667" b="-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191214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6CA758D-4B95-44F8-BF15-33C0306D6F28}"/>
              </a:ext>
            </a:extLst>
          </p:cNvPr>
          <p:cNvSpPr/>
          <p:nvPr/>
        </p:nvSpPr>
        <p:spPr>
          <a:xfrm>
            <a:off x="8498430" y="2054654"/>
            <a:ext cx="1041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minvalue</a:t>
            </a:r>
            <a:endParaRPr lang="ru-RU" dirty="0"/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CFCDF40D-56A1-4DC7-B3BE-AED392346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927273"/>
              </p:ext>
            </p:extLst>
          </p:nvPr>
        </p:nvGraphicFramePr>
        <p:xfrm>
          <a:off x="10136612" y="3156192"/>
          <a:ext cx="35661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619">
                  <a:extLst>
                    <a:ext uri="{9D8B030D-6E8A-4147-A177-3AD203B41FA5}">
                      <a16:colId xmlns:a16="http://schemas.microsoft.com/office/drawing/2014/main" val="214871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062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1890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1221326"/>
                  </a:ext>
                </a:extLst>
              </a:tr>
            </a:tbl>
          </a:graphicData>
        </a:graphic>
      </p:graphicFrame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B5B271B-2E58-4749-A47A-6AEE9FFCFE4C}"/>
              </a:ext>
            </a:extLst>
          </p:cNvPr>
          <p:cNvSpPr/>
          <p:nvPr/>
        </p:nvSpPr>
        <p:spPr>
          <a:xfrm>
            <a:off x="9618077" y="2054654"/>
            <a:ext cx="1391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Index </a:t>
            </a:r>
            <a:r>
              <a:rPr lang="en-US" dirty="0" err="1"/>
              <a:t>minVal</a:t>
            </a:r>
            <a:endParaRPr lang="ru-RU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8C2F86D-2AD9-41BF-905E-82BEEB6E787B}"/>
              </a:ext>
            </a:extLst>
          </p:cNvPr>
          <p:cNvCxnSpPr/>
          <p:nvPr/>
        </p:nvCxnSpPr>
        <p:spPr>
          <a:xfrm flipH="1">
            <a:off x="8152816" y="3156192"/>
            <a:ext cx="692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BA2D946-D4DE-4C8A-9F94-924806FBA814}"/>
              </a:ext>
            </a:extLst>
          </p:cNvPr>
          <p:cNvCxnSpPr/>
          <p:nvPr/>
        </p:nvCxnSpPr>
        <p:spPr>
          <a:xfrm flipH="1">
            <a:off x="8152815" y="6122912"/>
            <a:ext cx="692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C926D57-249B-4929-A3F1-00CA27540E95}"/>
              </a:ext>
            </a:extLst>
          </p:cNvPr>
          <p:cNvSpPr/>
          <p:nvPr/>
        </p:nvSpPr>
        <p:spPr>
          <a:xfrm>
            <a:off x="1236863" y="6330264"/>
            <a:ext cx="19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unsigned </a:t>
            </a:r>
            <a:r>
              <a:rPr lang="en-US" dirty="0" err="1"/>
              <a:t>int</a:t>
            </a:r>
            <a:r>
              <a:rPr lang="en-US" dirty="0"/>
              <a:t> (char)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3BD678DA-1345-4B6A-82FC-B6DBCC69E95A}"/>
                  </a:ext>
                </a:extLst>
              </p:cNvPr>
              <p:cNvSpPr/>
              <p:nvPr/>
            </p:nvSpPr>
            <p:spPr>
              <a:xfrm>
                <a:off x="1878187" y="2025509"/>
                <a:ext cx="7023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𝑺𝑨𝑿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3BD678DA-1345-4B6A-82FC-B6DBCC69E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187" y="2025509"/>
                <a:ext cx="70237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447CAB0-CE4D-4C07-AF55-D184F06D05DC}"/>
              </a:ext>
            </a:extLst>
          </p:cNvPr>
          <p:cNvSpPr/>
          <p:nvPr/>
        </p:nvSpPr>
        <p:spPr>
          <a:xfrm>
            <a:off x="4589733" y="6328800"/>
            <a:ext cx="615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float</a:t>
            </a:r>
            <a:endParaRPr lang="ru-RU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2FE5587C-F054-4A1A-BDD9-8EA1719E1CA2}"/>
              </a:ext>
            </a:extLst>
          </p:cNvPr>
          <p:cNvCxnSpPr>
            <a:cxnSpLocks/>
          </p:cNvCxnSpPr>
          <p:nvPr/>
        </p:nvCxnSpPr>
        <p:spPr>
          <a:xfrm>
            <a:off x="5269684" y="4479721"/>
            <a:ext cx="30941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F07B4867-2BB5-41B7-B95B-C6EA79594E06}"/>
                  </a:ext>
                </a:extLst>
              </p:cNvPr>
              <p:cNvSpPr/>
              <p:nvPr/>
            </p:nvSpPr>
            <p:spPr>
              <a:xfrm>
                <a:off x="8091866" y="6090420"/>
                <a:ext cx="411340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1400" i="1">
                        <a:latin typeface="Cambria Math" panose="02040503050406030204" pitchFamily="18" charset="0"/>
                      </a:rPr>
                      <m:t>∞ −</m:t>
                    </m:r>
                  </m:oMath>
                </a14:m>
                <a:r>
                  <a:rPr lang="ru-RU" sz="1400" dirty="0"/>
                  <a:t>!</a:t>
                </a:r>
                <a14:m>
                  <m:oMath xmlns:m="http://schemas.openxmlformats.org/officeDocument/2006/math">
                    <m:r>
                      <a:rPr lang="ru-RU" sz="1400" i="1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ru-RU" sz="1400" dirty="0"/>
                  <a:t> соответствует минимальному значению в векторе частот</a:t>
                </a:r>
              </a:p>
            </p:txBody>
          </p:sp>
        </mc:Choice>
        <mc:Fallback xmlns="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F07B4867-2BB5-41B7-B95B-C6EA79594E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866" y="6090420"/>
                <a:ext cx="4113403" cy="523220"/>
              </a:xfrm>
              <a:prstGeom prst="rect">
                <a:avLst/>
              </a:prstGeom>
              <a:blipFill>
                <a:blip r:embed="rId4"/>
                <a:stretch>
                  <a:fillRect l="-444" t="-2326" b="-116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210D57AA-8D33-4F38-873A-07BD717EE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563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1F0E05-6E89-4526-A1DA-21B6AAF7B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0" y="44853"/>
            <a:ext cx="10515600" cy="1325563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ru-RU" dirty="0"/>
              <a:t>Подбор эвристики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4F45480-4B15-432D-837B-30CC05607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112845"/>
              </p:ext>
            </p:extLst>
          </p:nvPr>
        </p:nvGraphicFramePr>
        <p:xfrm>
          <a:off x="838200" y="3303476"/>
          <a:ext cx="1921777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381">
                  <a:extLst>
                    <a:ext uri="{9D8B030D-6E8A-4147-A177-3AD203B41FA5}">
                      <a16:colId xmlns:a16="http://schemas.microsoft.com/office/drawing/2014/main" val="1577186042"/>
                    </a:ext>
                  </a:extLst>
                </a:gridCol>
                <a:gridCol w="375132">
                  <a:extLst>
                    <a:ext uri="{9D8B030D-6E8A-4147-A177-3AD203B41FA5}">
                      <a16:colId xmlns:a16="http://schemas.microsoft.com/office/drawing/2014/main" val="857073212"/>
                    </a:ext>
                  </a:extLst>
                </a:gridCol>
                <a:gridCol w="375132">
                  <a:extLst>
                    <a:ext uri="{9D8B030D-6E8A-4147-A177-3AD203B41FA5}">
                      <a16:colId xmlns:a16="http://schemas.microsoft.com/office/drawing/2014/main" val="2148714460"/>
                    </a:ext>
                  </a:extLst>
                </a:gridCol>
                <a:gridCol w="375132">
                  <a:extLst>
                    <a:ext uri="{9D8B030D-6E8A-4147-A177-3AD203B41FA5}">
                      <a16:colId xmlns:a16="http://schemas.microsoft.com/office/drawing/2014/main" val="1233205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b</a:t>
                      </a:r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c</a:t>
                      </a:r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6062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1890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b</a:t>
                      </a:r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c</a:t>
                      </a:r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122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k+1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b</a:t>
                      </a:r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688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0699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4567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591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m-n+1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21912142"/>
                  </a:ext>
                </a:extLst>
              </a:tr>
            </a:tbl>
          </a:graphicData>
        </a:graphic>
      </p:graphicFrame>
      <p:sp>
        <p:nvSpPr>
          <p:cNvPr id="5" name="Правая фигурная скобка 4">
            <a:extLst>
              <a:ext uri="{FF2B5EF4-FFF2-40B4-BE49-F238E27FC236}">
                <a16:creationId xmlns:a16="http://schemas.microsoft.com/office/drawing/2014/main" id="{90AA36A0-A556-4ADB-8C06-F2F27C7F00F3}"/>
              </a:ext>
            </a:extLst>
          </p:cNvPr>
          <p:cNvSpPr/>
          <p:nvPr/>
        </p:nvSpPr>
        <p:spPr>
          <a:xfrm rot="16200000">
            <a:off x="2101441" y="2499919"/>
            <a:ext cx="255865" cy="1061208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2A38F75-7E4F-44CF-8045-CCDBC6626575}"/>
              </a:ext>
            </a:extLst>
          </p:cNvPr>
          <p:cNvSpPr/>
          <p:nvPr/>
        </p:nvSpPr>
        <p:spPr>
          <a:xfrm>
            <a:off x="2054485" y="2493798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</a:t>
            </a:r>
            <a:endParaRPr lang="ru-RU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11A866D4-49DA-4A10-99E7-36F5236028FF}"/>
              </a:ext>
            </a:extLst>
          </p:cNvPr>
          <p:cNvCxnSpPr/>
          <p:nvPr/>
        </p:nvCxnSpPr>
        <p:spPr>
          <a:xfrm>
            <a:off x="2978092" y="4874004"/>
            <a:ext cx="13841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C926D57-249B-4929-A3F1-00CA27540E95}"/>
              </a:ext>
            </a:extLst>
          </p:cNvPr>
          <p:cNvSpPr/>
          <p:nvPr/>
        </p:nvSpPr>
        <p:spPr>
          <a:xfrm>
            <a:off x="1236863" y="6330264"/>
            <a:ext cx="19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unsigned </a:t>
            </a:r>
            <a:r>
              <a:rPr lang="en-US" dirty="0" err="1"/>
              <a:t>int</a:t>
            </a:r>
            <a:r>
              <a:rPr lang="en-US" dirty="0"/>
              <a:t> (char)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3BD678DA-1345-4B6A-82FC-B6DBCC69E95A}"/>
                  </a:ext>
                </a:extLst>
              </p:cNvPr>
              <p:cNvSpPr/>
              <p:nvPr/>
            </p:nvSpPr>
            <p:spPr>
              <a:xfrm>
                <a:off x="1878187" y="2025509"/>
                <a:ext cx="7023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𝑺𝑨𝑿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3BD678DA-1345-4B6A-82FC-B6DBCC69E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187" y="2025509"/>
                <a:ext cx="70237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D488873E-041D-46DA-B53F-A590F56C0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849915"/>
              </p:ext>
            </p:extLst>
          </p:nvPr>
        </p:nvGraphicFramePr>
        <p:xfrm>
          <a:off x="4580390" y="3429000"/>
          <a:ext cx="201259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148">
                  <a:extLst>
                    <a:ext uri="{9D8B030D-6E8A-4147-A177-3AD203B41FA5}">
                      <a16:colId xmlns:a16="http://schemas.microsoft.com/office/drawing/2014/main" val="4112889760"/>
                    </a:ext>
                  </a:extLst>
                </a:gridCol>
                <a:gridCol w="503148">
                  <a:extLst>
                    <a:ext uri="{9D8B030D-6E8A-4147-A177-3AD203B41FA5}">
                      <a16:colId xmlns:a16="http://schemas.microsoft.com/office/drawing/2014/main" val="157016021"/>
                    </a:ext>
                  </a:extLst>
                </a:gridCol>
                <a:gridCol w="503148">
                  <a:extLst>
                    <a:ext uri="{9D8B030D-6E8A-4147-A177-3AD203B41FA5}">
                      <a16:colId xmlns:a16="http://schemas.microsoft.com/office/drawing/2014/main" val="236607454"/>
                    </a:ext>
                  </a:extLst>
                </a:gridCol>
                <a:gridCol w="503148">
                  <a:extLst>
                    <a:ext uri="{9D8B030D-6E8A-4147-A177-3AD203B41FA5}">
                      <a16:colId xmlns:a16="http://schemas.microsoft.com/office/drawing/2014/main" val="1122853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702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7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18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199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23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551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7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057794"/>
                  </a:ext>
                </a:extLst>
              </a:tr>
            </a:tbl>
          </a:graphicData>
        </a:graphic>
      </p:graphicFrame>
      <p:graphicFrame>
        <p:nvGraphicFramePr>
          <p:cNvPr id="30" name="Таблица 29">
            <a:extLst>
              <a:ext uri="{FF2B5EF4-FFF2-40B4-BE49-F238E27FC236}">
                <a16:creationId xmlns:a16="http://schemas.microsoft.com/office/drawing/2014/main" id="{D1106628-051C-4136-AD44-BF885F7B6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393907"/>
              </p:ext>
            </p:extLst>
          </p:nvPr>
        </p:nvGraphicFramePr>
        <p:xfrm>
          <a:off x="7095846" y="3429000"/>
          <a:ext cx="201259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148">
                  <a:extLst>
                    <a:ext uri="{9D8B030D-6E8A-4147-A177-3AD203B41FA5}">
                      <a16:colId xmlns:a16="http://schemas.microsoft.com/office/drawing/2014/main" val="4112889760"/>
                    </a:ext>
                  </a:extLst>
                </a:gridCol>
                <a:gridCol w="503148">
                  <a:extLst>
                    <a:ext uri="{9D8B030D-6E8A-4147-A177-3AD203B41FA5}">
                      <a16:colId xmlns:a16="http://schemas.microsoft.com/office/drawing/2014/main" val="157016021"/>
                    </a:ext>
                  </a:extLst>
                </a:gridCol>
                <a:gridCol w="503148">
                  <a:extLst>
                    <a:ext uri="{9D8B030D-6E8A-4147-A177-3AD203B41FA5}">
                      <a16:colId xmlns:a16="http://schemas.microsoft.com/office/drawing/2014/main" val="236607454"/>
                    </a:ext>
                  </a:extLst>
                </a:gridCol>
                <a:gridCol w="503148">
                  <a:extLst>
                    <a:ext uri="{9D8B030D-6E8A-4147-A177-3AD203B41FA5}">
                      <a16:colId xmlns:a16="http://schemas.microsoft.com/office/drawing/2014/main" val="1122853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702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7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18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199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23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K+1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551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7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057794"/>
                  </a:ext>
                </a:extLst>
              </a:tr>
            </a:tbl>
          </a:graphicData>
        </a:graphic>
      </p:graphicFrame>
      <p:sp>
        <p:nvSpPr>
          <p:cNvPr id="31" name="Объект 2">
            <a:extLst>
              <a:ext uri="{FF2B5EF4-FFF2-40B4-BE49-F238E27FC236}">
                <a16:creationId xmlns:a16="http://schemas.microsoft.com/office/drawing/2014/main" id="{9C60E0B4-900A-4197-813F-448C51749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80" y="1074644"/>
            <a:ext cx="11429144" cy="1325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</a:t>
            </a:r>
            <a:r>
              <a:rPr lang="ru-RU" dirty="0"/>
              <a:t>5</a:t>
            </a:r>
            <a:r>
              <a:rPr lang="en-US" dirty="0"/>
              <a:t> </a:t>
            </a:r>
            <a:r>
              <a:rPr lang="ru-RU" dirty="0"/>
              <a:t>Построение цепочек с индексами начала </a:t>
            </a:r>
            <a:r>
              <a:rPr lang="ru-RU" dirty="0" err="1"/>
              <a:t>подпоследовательностей</a:t>
            </a:r>
            <a:r>
              <a:rPr lang="ru-RU" dirty="0"/>
              <a:t>, имеющих одинаковое </a:t>
            </a:r>
            <a:r>
              <a:rPr lang="en-US" dirty="0"/>
              <a:t>SAX </a:t>
            </a:r>
            <a:r>
              <a:rPr lang="ru-RU" dirty="0"/>
              <a:t>представление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9074B430-3ECF-4EB0-8F22-6B59BDA31275}"/>
              </a:ext>
            </a:extLst>
          </p:cNvPr>
          <p:cNvSpPr/>
          <p:nvPr/>
        </p:nvSpPr>
        <p:spPr>
          <a:xfrm>
            <a:off x="4662010" y="2533258"/>
            <a:ext cx="1849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Words with count</a:t>
            </a:r>
            <a:endParaRPr lang="ru-RU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8109D71-2854-4B90-9A8C-E8CE70A0496E}"/>
              </a:ext>
            </a:extLst>
          </p:cNvPr>
          <p:cNvSpPr/>
          <p:nvPr/>
        </p:nvSpPr>
        <p:spPr>
          <a:xfrm>
            <a:off x="7133916" y="2533258"/>
            <a:ext cx="1810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Chains of indexes</a:t>
            </a:r>
            <a:endParaRPr lang="ru-RU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D76FBC54-F45E-4368-A5CF-839AF6506C0F}"/>
              </a:ext>
            </a:extLst>
          </p:cNvPr>
          <p:cNvSpPr/>
          <p:nvPr/>
        </p:nvSpPr>
        <p:spPr>
          <a:xfrm>
            <a:off x="4623525" y="6330264"/>
            <a:ext cx="19694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Long (</a:t>
            </a:r>
            <a:r>
              <a:rPr lang="ru-RU" sz="1400" dirty="0"/>
              <a:t>из-за столбца с кол-вом элементов)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EA3A391D-E644-4F21-8156-288436410441}"/>
              </a:ext>
            </a:extLst>
          </p:cNvPr>
          <p:cNvSpPr/>
          <p:nvPr/>
        </p:nvSpPr>
        <p:spPr>
          <a:xfrm>
            <a:off x="7012062" y="6345337"/>
            <a:ext cx="2180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Long (</a:t>
            </a:r>
            <a:r>
              <a:rPr lang="ru-RU" sz="1400" dirty="0"/>
              <a:t>т.к. индексы могут быть весьма большими)</a:t>
            </a:r>
          </a:p>
        </p:txBody>
      </p:sp>
    </p:spTree>
    <p:extLst>
      <p:ext uri="{BB962C8B-B14F-4D97-AF65-F5344CB8AC3E}">
        <p14:creationId xmlns:p14="http://schemas.microsoft.com/office/powerpoint/2010/main" val="173792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8D74E-456B-4411-A7F9-3E2F1E130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054" y="22430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ru-RU" dirty="0"/>
              <a:t>Поиск диссонансов: на основе эвристики с ранним выходом из итерации цикла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D9EC75-1864-4D36-8618-8E5A209C5C4F}"/>
                  </a:ext>
                </a:extLst>
              </p:cNvPr>
              <p:cNvSpPr txBox="1"/>
              <p:nvPr/>
            </p:nvSpPr>
            <p:spPr>
              <a:xfrm>
                <a:off x="431390" y="1656271"/>
                <a:ext cx="5130464" cy="513480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For(int p = </a:t>
                </a:r>
                <a:r>
                  <a:rPr lang="ru-RU" sz="1600" dirty="0"/>
                  <a:t>0</a:t>
                </a:r>
                <a:r>
                  <a:rPr lang="en-US" sz="1600" dirty="0"/>
                  <a:t>; p&lt; m-n+1; p++) {</a:t>
                </a:r>
              </a:p>
              <a:p>
                <a:r>
                  <a:rPr lang="en-US" sz="1600" dirty="0"/>
                  <a:t>	min = </a:t>
                </a:r>
                <a14:m>
                  <m:oMath xmlns:m="http://schemas.openxmlformats.org/officeDocument/2006/math">
                    <m:r>
                      <a:rPr lang="ru-RU" sz="1600" i="1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600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rPr>
                  <a:t>;</a:t>
                </a:r>
                <a:endParaRPr lang="en-US" sz="1600" dirty="0"/>
              </a:p>
              <a:p>
                <a:r>
                  <a:rPr lang="en-US" sz="1600" dirty="0"/>
                  <a:t>	For(int j = 0; j &lt; m-n+1; </a:t>
                </a:r>
                <a:r>
                  <a:rPr lang="en-US" sz="1600" dirty="0" err="1"/>
                  <a:t>j++</a:t>
                </a:r>
                <a:r>
                  <a:rPr lang="en-US" sz="1600" dirty="0"/>
                  <a:t>) {</a:t>
                </a:r>
              </a:p>
              <a:p>
                <a:r>
                  <a:rPr lang="en-US" sz="1600" dirty="0"/>
                  <a:t>		if(</a:t>
                </a:r>
                <a:r>
                  <a:rPr lang="en-US" sz="1600" dirty="0" err="1"/>
                  <a:t>is_self_match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600" dirty="0"/>
                  <a:t>,</a:t>
                </a:r>
                <a:r>
                  <a:rPr lang="ru-RU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) {</a:t>
                </a:r>
              </a:p>
              <a:p>
                <a:r>
                  <a:rPr lang="en-US" sz="1600" dirty="0"/>
                  <a:t>			continue;</a:t>
                </a:r>
              </a:p>
              <a:p>
                <a:r>
                  <a:rPr lang="en-US" sz="1600" dirty="0"/>
                  <a:t>		}</a:t>
                </a:r>
              </a:p>
              <a:p>
                <a:r>
                  <a:rPr lang="en-US" sz="16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 = Euclid_dist(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600" dirty="0"/>
                  <a:t>,</a:t>
                </a:r>
                <a:r>
                  <a:rPr lang="ru-RU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)</a:t>
                </a:r>
              </a:p>
              <a:p>
                <a:r>
                  <a:rPr lang="en-US" sz="1600" dirty="0"/>
                  <a:t>	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 &lt; </a:t>
                </a:r>
                <a:r>
                  <a:rPr lang="en-US" sz="1600" dirty="0" err="1"/>
                  <a:t>best_so_far_dist</a:t>
                </a:r>
                <a:r>
                  <a:rPr lang="en-US" sz="1600" dirty="0"/>
                  <a:t>) {</a:t>
                </a:r>
              </a:p>
              <a:p>
                <a:r>
                  <a:rPr lang="en-US" sz="1600" dirty="0"/>
                  <a:t>			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ru-RU" sz="1600" dirty="0"/>
                  <a:t>не подходит</a:t>
                </a:r>
              </a:p>
              <a:p>
                <a:r>
                  <a:rPr lang="ru-RU" sz="1600" dirty="0"/>
                  <a:t>			</a:t>
                </a:r>
                <a:r>
                  <a:rPr lang="en-US" sz="1600" dirty="0"/>
                  <a:t>break;</a:t>
                </a:r>
              </a:p>
              <a:p>
                <a:r>
                  <a:rPr lang="en-US" sz="1600" dirty="0"/>
                  <a:t>		}</a:t>
                </a:r>
              </a:p>
              <a:p>
                <a:r>
                  <a:rPr lang="en-US" sz="1600" dirty="0"/>
                  <a:t>	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 &lt; min) {</a:t>
                </a:r>
              </a:p>
              <a:p>
                <a:r>
                  <a:rPr lang="en-US" sz="1600" dirty="0"/>
                  <a:t>			min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1600" dirty="0"/>
                  <a:t>	</a:t>
                </a:r>
              </a:p>
              <a:p>
                <a:r>
                  <a:rPr lang="en-US" sz="1600" dirty="0"/>
                  <a:t>		}</a:t>
                </a:r>
              </a:p>
              <a:p>
                <a:r>
                  <a:rPr lang="en-US" sz="1600" dirty="0"/>
                  <a:t>	}</a:t>
                </a:r>
                <a:endParaRPr lang="ru-RU" sz="1600" dirty="0"/>
              </a:p>
              <a:p>
                <a:r>
                  <a:rPr lang="en-US" sz="1600" dirty="0"/>
                  <a:t>	If(min &gt; </a:t>
                </a:r>
                <a:r>
                  <a:rPr lang="en-US" sz="1600" dirty="0" err="1"/>
                  <a:t>best_so_far_dist</a:t>
                </a:r>
                <a:r>
                  <a:rPr lang="en-US" sz="1600" dirty="0"/>
                  <a:t>) {</a:t>
                </a:r>
              </a:p>
              <a:p>
                <a:r>
                  <a:rPr lang="en-US" sz="1600" dirty="0"/>
                  <a:t>		</a:t>
                </a:r>
                <a:r>
                  <a:rPr lang="en-US" sz="1600" dirty="0" err="1"/>
                  <a:t>best_so_far_dist</a:t>
                </a:r>
                <a:r>
                  <a:rPr lang="en-US" sz="1600" dirty="0"/>
                  <a:t> = min;</a:t>
                </a:r>
              </a:p>
              <a:p>
                <a:r>
                  <a:rPr lang="en-US" sz="1600" dirty="0"/>
                  <a:t>		</a:t>
                </a:r>
                <a:r>
                  <a:rPr lang="en-US" sz="1600" dirty="0" err="1"/>
                  <a:t>best_so_far_pos</a:t>
                </a:r>
                <a:r>
                  <a:rPr lang="en-US" sz="1600" dirty="0"/>
                  <a:t> = p;</a:t>
                </a:r>
              </a:p>
              <a:p>
                <a:r>
                  <a:rPr lang="en-US" sz="1600" dirty="0"/>
                  <a:t>	}</a:t>
                </a:r>
              </a:p>
              <a:p>
                <a:r>
                  <a:rPr lang="en-US" sz="1600" dirty="0"/>
                  <a:t>}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D9EC75-1864-4D36-8618-8E5A209C5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90" y="1656271"/>
                <a:ext cx="5130464" cy="5134804"/>
              </a:xfrm>
              <a:prstGeom prst="rect">
                <a:avLst/>
              </a:prstGeom>
              <a:blipFill>
                <a:blip r:embed="rId2"/>
                <a:stretch>
                  <a:fillRect l="-593" t="-237" b="-4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565DFC-14EB-457D-86E6-198B9105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14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82329B2-9831-45FC-BE3B-A3DDFBC6D83F}"/>
              </a:ext>
            </a:extLst>
          </p:cNvPr>
          <p:cNvSpPr/>
          <p:nvPr/>
        </p:nvSpPr>
        <p:spPr>
          <a:xfrm>
            <a:off x="5725048" y="1656271"/>
            <a:ext cx="59570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Последовательная версия алгоритма</a:t>
            </a:r>
            <a:endParaRPr lang="en-US" dirty="0"/>
          </a:p>
          <a:p>
            <a:r>
              <a:rPr lang="en-US" dirty="0"/>
              <a:t>Output: </a:t>
            </a:r>
            <a:r>
              <a:rPr lang="ru-RU" dirty="0"/>
              <a:t>диссонансом является подпоследовательность начинающаяся с </a:t>
            </a:r>
            <a:r>
              <a:rPr lang="en-US" dirty="0" err="1"/>
              <a:t>best_so_far_pos</a:t>
            </a:r>
            <a:r>
              <a:rPr lang="en-US" dirty="0"/>
              <a:t>  </a:t>
            </a:r>
            <a:r>
              <a:rPr lang="ru-RU" dirty="0"/>
              <a:t>позиции в исходном временном ряде.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861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8D74E-456B-4411-A7F9-3E2F1E130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1613"/>
            <a:ext cx="11908733" cy="1325563"/>
          </a:xfrm>
        </p:spPr>
        <p:txBody>
          <a:bodyPr>
            <a:normAutofit/>
          </a:bodyPr>
          <a:lstStyle/>
          <a:p>
            <a:r>
              <a:rPr lang="en-US" sz="2400" dirty="0"/>
              <a:t>2. </a:t>
            </a:r>
            <a:r>
              <a:rPr lang="ru-RU" sz="2400" dirty="0"/>
              <a:t>Поиск диссонансов: на основе эвристики с ранним выходом из итерации цикла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D9EC75-1864-4D36-8618-8E5A209C5C4F}"/>
                  </a:ext>
                </a:extLst>
              </p:cNvPr>
              <p:cNvSpPr txBox="1"/>
              <p:nvPr/>
            </p:nvSpPr>
            <p:spPr>
              <a:xfrm>
                <a:off x="89745" y="863667"/>
                <a:ext cx="7798210" cy="6178999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For(int p</a:t>
                </a:r>
                <a:r>
                  <a:rPr lang="ru-RU" sz="1200" dirty="0"/>
                  <a:t> </a:t>
                </a:r>
                <a:r>
                  <a:rPr lang="en-US" sz="1200" dirty="0"/>
                  <a:t>in </a:t>
                </a:r>
                <a:r>
                  <a:rPr lang="en-US" sz="1200" dirty="0" err="1"/>
                  <a:t>IndexMinVal</a:t>
                </a:r>
                <a:r>
                  <a:rPr lang="en-US" sz="1200" dirty="0"/>
                  <a:t>) { </a:t>
                </a:r>
              </a:p>
              <a:p>
                <a:r>
                  <a:rPr lang="en-US" sz="1200" dirty="0"/>
                  <a:t>    min = </a:t>
                </a:r>
                <a14:m>
                  <m:oMath xmlns:m="http://schemas.openxmlformats.org/officeDocument/2006/math">
                    <m:r>
                      <a:rPr lang="ru-RU" sz="1200" i="1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200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rPr>
                  <a:t>;</a:t>
                </a:r>
              </a:p>
              <a:p>
                <a:r>
                  <a:rPr lang="en-US" sz="1200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rPr>
                  <a:t>    </a:t>
                </a:r>
                <a:r>
                  <a:rPr lang="en-US" sz="1200" dirty="0"/>
                  <a:t>For(int j in </a:t>
                </a:r>
                <a:r>
                  <a:rPr lang="en-US" sz="1200" dirty="0" err="1"/>
                  <a:t>ChainsOfIndexes</a:t>
                </a:r>
                <a:r>
                  <a:rPr lang="en-US" sz="1200" dirty="0"/>
                  <a:t>[sax(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200" dirty="0"/>
                  <a:t>)]){</a:t>
                </a:r>
              </a:p>
              <a:p>
                <a:r>
                  <a:rPr lang="en-US" sz="1200" dirty="0"/>
                  <a:t>        if(</a:t>
                </a:r>
                <a:r>
                  <a:rPr lang="en-US" sz="1200" dirty="0" err="1"/>
                  <a:t>is_self_match</a:t>
                </a:r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200" dirty="0"/>
                  <a:t>,</a:t>
                </a:r>
                <a:r>
                  <a:rPr lang="ru-RU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) {</a:t>
                </a:r>
              </a:p>
              <a:p>
                <a:r>
                  <a:rPr lang="en-US" sz="1200" dirty="0"/>
                  <a:t>            continue;</a:t>
                </a:r>
              </a:p>
              <a:p>
                <a:r>
                  <a:rPr lang="en-US" sz="1200" dirty="0"/>
                  <a:t>        }</a:t>
                </a:r>
              </a:p>
              <a:p>
                <a:r>
                  <a:rPr lang="en-US" sz="1200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 = Euclid_dist(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200" dirty="0"/>
                  <a:t>,</a:t>
                </a:r>
                <a:r>
                  <a:rPr lang="ru-RU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)</a:t>
                </a:r>
              </a:p>
              <a:p>
                <a:r>
                  <a:rPr lang="en-US" sz="1200" dirty="0"/>
                  <a:t>  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 &lt; </a:t>
                </a:r>
                <a:r>
                  <a:rPr lang="en-US" sz="1200" dirty="0" err="1"/>
                  <a:t>best_so_far_dist</a:t>
                </a:r>
                <a:r>
                  <a:rPr lang="en-US" sz="1200" dirty="0"/>
                  <a:t>) {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  <a:r>
                  <a:rPr lang="ru-RU" sz="1200" dirty="0"/>
                  <a:t>не подходит</a:t>
                </a:r>
              </a:p>
              <a:p>
                <a:r>
                  <a:rPr lang="en-US" sz="1200" dirty="0"/>
                  <a:t>            break;</a:t>
                </a:r>
              </a:p>
              <a:p>
                <a:r>
                  <a:rPr lang="en-US" sz="1200" dirty="0"/>
                  <a:t>        }</a:t>
                </a:r>
              </a:p>
              <a:p>
                <a:r>
                  <a:rPr lang="en-US" sz="1200" dirty="0"/>
                  <a:t>  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 &lt; min) {</a:t>
                </a:r>
              </a:p>
              <a:p>
                <a:r>
                  <a:rPr lang="en-US" sz="1200" dirty="0"/>
                  <a:t>            min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1200" dirty="0"/>
                  <a:t>	</a:t>
                </a:r>
              </a:p>
              <a:p>
                <a:r>
                  <a:rPr lang="en-US" sz="1200" dirty="0"/>
                  <a:t>        }</a:t>
                </a:r>
              </a:p>
              <a:p>
                <a:r>
                  <a:rPr lang="en-US" sz="1200" dirty="0"/>
                  <a:t>   }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   For(int j int j = 0; j &lt; m-n+1 &amp;&amp; not in </a:t>
                </a:r>
                <a:r>
                  <a:rPr lang="en-US" sz="1200" dirty="0" err="1"/>
                  <a:t>ChainsOfIndexes</a:t>
                </a:r>
                <a:r>
                  <a:rPr lang="en-US" sz="1200" dirty="0"/>
                  <a:t>[sax(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200" dirty="0"/>
                  <a:t>)]; </a:t>
                </a:r>
                <a:r>
                  <a:rPr lang="en-US" sz="1200" dirty="0" err="1"/>
                  <a:t>j++</a:t>
                </a:r>
                <a:r>
                  <a:rPr lang="en-US" sz="1200" dirty="0"/>
                  <a:t>){</a:t>
                </a:r>
              </a:p>
              <a:p>
                <a:r>
                  <a:rPr lang="en-US" sz="1200" dirty="0"/>
                  <a:t>        if(</a:t>
                </a:r>
                <a:r>
                  <a:rPr lang="en-US" sz="1200" dirty="0" err="1"/>
                  <a:t>is_self_match</a:t>
                </a:r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200" dirty="0"/>
                  <a:t>,</a:t>
                </a:r>
                <a:r>
                  <a:rPr lang="ru-RU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) {</a:t>
                </a:r>
              </a:p>
              <a:p>
                <a:r>
                  <a:rPr lang="en-US" sz="1200" dirty="0"/>
                  <a:t>            continue;</a:t>
                </a:r>
              </a:p>
              <a:p>
                <a:r>
                  <a:rPr lang="en-US" sz="1200" dirty="0"/>
                  <a:t>        }</a:t>
                </a:r>
              </a:p>
              <a:p>
                <a:r>
                  <a:rPr lang="en-US" sz="1200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 = Euclid_dist(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200" dirty="0"/>
                  <a:t>,</a:t>
                </a:r>
                <a:r>
                  <a:rPr lang="ru-RU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)</a:t>
                </a:r>
              </a:p>
              <a:p>
                <a:r>
                  <a:rPr lang="en-US" sz="1200" dirty="0"/>
                  <a:t>  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 &lt; </a:t>
                </a:r>
                <a:r>
                  <a:rPr lang="en-US" sz="1200" dirty="0" err="1"/>
                  <a:t>best_so_far_dist</a:t>
                </a:r>
                <a:r>
                  <a:rPr lang="en-US" sz="1200" dirty="0"/>
                  <a:t>) {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  <a:r>
                  <a:rPr lang="ru-RU" sz="1200" dirty="0"/>
                  <a:t>не подходит</a:t>
                </a:r>
              </a:p>
              <a:p>
                <a:r>
                  <a:rPr lang="en-US" sz="1200" dirty="0"/>
                  <a:t>            break;</a:t>
                </a:r>
              </a:p>
              <a:p>
                <a:r>
                  <a:rPr lang="en-US" sz="1200" dirty="0"/>
                  <a:t>        }</a:t>
                </a:r>
              </a:p>
              <a:p>
                <a:r>
                  <a:rPr lang="en-US" sz="1200" dirty="0"/>
                  <a:t>  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 &lt; min) {</a:t>
                </a:r>
              </a:p>
              <a:p>
                <a:r>
                  <a:rPr lang="en-US" sz="1200" dirty="0"/>
                  <a:t>            min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1200" dirty="0"/>
                  <a:t>	</a:t>
                </a:r>
              </a:p>
              <a:p>
                <a:r>
                  <a:rPr lang="en-US" sz="1200" dirty="0"/>
                  <a:t>        }</a:t>
                </a:r>
              </a:p>
              <a:p>
                <a:r>
                  <a:rPr lang="en-US" sz="1200" dirty="0"/>
                  <a:t>   }</a:t>
                </a:r>
                <a:endParaRPr lang="ru-RU" sz="1200" dirty="0"/>
              </a:p>
              <a:p>
                <a:r>
                  <a:rPr lang="en-US" sz="1200" dirty="0"/>
                  <a:t>   If(min &gt; </a:t>
                </a:r>
                <a:r>
                  <a:rPr lang="en-US" sz="1200" dirty="0" err="1"/>
                  <a:t>best_so_far_dist</a:t>
                </a:r>
                <a:r>
                  <a:rPr lang="en-US" sz="1200" dirty="0"/>
                  <a:t>) {</a:t>
                </a:r>
              </a:p>
              <a:p>
                <a:r>
                  <a:rPr lang="en-US" sz="1200" dirty="0"/>
                  <a:t>        </a:t>
                </a:r>
                <a:r>
                  <a:rPr lang="en-US" sz="1200" dirty="0" err="1"/>
                  <a:t>best_so_far_dist</a:t>
                </a:r>
                <a:r>
                  <a:rPr lang="en-US" sz="1200" dirty="0"/>
                  <a:t> = min;</a:t>
                </a:r>
              </a:p>
              <a:p>
                <a:r>
                  <a:rPr lang="en-US" sz="1200" dirty="0"/>
                  <a:t>        </a:t>
                </a:r>
                <a:r>
                  <a:rPr lang="en-US" sz="1200" dirty="0" err="1"/>
                  <a:t>best_so_far_pos</a:t>
                </a:r>
                <a:r>
                  <a:rPr lang="en-US" sz="1200" dirty="0"/>
                  <a:t> = p;</a:t>
                </a:r>
              </a:p>
              <a:p>
                <a:r>
                  <a:rPr lang="en-US" sz="1200" dirty="0"/>
                  <a:t>   }</a:t>
                </a:r>
              </a:p>
              <a:p>
                <a:r>
                  <a:rPr lang="en-US" sz="1200" dirty="0"/>
                  <a:t>}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D9EC75-1864-4D36-8618-8E5A209C5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5" y="863667"/>
                <a:ext cx="7798210" cy="6178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565DFC-14EB-457D-86E6-198B9105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15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82329B2-9831-45FC-BE3B-A3DDFBC6D83F}"/>
              </a:ext>
            </a:extLst>
          </p:cNvPr>
          <p:cNvSpPr/>
          <p:nvPr/>
        </p:nvSpPr>
        <p:spPr>
          <a:xfrm>
            <a:off x="5632073" y="988901"/>
            <a:ext cx="595705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/>
              <a:t>Для получения наилучшего (наиболее близкого к диссонансу) значения </a:t>
            </a:r>
            <a:r>
              <a:rPr lang="en-US" dirty="0" err="1"/>
              <a:t>best_so_far_dist</a:t>
            </a:r>
            <a:r>
              <a:rPr lang="en-US" dirty="0"/>
              <a:t> </a:t>
            </a:r>
            <a:r>
              <a:rPr lang="ru-RU" dirty="0"/>
              <a:t>выполняется внешний цикл по всем </a:t>
            </a:r>
            <a:r>
              <a:rPr lang="ru-RU" dirty="0" err="1"/>
              <a:t>подпоследовательностям</a:t>
            </a:r>
            <a:r>
              <a:rPr lang="ru-RU" dirty="0"/>
              <a:t> с наиболее редко встречающимися </a:t>
            </a:r>
            <a:r>
              <a:rPr lang="en-US" dirty="0"/>
              <a:t>SAX </a:t>
            </a:r>
            <a:r>
              <a:rPr lang="ru-RU" dirty="0"/>
              <a:t>представлениями</a:t>
            </a:r>
          </a:p>
          <a:p>
            <a:r>
              <a:rPr lang="ru-RU" dirty="0"/>
              <a:t>И два внутренних цикла: по предположительным ближайшим соседям </a:t>
            </a:r>
            <a:r>
              <a:rPr lang="ru-RU" dirty="0" err="1"/>
              <a:t>подпоследовательностей</a:t>
            </a:r>
            <a:r>
              <a:rPr lang="ru-RU" dirty="0"/>
              <a:t> из внешнего цикла и второй по всем оставшимся </a:t>
            </a:r>
            <a:r>
              <a:rPr lang="ru-RU" dirty="0" err="1"/>
              <a:t>подпоследовательностям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4A9FC8A-1EEE-4582-A460-8DD6011AED3F}"/>
              </a:ext>
            </a:extLst>
          </p:cNvPr>
          <p:cNvSpPr/>
          <p:nvPr/>
        </p:nvSpPr>
        <p:spPr>
          <a:xfrm>
            <a:off x="5632073" y="5615582"/>
            <a:ext cx="60960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Output: </a:t>
            </a:r>
            <a:r>
              <a:rPr lang="ru-RU" dirty="0"/>
              <a:t>диссонансом является подпоследовательность начинающаяся с </a:t>
            </a:r>
            <a:r>
              <a:rPr lang="en-US" dirty="0" err="1"/>
              <a:t>best_so_far_pos</a:t>
            </a:r>
            <a:r>
              <a:rPr lang="en-US" dirty="0"/>
              <a:t>  </a:t>
            </a:r>
            <a:r>
              <a:rPr lang="ru-RU" dirty="0"/>
              <a:t>позиции в исходном временном ряде.</a:t>
            </a:r>
            <a:endParaRPr lang="en-US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1D3CD24-7EA3-4D77-BF13-DFC89AD17338}"/>
              </a:ext>
            </a:extLst>
          </p:cNvPr>
          <p:cNvSpPr/>
          <p:nvPr/>
        </p:nvSpPr>
        <p:spPr>
          <a:xfrm>
            <a:off x="271927" y="3429000"/>
            <a:ext cx="4355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#pragma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omp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parallel for scheduled(guided)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764B0A6-5444-4CA7-BAE6-F3BCD27B7511}"/>
              </a:ext>
            </a:extLst>
          </p:cNvPr>
          <p:cNvSpPr/>
          <p:nvPr/>
        </p:nvSpPr>
        <p:spPr>
          <a:xfrm>
            <a:off x="2745556" y="803567"/>
            <a:ext cx="28865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Не распараллеливаем, т.к. предположительно мало итераций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68F66B4-8D71-430E-8490-FE460419AE32}"/>
              </a:ext>
            </a:extLst>
          </p:cNvPr>
          <p:cNvSpPr/>
          <p:nvPr/>
        </p:nvSpPr>
        <p:spPr>
          <a:xfrm>
            <a:off x="3487763" y="4628946"/>
            <a:ext cx="1567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Ранний выход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97DA830-F35D-4882-B6B3-D713C4884C5E}"/>
              </a:ext>
            </a:extLst>
          </p:cNvPr>
          <p:cNvSpPr/>
          <p:nvPr/>
        </p:nvSpPr>
        <p:spPr>
          <a:xfrm>
            <a:off x="3487762" y="2229054"/>
            <a:ext cx="1567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Ранний выход</a:t>
            </a:r>
          </a:p>
        </p:txBody>
      </p:sp>
    </p:spTree>
    <p:extLst>
      <p:ext uri="{BB962C8B-B14F-4D97-AF65-F5344CB8AC3E}">
        <p14:creationId xmlns:p14="http://schemas.microsoft.com/office/powerpoint/2010/main" val="4103678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8D74E-456B-4411-A7F9-3E2F1E130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1613"/>
            <a:ext cx="11908733" cy="1325563"/>
          </a:xfrm>
        </p:spPr>
        <p:txBody>
          <a:bodyPr>
            <a:normAutofit/>
          </a:bodyPr>
          <a:lstStyle/>
          <a:p>
            <a:r>
              <a:rPr lang="en-US" sz="2400" dirty="0"/>
              <a:t>2. </a:t>
            </a:r>
            <a:r>
              <a:rPr lang="ru-RU" sz="2400" dirty="0"/>
              <a:t>Поиск диссонансов: на основе эвристики с ранним выходом из итерации цикла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D9EC75-1864-4D36-8618-8E5A209C5C4F}"/>
                  </a:ext>
                </a:extLst>
              </p:cNvPr>
              <p:cNvSpPr txBox="1"/>
              <p:nvPr/>
            </p:nvSpPr>
            <p:spPr>
              <a:xfrm>
                <a:off x="89745" y="863667"/>
                <a:ext cx="7798210" cy="6178999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ru-RU" sz="1200" dirty="0"/>
              </a:p>
              <a:p>
                <a:r>
                  <a:rPr lang="en-US" sz="1200" dirty="0"/>
                  <a:t>For(int p = 1; </a:t>
                </a:r>
                <a:r>
                  <a:rPr lang="ru-RU" sz="1200" dirty="0"/>
                  <a:t> </a:t>
                </a:r>
                <a:r>
                  <a:rPr lang="en-US" sz="1200" dirty="0"/>
                  <a:t>p not in </a:t>
                </a:r>
                <a:r>
                  <a:rPr lang="en-US" sz="1200" dirty="0" err="1"/>
                  <a:t>IndexMinVal</a:t>
                </a:r>
                <a:r>
                  <a:rPr lang="en-US" sz="1200" dirty="0"/>
                  <a:t> &amp;&amp; p &lt; m – n +1 ; p++) {</a:t>
                </a:r>
              </a:p>
              <a:p>
                <a:r>
                  <a:rPr lang="en-US" sz="1200" dirty="0"/>
                  <a:t>    min = </a:t>
                </a:r>
                <a14:m>
                  <m:oMath xmlns:m="http://schemas.openxmlformats.org/officeDocument/2006/math">
                    <m:r>
                      <a:rPr lang="ru-RU" sz="1200" i="1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200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rPr>
                  <a:t>;</a:t>
                </a:r>
              </a:p>
              <a:p>
                <a:r>
                  <a:rPr lang="en-US" sz="1200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rPr>
                  <a:t>    </a:t>
                </a:r>
                <a:r>
                  <a:rPr lang="en-US" sz="1200" dirty="0"/>
                  <a:t>For(int j in </a:t>
                </a:r>
                <a:r>
                  <a:rPr lang="en-US" sz="1200" dirty="0" err="1"/>
                  <a:t>ChainsOfIndexes</a:t>
                </a:r>
                <a:r>
                  <a:rPr lang="en-US" sz="1200" dirty="0"/>
                  <a:t>[sax(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200" dirty="0"/>
                  <a:t>)]){</a:t>
                </a:r>
              </a:p>
              <a:p>
                <a:r>
                  <a:rPr lang="en-US" sz="1200" dirty="0"/>
                  <a:t>        if(</a:t>
                </a:r>
                <a:r>
                  <a:rPr lang="en-US" sz="1200" dirty="0" err="1"/>
                  <a:t>is_self_match</a:t>
                </a:r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200" dirty="0"/>
                  <a:t>,</a:t>
                </a:r>
                <a:r>
                  <a:rPr lang="ru-RU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) {</a:t>
                </a:r>
              </a:p>
              <a:p>
                <a:r>
                  <a:rPr lang="en-US" sz="1200" dirty="0"/>
                  <a:t>            continue;</a:t>
                </a:r>
              </a:p>
              <a:p>
                <a:r>
                  <a:rPr lang="en-US" sz="1200" dirty="0"/>
                  <a:t>        }</a:t>
                </a:r>
              </a:p>
              <a:p>
                <a:r>
                  <a:rPr lang="en-US" sz="1200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 = Euclid_dist(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200" dirty="0"/>
                  <a:t>,</a:t>
                </a:r>
                <a:r>
                  <a:rPr lang="ru-RU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)</a:t>
                </a:r>
              </a:p>
              <a:p>
                <a:r>
                  <a:rPr lang="en-US" sz="1200" dirty="0"/>
                  <a:t>  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 &lt; </a:t>
                </a:r>
                <a:r>
                  <a:rPr lang="en-US" sz="1200" dirty="0" err="1"/>
                  <a:t>best_so_far_dist</a:t>
                </a:r>
                <a:r>
                  <a:rPr lang="en-US" sz="1200" dirty="0"/>
                  <a:t>) {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  <a:r>
                  <a:rPr lang="ru-RU" sz="1200" dirty="0"/>
                  <a:t>не подходит</a:t>
                </a:r>
              </a:p>
              <a:p>
                <a:r>
                  <a:rPr lang="en-US" sz="1200" dirty="0"/>
                  <a:t>            break;</a:t>
                </a:r>
              </a:p>
              <a:p>
                <a:r>
                  <a:rPr lang="en-US" sz="1200" dirty="0"/>
                  <a:t>        }</a:t>
                </a:r>
              </a:p>
              <a:p>
                <a:r>
                  <a:rPr lang="en-US" sz="1200" dirty="0"/>
                  <a:t>  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 &lt; min) {</a:t>
                </a:r>
              </a:p>
              <a:p>
                <a:r>
                  <a:rPr lang="en-US" sz="1200" dirty="0"/>
                  <a:t>            min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1200" dirty="0"/>
                  <a:t>	</a:t>
                </a:r>
              </a:p>
              <a:p>
                <a:r>
                  <a:rPr lang="en-US" sz="1200" dirty="0"/>
                  <a:t>        }</a:t>
                </a:r>
              </a:p>
              <a:p>
                <a:r>
                  <a:rPr lang="en-US" sz="1200" dirty="0"/>
                  <a:t>   }</a:t>
                </a:r>
              </a:p>
              <a:p>
                <a:r>
                  <a:rPr lang="en-US" sz="1200" dirty="0"/>
                  <a:t>   For(int j int j = 0; j &lt; m-n+1 &amp;&amp; not in </a:t>
                </a:r>
                <a:r>
                  <a:rPr lang="en-US" sz="1200" dirty="0" err="1"/>
                  <a:t>ChainsOfIndexes</a:t>
                </a:r>
                <a:r>
                  <a:rPr lang="en-US" sz="1200" dirty="0"/>
                  <a:t>[sax(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200" dirty="0"/>
                  <a:t>)]; </a:t>
                </a:r>
                <a:r>
                  <a:rPr lang="en-US" sz="1200" dirty="0" err="1"/>
                  <a:t>j++</a:t>
                </a:r>
                <a:r>
                  <a:rPr lang="en-US" sz="1200" dirty="0"/>
                  <a:t>){</a:t>
                </a:r>
              </a:p>
              <a:p>
                <a:r>
                  <a:rPr lang="en-US" sz="1200" dirty="0"/>
                  <a:t>        if(</a:t>
                </a:r>
                <a:r>
                  <a:rPr lang="en-US" sz="1200" dirty="0" err="1"/>
                  <a:t>is_self_match</a:t>
                </a:r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200" dirty="0"/>
                  <a:t>,</a:t>
                </a:r>
                <a:r>
                  <a:rPr lang="ru-RU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) {</a:t>
                </a:r>
              </a:p>
              <a:p>
                <a:r>
                  <a:rPr lang="en-US" sz="1200" dirty="0"/>
                  <a:t>            continue;</a:t>
                </a:r>
              </a:p>
              <a:p>
                <a:r>
                  <a:rPr lang="en-US" sz="1200" dirty="0"/>
                  <a:t>        }</a:t>
                </a:r>
              </a:p>
              <a:p>
                <a:r>
                  <a:rPr lang="en-US" sz="1200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 = Euclid_dist(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200" dirty="0"/>
                  <a:t>,</a:t>
                </a:r>
                <a:r>
                  <a:rPr lang="ru-RU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)</a:t>
                </a:r>
              </a:p>
              <a:p>
                <a:r>
                  <a:rPr lang="en-US" sz="1200" dirty="0"/>
                  <a:t>  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 &lt; </a:t>
                </a:r>
                <a:r>
                  <a:rPr lang="en-US" sz="1200" dirty="0" err="1"/>
                  <a:t>best_so_far_dist</a:t>
                </a:r>
                <a:r>
                  <a:rPr lang="en-US" sz="1200" dirty="0"/>
                  <a:t>) {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  <a:r>
                  <a:rPr lang="ru-RU" sz="1200" dirty="0"/>
                  <a:t>не подходит</a:t>
                </a:r>
              </a:p>
              <a:p>
                <a:r>
                  <a:rPr lang="en-US" sz="1200" dirty="0"/>
                  <a:t>            break;</a:t>
                </a:r>
              </a:p>
              <a:p>
                <a:r>
                  <a:rPr lang="en-US" sz="1200" dirty="0"/>
                  <a:t>        }</a:t>
                </a:r>
              </a:p>
              <a:p>
                <a:r>
                  <a:rPr lang="en-US" sz="1200" dirty="0"/>
                  <a:t>  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 &lt; min) {</a:t>
                </a:r>
              </a:p>
              <a:p>
                <a:r>
                  <a:rPr lang="en-US" sz="1200" dirty="0"/>
                  <a:t>            min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1200" dirty="0"/>
                  <a:t>	</a:t>
                </a:r>
              </a:p>
              <a:p>
                <a:r>
                  <a:rPr lang="en-US" sz="1200" dirty="0"/>
                  <a:t>        }</a:t>
                </a:r>
              </a:p>
              <a:p>
                <a:r>
                  <a:rPr lang="en-US" sz="1200" dirty="0"/>
                  <a:t>   }</a:t>
                </a:r>
                <a:endParaRPr lang="ru-RU" sz="1200" dirty="0"/>
              </a:p>
              <a:p>
                <a:r>
                  <a:rPr lang="en-US" sz="1200" dirty="0"/>
                  <a:t>   If(min &gt; </a:t>
                </a:r>
                <a:r>
                  <a:rPr lang="en-US" sz="1200" dirty="0" err="1"/>
                  <a:t>best_so_far_dist</a:t>
                </a:r>
                <a:r>
                  <a:rPr lang="en-US" sz="1200" dirty="0"/>
                  <a:t>) {</a:t>
                </a:r>
              </a:p>
              <a:p>
                <a:r>
                  <a:rPr lang="en-US" sz="1200" dirty="0"/>
                  <a:t>        </a:t>
                </a:r>
                <a:r>
                  <a:rPr lang="en-US" sz="1200" dirty="0" err="1"/>
                  <a:t>best_so_far_dist</a:t>
                </a:r>
                <a:r>
                  <a:rPr lang="en-US" sz="1200" dirty="0"/>
                  <a:t> = min;</a:t>
                </a:r>
              </a:p>
              <a:p>
                <a:r>
                  <a:rPr lang="en-US" sz="1200" dirty="0"/>
                  <a:t>        </a:t>
                </a:r>
                <a:r>
                  <a:rPr lang="en-US" sz="1200" dirty="0" err="1"/>
                  <a:t>best_so_far_pos</a:t>
                </a:r>
                <a:r>
                  <a:rPr lang="en-US" sz="1200" dirty="0"/>
                  <a:t> = p;</a:t>
                </a:r>
              </a:p>
              <a:p>
                <a:r>
                  <a:rPr lang="en-US" sz="1200" dirty="0"/>
                  <a:t>   }</a:t>
                </a:r>
              </a:p>
              <a:p>
                <a:r>
                  <a:rPr lang="en-US" sz="1200" dirty="0"/>
                  <a:t>}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D9EC75-1864-4D36-8618-8E5A209C5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5" y="863667"/>
                <a:ext cx="7798210" cy="6178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565DFC-14EB-457D-86E6-198B9105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16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82329B2-9831-45FC-BE3B-A3DDFBC6D83F}"/>
              </a:ext>
            </a:extLst>
          </p:cNvPr>
          <p:cNvSpPr/>
          <p:nvPr/>
        </p:nvSpPr>
        <p:spPr>
          <a:xfrm>
            <a:off x="5712460" y="1173950"/>
            <a:ext cx="595705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/>
              <a:t>Далее внешний цикл по всем </a:t>
            </a:r>
            <a:r>
              <a:rPr lang="ru-RU" dirty="0" err="1"/>
              <a:t>подпоследовательностям</a:t>
            </a:r>
            <a:r>
              <a:rPr lang="ru-RU" dirty="0"/>
              <a:t>, которые не имеют наиболее редко встречающееся </a:t>
            </a:r>
            <a:r>
              <a:rPr lang="en-US" dirty="0"/>
              <a:t>SAX </a:t>
            </a:r>
            <a:r>
              <a:rPr lang="ru-RU" dirty="0"/>
              <a:t>представление. И два внутренних цикла: по предположительным ближайшим соседям </a:t>
            </a:r>
            <a:r>
              <a:rPr lang="ru-RU" dirty="0" err="1"/>
              <a:t>подпоследовательностей</a:t>
            </a:r>
            <a:r>
              <a:rPr lang="ru-RU" dirty="0"/>
              <a:t> из внешнего цикла и второй по всем оставшимся </a:t>
            </a:r>
            <a:r>
              <a:rPr lang="ru-RU" dirty="0" err="1"/>
              <a:t>подпоследовательностям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40E5535-1680-46B3-B0AE-2BF0FB894BDC}"/>
              </a:ext>
            </a:extLst>
          </p:cNvPr>
          <p:cNvSpPr/>
          <p:nvPr/>
        </p:nvSpPr>
        <p:spPr>
          <a:xfrm>
            <a:off x="5712460" y="5690781"/>
            <a:ext cx="60960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Output: </a:t>
            </a:r>
            <a:r>
              <a:rPr lang="ru-RU" dirty="0"/>
              <a:t>диссонансом является подпоследовательность начинающаяся с </a:t>
            </a:r>
            <a:r>
              <a:rPr lang="en-US" dirty="0" err="1"/>
              <a:t>best_so_far_pos</a:t>
            </a:r>
            <a:r>
              <a:rPr lang="en-US" dirty="0"/>
              <a:t>  </a:t>
            </a:r>
            <a:r>
              <a:rPr lang="ru-RU" dirty="0"/>
              <a:t>позиции в исходном временном ряде.</a:t>
            </a:r>
            <a:endParaRPr lang="en-US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F925F5E-510E-421B-8F34-984C13985E1B}"/>
              </a:ext>
            </a:extLst>
          </p:cNvPr>
          <p:cNvSpPr/>
          <p:nvPr/>
        </p:nvSpPr>
        <p:spPr>
          <a:xfrm>
            <a:off x="89745" y="797082"/>
            <a:ext cx="4355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#pragma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omp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parallel for scheduled(guided)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2B0149F-99A5-49C2-BABE-AD841DC1AFE3}"/>
              </a:ext>
            </a:extLst>
          </p:cNvPr>
          <p:cNvSpPr/>
          <p:nvPr/>
        </p:nvSpPr>
        <p:spPr>
          <a:xfrm>
            <a:off x="3497811" y="2438363"/>
            <a:ext cx="1567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Ранний выход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102B239-40E9-4568-90F0-1C8840C4E25B}"/>
              </a:ext>
            </a:extLst>
          </p:cNvPr>
          <p:cNvSpPr/>
          <p:nvPr/>
        </p:nvSpPr>
        <p:spPr>
          <a:xfrm>
            <a:off x="3497810" y="4660723"/>
            <a:ext cx="1567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Ранний выход</a:t>
            </a:r>
          </a:p>
        </p:txBody>
      </p:sp>
    </p:spTree>
    <p:extLst>
      <p:ext uri="{BB962C8B-B14F-4D97-AF65-F5344CB8AC3E}">
        <p14:creationId xmlns:p14="http://schemas.microsoft.com/office/powerpoint/2010/main" val="2008327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575D8-B2D6-4B1C-A0DD-0A8C0CB8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" y="7752"/>
            <a:ext cx="10515600" cy="1325563"/>
          </a:xfrm>
        </p:spPr>
        <p:txBody>
          <a:bodyPr/>
          <a:lstStyle/>
          <a:p>
            <a:r>
              <a:rPr lang="ru-RU" dirty="0"/>
              <a:t>Модульная структура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F9DB5C-629D-41F2-8A9F-9D83BDB9B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17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C9682DD-6939-43F7-B465-AF4C65D12398}"/>
              </a:ext>
            </a:extLst>
          </p:cNvPr>
          <p:cNvSpPr/>
          <p:nvPr/>
        </p:nvSpPr>
        <p:spPr>
          <a:xfrm>
            <a:off x="2827181" y="2104233"/>
            <a:ext cx="265810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dk1"/>
                </a:solidFill>
              </a:rPr>
              <a:t>findDiscords</a:t>
            </a:r>
            <a:endParaRPr lang="ru-RU" sz="14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0EF9204-324D-474C-88C8-3D63AC94479D}"/>
              </a:ext>
            </a:extLst>
          </p:cNvPr>
          <p:cNvSpPr/>
          <p:nvPr/>
        </p:nvSpPr>
        <p:spPr>
          <a:xfrm>
            <a:off x="5395334" y="1279933"/>
            <a:ext cx="94442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run</a:t>
            </a:r>
            <a:endParaRPr lang="ru-RU" sz="14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B90B921-0B3B-4F1E-AE20-52BAF028FD3F}"/>
              </a:ext>
            </a:extLst>
          </p:cNvPr>
          <p:cNvSpPr/>
          <p:nvPr/>
        </p:nvSpPr>
        <p:spPr>
          <a:xfrm>
            <a:off x="5867547" y="2127394"/>
            <a:ext cx="263405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dk1"/>
                </a:solidFill>
              </a:rPr>
              <a:t>loadSeries</a:t>
            </a:r>
            <a:endParaRPr lang="ru-RU" sz="14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6FE2EF6-80FA-4E92-860A-F5CBD42C8CCC}"/>
              </a:ext>
            </a:extLst>
          </p:cNvPr>
          <p:cNvSpPr/>
          <p:nvPr/>
        </p:nvSpPr>
        <p:spPr>
          <a:xfrm>
            <a:off x="774056" y="3204515"/>
            <a:ext cx="223735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prepare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052ADD8-142A-4591-BFE7-23B6F9959E94}"/>
              </a:ext>
            </a:extLst>
          </p:cNvPr>
          <p:cNvSpPr/>
          <p:nvPr/>
        </p:nvSpPr>
        <p:spPr>
          <a:xfrm>
            <a:off x="3542731" y="3213950"/>
            <a:ext cx="232481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dk1"/>
                </a:solidFill>
              </a:rPr>
              <a:t>pushFrontSequences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612B95A-6C26-479A-86EC-0D80BB1A6F2F}"/>
              </a:ext>
            </a:extLst>
          </p:cNvPr>
          <p:cNvSpPr/>
          <p:nvPr/>
        </p:nvSpPr>
        <p:spPr>
          <a:xfrm>
            <a:off x="6339760" y="3213950"/>
            <a:ext cx="252601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dk1"/>
                </a:solidFill>
              </a:rPr>
              <a:t>getNotSelfMatchSequences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0409885-FEF3-497F-B081-2DC8A1F36AD2}"/>
              </a:ext>
            </a:extLst>
          </p:cNvPr>
          <p:cNvSpPr/>
          <p:nvPr/>
        </p:nvSpPr>
        <p:spPr>
          <a:xfrm>
            <a:off x="9469892" y="3204515"/>
            <a:ext cx="265810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dk1"/>
                </a:solidFill>
              </a:rPr>
              <a:t>findDiscords</a:t>
            </a:r>
            <a:endParaRPr lang="ru-RU" sz="14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7DE979-7AE2-4D3C-B919-4DADF999738C}"/>
              </a:ext>
            </a:extLst>
          </p:cNvPr>
          <p:cNvSpPr/>
          <p:nvPr/>
        </p:nvSpPr>
        <p:spPr>
          <a:xfrm>
            <a:off x="10116914" y="4148007"/>
            <a:ext cx="1364056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distance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7D4B1DD-BF09-424C-8EE5-4E45434BF163}"/>
              </a:ext>
            </a:extLst>
          </p:cNvPr>
          <p:cNvSpPr/>
          <p:nvPr/>
        </p:nvSpPr>
        <p:spPr>
          <a:xfrm>
            <a:off x="10355364" y="5042382"/>
            <a:ext cx="887156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dk1"/>
                </a:solidFill>
              </a:rPr>
              <a:t>distance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2F286F0C-89B5-4E2E-8807-AC89EAA29EED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4156231" y="1587710"/>
            <a:ext cx="1711316" cy="516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654E71D-4D69-41DB-B855-301BDBBF889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867547" y="1587710"/>
            <a:ext cx="1317027" cy="5396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DCFD06F7-A2DB-40A7-80C2-0A544DB7652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1892736" y="2412010"/>
            <a:ext cx="2263495" cy="792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B6A6FF7D-3BE4-47F6-BA13-CBAD61C71DEA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4156231" y="2412010"/>
            <a:ext cx="548908" cy="801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AB1EBF5D-3F49-46BE-AA4F-CD91B35EAFA9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4156231" y="2412010"/>
            <a:ext cx="3446538" cy="801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C0408B0-83E8-4F56-8288-5FA404C81B76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4156231" y="2412010"/>
            <a:ext cx="6642711" cy="792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280CE3C8-2121-4507-B637-4A2DE24E2E3C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0798942" y="4455784"/>
            <a:ext cx="0" cy="5865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82A02FDA-2819-4EE7-837E-FC3CF8A3BF77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10798942" y="3512292"/>
            <a:ext cx="0" cy="635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3ADF0613-BCB9-46B7-85D2-BDD65DBD602E}"/>
              </a:ext>
            </a:extLst>
          </p:cNvPr>
          <p:cNvSpPr/>
          <p:nvPr/>
        </p:nvSpPr>
        <p:spPr>
          <a:xfrm>
            <a:off x="839238" y="4140926"/>
            <a:ext cx="1322517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dk1"/>
                </a:solidFill>
              </a:rPr>
              <a:t>init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B6E1C4C8-9F3D-4074-8189-E4B899C599D4}"/>
              </a:ext>
            </a:extLst>
          </p:cNvPr>
          <p:cNvSpPr/>
          <p:nvPr/>
        </p:nvSpPr>
        <p:spPr>
          <a:xfrm>
            <a:off x="2418997" y="5036827"/>
            <a:ext cx="59747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400" dirty="0" err="1"/>
              <a:t>saxify</a:t>
            </a:r>
            <a:endParaRPr lang="en-US" sz="1400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279812FF-4D5A-4260-974C-8187BFF4F220}"/>
              </a:ext>
            </a:extLst>
          </p:cNvPr>
          <p:cNvSpPr/>
          <p:nvPr/>
        </p:nvSpPr>
        <p:spPr>
          <a:xfrm>
            <a:off x="2289370" y="4137096"/>
            <a:ext cx="856726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/>
              <a:t>quantize</a:t>
            </a:r>
            <a:endParaRPr lang="ru-RU" sz="1400" dirty="0"/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DE4D8528-5605-440E-830F-F919848837F4}"/>
              </a:ext>
            </a:extLst>
          </p:cNvPr>
          <p:cNvSpPr/>
          <p:nvPr/>
        </p:nvSpPr>
        <p:spPr>
          <a:xfrm>
            <a:off x="613562" y="5042382"/>
            <a:ext cx="1227127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dk1"/>
                </a:solidFill>
              </a:rPr>
              <a:t>fill_cutpoints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6F6E5257-4C70-4DD2-8D0B-04C052642D92}"/>
              </a:ext>
            </a:extLst>
          </p:cNvPr>
          <p:cNvSpPr/>
          <p:nvPr/>
        </p:nvSpPr>
        <p:spPr>
          <a:xfrm>
            <a:off x="1918397" y="5815519"/>
            <a:ext cx="71167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400" dirty="0" err="1">
                <a:solidFill>
                  <a:schemeClr val="dk1"/>
                </a:solidFill>
              </a:rPr>
              <a:t>initPAA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9CE902CF-AD64-4DA6-A92E-2BC36A58B046}"/>
              </a:ext>
            </a:extLst>
          </p:cNvPr>
          <p:cNvSpPr/>
          <p:nvPr/>
        </p:nvSpPr>
        <p:spPr>
          <a:xfrm>
            <a:off x="3011415" y="5815520"/>
            <a:ext cx="87197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400" dirty="0" err="1">
                <a:solidFill>
                  <a:schemeClr val="dk1"/>
                </a:solidFill>
              </a:rPr>
              <a:t>applyPAA</a:t>
            </a:r>
            <a:endParaRPr lang="ru-RU" sz="1400" dirty="0"/>
          </a:p>
        </p:txBody>
      </p: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6E2612BB-23DF-477B-99C8-40829CB0C5CE}"/>
              </a:ext>
            </a:extLst>
          </p:cNvPr>
          <p:cNvCxnSpPr>
            <a:cxnSpLocks/>
            <a:stCxn id="47" idx="2"/>
            <a:endCxn id="50" idx="0"/>
          </p:cNvCxnSpPr>
          <p:nvPr/>
        </p:nvCxnSpPr>
        <p:spPr>
          <a:xfrm flipH="1">
            <a:off x="1227126" y="4448703"/>
            <a:ext cx="273371" cy="593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38EBCB85-D166-4278-B8EB-70B3D51AE39B}"/>
              </a:ext>
            </a:extLst>
          </p:cNvPr>
          <p:cNvCxnSpPr>
            <a:cxnSpLocks/>
            <a:stCxn id="49" idx="2"/>
            <a:endCxn id="48" idx="0"/>
          </p:cNvCxnSpPr>
          <p:nvPr/>
        </p:nvCxnSpPr>
        <p:spPr>
          <a:xfrm>
            <a:off x="2717733" y="4444873"/>
            <a:ext cx="0" cy="591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94071141-337C-41E6-8F0D-40D1B117B983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 flipH="1">
            <a:off x="2274232" y="5344604"/>
            <a:ext cx="443501" cy="4709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ECF762C8-E5D9-4F6A-BA07-6882CBA572F7}"/>
              </a:ext>
            </a:extLst>
          </p:cNvPr>
          <p:cNvCxnSpPr>
            <a:cxnSpLocks/>
            <a:stCxn id="8" idx="2"/>
            <a:endCxn id="47" idx="0"/>
          </p:cNvCxnSpPr>
          <p:nvPr/>
        </p:nvCxnSpPr>
        <p:spPr>
          <a:xfrm flipH="1">
            <a:off x="1500497" y="3512292"/>
            <a:ext cx="392239" cy="628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E8966182-6332-4449-B19A-81FFA5CFA621}"/>
              </a:ext>
            </a:extLst>
          </p:cNvPr>
          <p:cNvCxnSpPr>
            <a:cxnSpLocks/>
            <a:stCxn id="8" idx="2"/>
            <a:endCxn id="49" idx="0"/>
          </p:cNvCxnSpPr>
          <p:nvPr/>
        </p:nvCxnSpPr>
        <p:spPr>
          <a:xfrm>
            <a:off x="1892736" y="3512292"/>
            <a:ext cx="824997" cy="624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AC433755-9BB2-4A7F-888F-14F6B4924393}"/>
              </a:ext>
            </a:extLst>
          </p:cNvPr>
          <p:cNvCxnSpPr>
            <a:cxnSpLocks/>
            <a:stCxn id="48" idx="2"/>
            <a:endCxn id="52" idx="0"/>
          </p:cNvCxnSpPr>
          <p:nvPr/>
        </p:nvCxnSpPr>
        <p:spPr>
          <a:xfrm>
            <a:off x="2717733" y="5344604"/>
            <a:ext cx="729667" cy="470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4EC9831-8603-4B6E-8FCA-2E47C9760613}"/>
              </a:ext>
            </a:extLst>
          </p:cNvPr>
          <p:cNvSpPr txBox="1"/>
          <p:nvPr/>
        </p:nvSpPr>
        <p:spPr>
          <a:xfrm>
            <a:off x="6096000" y="1089893"/>
            <a:ext cx="1420536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Запуск программы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17964E5-AFA5-4C62-A29E-DFE780DD16CB}"/>
              </a:ext>
            </a:extLst>
          </p:cNvPr>
          <p:cNvSpPr txBox="1"/>
          <p:nvPr/>
        </p:nvSpPr>
        <p:spPr>
          <a:xfrm>
            <a:off x="7858445" y="1796456"/>
            <a:ext cx="1872676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Загрузка временного ряда из файла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FE32079-A0A6-4E0A-BA56-42F25C42F888}"/>
              </a:ext>
            </a:extLst>
          </p:cNvPr>
          <p:cNvSpPr txBox="1"/>
          <p:nvPr/>
        </p:nvSpPr>
        <p:spPr>
          <a:xfrm>
            <a:off x="1524541" y="1790372"/>
            <a:ext cx="1872676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Поиск диссонансов временного ряда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FBB5E1A-240F-4722-A906-C0E483838B46}"/>
              </a:ext>
            </a:extLst>
          </p:cNvPr>
          <p:cNvSpPr txBox="1"/>
          <p:nvPr/>
        </p:nvSpPr>
        <p:spPr>
          <a:xfrm>
            <a:off x="30688" y="3120053"/>
            <a:ext cx="1382641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Этап подготовки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9B61C9-ECC7-4A57-9662-F4E4B7C52305}"/>
              </a:ext>
            </a:extLst>
          </p:cNvPr>
          <p:cNvSpPr txBox="1"/>
          <p:nvPr/>
        </p:nvSpPr>
        <p:spPr>
          <a:xfrm>
            <a:off x="3301960" y="3536856"/>
            <a:ext cx="2806357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Сортировка </a:t>
            </a:r>
            <a:r>
              <a:rPr lang="ru-RU" sz="1200" dirty="0" err="1"/>
              <a:t>подпоследовательностей</a:t>
            </a:r>
            <a:r>
              <a:rPr lang="ru-RU" sz="1200" dirty="0"/>
              <a:t> временного ряда в соответствии с эвристикой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A2CF614-52AD-4B30-A184-0CF776606A98}"/>
              </a:ext>
            </a:extLst>
          </p:cNvPr>
          <p:cNvSpPr txBox="1"/>
          <p:nvPr/>
        </p:nvSpPr>
        <p:spPr>
          <a:xfrm>
            <a:off x="6339760" y="3531162"/>
            <a:ext cx="2516688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Получить </a:t>
            </a:r>
            <a:r>
              <a:rPr lang="ru-RU" sz="1200" dirty="0" err="1"/>
              <a:t>несамопересекающиеся</a:t>
            </a:r>
            <a:r>
              <a:rPr lang="ru-RU" sz="1200" dirty="0"/>
              <a:t> подпоследовательности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3F03F69-73A2-4C74-B9A4-C7B671741191}"/>
              </a:ext>
            </a:extLst>
          </p:cNvPr>
          <p:cNvSpPr txBox="1"/>
          <p:nvPr/>
        </p:nvSpPr>
        <p:spPr>
          <a:xfrm>
            <a:off x="9071240" y="3397052"/>
            <a:ext cx="1157466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Этап поиска диссонансов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DB51937-F6CB-4590-91DB-706A303AB3FA}"/>
              </a:ext>
            </a:extLst>
          </p:cNvPr>
          <p:cNvSpPr txBox="1"/>
          <p:nvPr/>
        </p:nvSpPr>
        <p:spPr>
          <a:xfrm>
            <a:off x="9071240" y="5252824"/>
            <a:ext cx="1347853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Расстояние между точками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E0675A1-8452-4510-9AB7-1D725CCB0762}"/>
              </a:ext>
            </a:extLst>
          </p:cNvPr>
          <p:cNvSpPr txBox="1"/>
          <p:nvPr/>
        </p:nvSpPr>
        <p:spPr>
          <a:xfrm>
            <a:off x="8599019" y="4318767"/>
            <a:ext cx="1741746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Расстояние между последовательностями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287589F-CE6D-44B1-95F1-CBE69EC9E530}"/>
              </a:ext>
            </a:extLst>
          </p:cNvPr>
          <p:cNvSpPr txBox="1"/>
          <p:nvPr/>
        </p:nvSpPr>
        <p:spPr>
          <a:xfrm>
            <a:off x="-48870" y="4317069"/>
            <a:ext cx="1347853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Инициализация </a:t>
            </a:r>
            <a:r>
              <a:rPr lang="en-US" sz="1200" dirty="0"/>
              <a:t>SAX</a:t>
            </a:r>
            <a:endParaRPr lang="ru-RU" sz="12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A05E218-9386-4196-95F6-58E43520EE22}"/>
              </a:ext>
            </a:extLst>
          </p:cNvPr>
          <p:cNvSpPr txBox="1"/>
          <p:nvPr/>
        </p:nvSpPr>
        <p:spPr>
          <a:xfrm>
            <a:off x="-48871" y="5344604"/>
            <a:ext cx="1347853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Заполнить таблицу точек разделения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AC113CB-92D6-4D7C-BCBF-4F938EAA47E0}"/>
              </a:ext>
            </a:extLst>
          </p:cNvPr>
          <p:cNvSpPr txBox="1"/>
          <p:nvPr/>
        </p:nvSpPr>
        <p:spPr>
          <a:xfrm>
            <a:off x="2923350" y="4392126"/>
            <a:ext cx="1861041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Преобразовать в </a:t>
            </a:r>
            <a:r>
              <a:rPr lang="en-US" sz="1200" dirty="0"/>
              <a:t>SAX </a:t>
            </a:r>
            <a:r>
              <a:rPr lang="ru-RU" sz="1200" dirty="0"/>
              <a:t>все подпоследовательности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9A7F969-7FA6-4DC4-A5A8-F372E4B91A52}"/>
              </a:ext>
            </a:extLst>
          </p:cNvPr>
          <p:cNvSpPr txBox="1"/>
          <p:nvPr/>
        </p:nvSpPr>
        <p:spPr>
          <a:xfrm>
            <a:off x="3024483" y="5036827"/>
            <a:ext cx="1861041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Преобразовать в </a:t>
            </a:r>
            <a:r>
              <a:rPr lang="en-US" sz="1200" dirty="0"/>
              <a:t>SAX</a:t>
            </a:r>
            <a:r>
              <a:rPr lang="ru-RU" sz="1200" dirty="0"/>
              <a:t> подпоследовательность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8271A9A-69CE-434C-B422-A3AA5EC0FFB1}"/>
              </a:ext>
            </a:extLst>
          </p:cNvPr>
          <p:cNvSpPr txBox="1"/>
          <p:nvPr/>
        </p:nvSpPr>
        <p:spPr>
          <a:xfrm>
            <a:off x="1244470" y="6132546"/>
            <a:ext cx="1347853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Инициализация </a:t>
            </a:r>
            <a:r>
              <a:rPr lang="en-US" sz="1200" dirty="0"/>
              <a:t>PAA</a:t>
            </a:r>
            <a:endParaRPr lang="ru-RU" sz="12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CC460D4-DE15-49DA-8256-6C00A8BB94FC}"/>
              </a:ext>
            </a:extLst>
          </p:cNvPr>
          <p:cNvSpPr txBox="1"/>
          <p:nvPr/>
        </p:nvSpPr>
        <p:spPr>
          <a:xfrm>
            <a:off x="3024483" y="6155208"/>
            <a:ext cx="1759908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PAA </a:t>
            </a:r>
            <a:r>
              <a:rPr lang="ru-RU" sz="1200" dirty="0" err="1"/>
              <a:t>апроксимация</a:t>
            </a:r>
            <a:r>
              <a:rPr lang="ru-RU" sz="1200" dirty="0"/>
              <a:t> последовательности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1110323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11F0F6FF-A511-46AB-B532-BB789BCCECAD}"/>
              </a:ext>
            </a:extLst>
          </p:cNvPr>
          <p:cNvSpPr/>
          <p:nvPr/>
        </p:nvSpPr>
        <p:spPr>
          <a:xfrm>
            <a:off x="64008" y="978408"/>
            <a:ext cx="12127992" cy="44504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B882FD04-F3AF-4207-8E13-19B6C716960C}"/>
              </a:ext>
            </a:extLst>
          </p:cNvPr>
          <p:cNvSpPr/>
          <p:nvPr/>
        </p:nvSpPr>
        <p:spPr>
          <a:xfrm>
            <a:off x="5969369" y="5504688"/>
            <a:ext cx="6222631" cy="121678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575D8-B2D6-4B1C-A0DD-0A8C0CB8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" y="7752"/>
            <a:ext cx="10515600" cy="1325563"/>
          </a:xfrm>
        </p:spPr>
        <p:txBody>
          <a:bodyPr/>
          <a:lstStyle/>
          <a:p>
            <a:r>
              <a:rPr lang="ru-RU" dirty="0"/>
              <a:t>Модульная структура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F9DB5C-629D-41F2-8A9F-9D83BDB9B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18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C9682DD-6939-43F7-B465-AF4C65D12398}"/>
              </a:ext>
            </a:extLst>
          </p:cNvPr>
          <p:cNvSpPr/>
          <p:nvPr/>
        </p:nvSpPr>
        <p:spPr>
          <a:xfrm>
            <a:off x="2827181" y="2104233"/>
            <a:ext cx="2658100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</a:rPr>
              <a:t>long </a:t>
            </a:r>
            <a:r>
              <a:rPr lang="en-US" sz="1400" dirty="0" err="1">
                <a:solidFill>
                  <a:schemeClr val="dk1"/>
                </a:solidFill>
              </a:rPr>
              <a:t>findDiscords</a:t>
            </a:r>
            <a:r>
              <a:rPr lang="en-US" sz="1400" dirty="0">
                <a:solidFill>
                  <a:schemeClr val="dk1"/>
                </a:solidFill>
              </a:rPr>
              <a:t>(</a:t>
            </a:r>
          </a:p>
          <a:p>
            <a:r>
              <a:rPr lang="en-US" sz="1400" dirty="0">
                <a:solidFill>
                  <a:schemeClr val="dk1"/>
                </a:solidFill>
              </a:rPr>
              <a:t>	</a:t>
            </a:r>
            <a:r>
              <a:rPr lang="en-US" sz="1400" dirty="0" err="1">
                <a:solidFill>
                  <a:schemeClr val="dk1"/>
                </a:solidFill>
              </a:rPr>
              <a:t>time_series_t</a:t>
            </a:r>
            <a:r>
              <a:rPr lang="en-US" sz="1400" dirty="0">
                <a:solidFill>
                  <a:schemeClr val="dk1"/>
                </a:solidFill>
              </a:rPr>
              <a:t> series, </a:t>
            </a:r>
          </a:p>
          <a:p>
            <a:r>
              <a:rPr lang="en-US" sz="1400" dirty="0">
                <a:solidFill>
                  <a:schemeClr val="dk1"/>
                </a:solidFill>
              </a:rPr>
              <a:t>	long m, </a:t>
            </a:r>
          </a:p>
          <a:p>
            <a:r>
              <a:rPr lang="en-US" sz="1400" dirty="0">
                <a:solidFill>
                  <a:schemeClr val="dk1"/>
                </a:solidFill>
              </a:rPr>
              <a:t>	long n</a:t>
            </a:r>
          </a:p>
          <a:p>
            <a:r>
              <a:rPr lang="en-US" sz="1400" dirty="0">
                <a:solidFill>
                  <a:schemeClr val="dk1"/>
                </a:solidFill>
              </a:rPr>
              <a:t>);</a:t>
            </a:r>
            <a:endParaRPr lang="ru-RU" sz="14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0EF9204-324D-474C-88C8-3D63AC94479D}"/>
              </a:ext>
            </a:extLst>
          </p:cNvPr>
          <p:cNvSpPr/>
          <p:nvPr/>
        </p:nvSpPr>
        <p:spPr>
          <a:xfrm>
            <a:off x="5395334" y="1113859"/>
            <a:ext cx="94442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</a:rPr>
              <a:t>void run();</a:t>
            </a:r>
            <a:endParaRPr lang="ru-RU" sz="14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B90B921-0B3B-4F1E-AE20-52BAF028FD3F}"/>
              </a:ext>
            </a:extLst>
          </p:cNvPr>
          <p:cNvSpPr/>
          <p:nvPr/>
        </p:nvSpPr>
        <p:spPr>
          <a:xfrm>
            <a:off x="5867547" y="2127394"/>
            <a:ext cx="263405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/>
              <a:t>time_series_t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loadSeries</a:t>
            </a:r>
            <a:r>
              <a:rPr lang="en-US" sz="1400" dirty="0">
                <a:solidFill>
                  <a:schemeClr val="dk1"/>
                </a:solidFill>
              </a:rPr>
              <a:t>(long m);</a:t>
            </a:r>
            <a:endParaRPr lang="ru-RU" sz="14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6FE2EF6-80FA-4E92-860A-F5CBD42C8CCC}"/>
              </a:ext>
            </a:extLst>
          </p:cNvPr>
          <p:cNvSpPr/>
          <p:nvPr/>
        </p:nvSpPr>
        <p:spPr>
          <a:xfrm>
            <a:off x="64008" y="3967914"/>
            <a:ext cx="3376901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</a:rPr>
              <a:t>long* prepare(</a:t>
            </a:r>
          </a:p>
          <a:p>
            <a:r>
              <a:rPr lang="en-US" sz="1400" dirty="0">
                <a:solidFill>
                  <a:schemeClr val="dk1"/>
                </a:solidFill>
              </a:rPr>
              <a:t>	</a:t>
            </a:r>
            <a:r>
              <a:rPr lang="en-US" sz="1400" dirty="0" err="1">
                <a:solidFill>
                  <a:schemeClr val="dk1"/>
                </a:solidFill>
              </a:rPr>
              <a:t>time_series_t</a:t>
            </a:r>
            <a:r>
              <a:rPr lang="en-US" sz="1400" dirty="0">
                <a:solidFill>
                  <a:schemeClr val="dk1"/>
                </a:solidFill>
              </a:rPr>
              <a:t>* subsequences, </a:t>
            </a:r>
          </a:p>
          <a:p>
            <a:r>
              <a:rPr lang="en-US" sz="1400" dirty="0">
                <a:solidFill>
                  <a:schemeClr val="dk1"/>
                </a:solidFill>
              </a:rPr>
              <a:t>	long n</a:t>
            </a:r>
          </a:p>
          <a:p>
            <a:r>
              <a:rPr lang="en-US" sz="1400" dirty="0">
                <a:solidFill>
                  <a:schemeClr val="dk1"/>
                </a:solidFill>
              </a:rPr>
              <a:t>);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052ADD8-142A-4591-BFE7-23B6F9959E94}"/>
              </a:ext>
            </a:extLst>
          </p:cNvPr>
          <p:cNvSpPr/>
          <p:nvPr/>
        </p:nvSpPr>
        <p:spPr>
          <a:xfrm>
            <a:off x="3542731" y="3977349"/>
            <a:ext cx="2324816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</a:rPr>
              <a:t>void </a:t>
            </a:r>
            <a:r>
              <a:rPr lang="en-US" sz="1400" dirty="0" err="1">
                <a:solidFill>
                  <a:schemeClr val="dk1"/>
                </a:solidFill>
              </a:rPr>
              <a:t>pushFrontSequences</a:t>
            </a:r>
            <a:r>
              <a:rPr lang="en-US" sz="1400" dirty="0">
                <a:solidFill>
                  <a:schemeClr val="dk1"/>
                </a:solidFill>
              </a:rPr>
              <a:t>(</a:t>
            </a:r>
          </a:p>
          <a:p>
            <a:r>
              <a:rPr lang="en-US" sz="1400" dirty="0">
                <a:solidFill>
                  <a:schemeClr val="dk1"/>
                </a:solidFill>
              </a:rPr>
              <a:t>	long* sequences</a:t>
            </a:r>
          </a:p>
          <a:p>
            <a:r>
              <a:rPr lang="en-US" sz="1400" dirty="0">
                <a:solidFill>
                  <a:schemeClr val="dk1"/>
                </a:solidFill>
              </a:rPr>
              <a:t>);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612B95A-6C26-479A-86EC-0D80BB1A6F2F}"/>
              </a:ext>
            </a:extLst>
          </p:cNvPr>
          <p:cNvSpPr/>
          <p:nvPr/>
        </p:nvSpPr>
        <p:spPr>
          <a:xfrm>
            <a:off x="5969369" y="3977349"/>
            <a:ext cx="3376901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dk1"/>
                </a:solidFill>
              </a:rPr>
              <a:t>time_series_t</a:t>
            </a:r>
            <a:r>
              <a:rPr lang="en-US" sz="1400" dirty="0">
                <a:solidFill>
                  <a:schemeClr val="dk1"/>
                </a:solidFill>
              </a:rPr>
              <a:t>* </a:t>
            </a:r>
            <a:r>
              <a:rPr lang="en-US" sz="1400" dirty="0" err="1">
                <a:solidFill>
                  <a:schemeClr val="dk1"/>
                </a:solidFill>
              </a:rPr>
              <a:t>getNotSelfMatchSequences</a:t>
            </a:r>
            <a:r>
              <a:rPr lang="en-US" sz="1400" dirty="0">
                <a:solidFill>
                  <a:schemeClr val="dk1"/>
                </a:solidFill>
              </a:rPr>
              <a:t>(</a:t>
            </a:r>
          </a:p>
          <a:p>
            <a:r>
              <a:rPr lang="en-US" sz="1400" dirty="0">
                <a:solidFill>
                  <a:schemeClr val="dk1"/>
                </a:solidFill>
              </a:rPr>
              <a:t>	</a:t>
            </a:r>
            <a:r>
              <a:rPr lang="en-US" sz="1400" dirty="0" err="1">
                <a:solidFill>
                  <a:schemeClr val="dk1"/>
                </a:solidFill>
              </a:rPr>
              <a:t>time_series_t</a:t>
            </a:r>
            <a:r>
              <a:rPr lang="en-US" sz="1400" dirty="0">
                <a:solidFill>
                  <a:schemeClr val="dk1"/>
                </a:solidFill>
              </a:rPr>
              <a:t> series, </a:t>
            </a:r>
          </a:p>
          <a:p>
            <a:r>
              <a:rPr lang="en-US" sz="1400" dirty="0">
                <a:solidFill>
                  <a:schemeClr val="dk1"/>
                </a:solidFill>
              </a:rPr>
              <a:t>	long m, </a:t>
            </a:r>
          </a:p>
          <a:p>
            <a:r>
              <a:rPr lang="en-US" sz="1400" dirty="0">
                <a:solidFill>
                  <a:schemeClr val="dk1"/>
                </a:solidFill>
              </a:rPr>
              <a:t>	</a:t>
            </a:r>
            <a:r>
              <a:rPr lang="en-US" sz="1400" dirty="0" err="1">
                <a:solidFill>
                  <a:schemeClr val="dk1"/>
                </a:solidFill>
              </a:rPr>
              <a:t>time_series_t</a:t>
            </a:r>
            <a:r>
              <a:rPr lang="en-US" sz="1400" dirty="0">
                <a:solidFill>
                  <a:schemeClr val="dk1"/>
                </a:solidFill>
              </a:rPr>
              <a:t> subsequence, </a:t>
            </a:r>
          </a:p>
          <a:p>
            <a:r>
              <a:rPr lang="en-US" sz="1400" dirty="0">
                <a:solidFill>
                  <a:schemeClr val="dk1"/>
                </a:solidFill>
              </a:rPr>
              <a:t>	long n</a:t>
            </a:r>
          </a:p>
          <a:p>
            <a:r>
              <a:rPr lang="en-US" sz="1400" dirty="0">
                <a:solidFill>
                  <a:schemeClr val="dk1"/>
                </a:solidFill>
              </a:rPr>
              <a:t>);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0409885-FEF3-497F-B081-2DC8A1F36AD2}"/>
              </a:ext>
            </a:extLst>
          </p:cNvPr>
          <p:cNvSpPr/>
          <p:nvPr/>
        </p:nvSpPr>
        <p:spPr>
          <a:xfrm>
            <a:off x="9469892" y="3967914"/>
            <a:ext cx="2658100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</a:rPr>
              <a:t>long </a:t>
            </a:r>
            <a:r>
              <a:rPr lang="en-US" sz="1400" dirty="0" err="1">
                <a:solidFill>
                  <a:schemeClr val="dk1"/>
                </a:solidFill>
              </a:rPr>
              <a:t>findDiscords</a:t>
            </a:r>
            <a:r>
              <a:rPr lang="en-US" sz="1400" dirty="0">
                <a:solidFill>
                  <a:schemeClr val="dk1"/>
                </a:solidFill>
              </a:rPr>
              <a:t>(</a:t>
            </a:r>
          </a:p>
          <a:p>
            <a:r>
              <a:rPr lang="en-US" sz="1400" dirty="0">
                <a:solidFill>
                  <a:schemeClr val="dk1"/>
                </a:solidFill>
              </a:rPr>
              <a:t>	</a:t>
            </a:r>
            <a:r>
              <a:rPr lang="en-US" sz="1400" dirty="0" err="1">
                <a:solidFill>
                  <a:schemeClr val="dk1"/>
                </a:solidFill>
              </a:rPr>
              <a:t>time_series_t</a:t>
            </a:r>
            <a:r>
              <a:rPr lang="en-US" sz="1400" dirty="0">
                <a:solidFill>
                  <a:schemeClr val="dk1"/>
                </a:solidFill>
              </a:rPr>
              <a:t> series, </a:t>
            </a:r>
          </a:p>
          <a:p>
            <a:r>
              <a:rPr lang="en-US" sz="1400" dirty="0">
                <a:solidFill>
                  <a:schemeClr val="dk1"/>
                </a:solidFill>
              </a:rPr>
              <a:t>	long m, </a:t>
            </a:r>
          </a:p>
          <a:p>
            <a:r>
              <a:rPr lang="en-US" sz="1400" dirty="0">
                <a:solidFill>
                  <a:schemeClr val="dk1"/>
                </a:solidFill>
              </a:rPr>
              <a:t>	long n</a:t>
            </a:r>
          </a:p>
          <a:p>
            <a:r>
              <a:rPr lang="en-US" sz="1400" dirty="0">
                <a:solidFill>
                  <a:schemeClr val="dk1"/>
                </a:solidFill>
              </a:rPr>
              <a:t>);</a:t>
            </a:r>
            <a:endParaRPr lang="ru-RU" sz="14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7DE979-7AE2-4D3C-B919-4DADF999738C}"/>
              </a:ext>
            </a:extLst>
          </p:cNvPr>
          <p:cNvSpPr/>
          <p:nvPr/>
        </p:nvSpPr>
        <p:spPr>
          <a:xfrm>
            <a:off x="7275332" y="5705458"/>
            <a:ext cx="4852660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</a:rPr>
              <a:t>double distance(double series1[], double series2[], long length);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7D4B1DD-BF09-424C-8EE5-4E45434BF163}"/>
              </a:ext>
            </a:extLst>
          </p:cNvPr>
          <p:cNvSpPr/>
          <p:nvPr/>
        </p:nvSpPr>
        <p:spPr>
          <a:xfrm>
            <a:off x="7275332" y="6316111"/>
            <a:ext cx="3057888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sz="1400" dirty="0">
                <a:solidFill>
                  <a:schemeClr val="dk1"/>
                </a:solidFill>
              </a:rPr>
              <a:t>double distance(double p1, double p2);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2F286F0C-89B5-4E2E-8807-AC89EAA29EED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4156231" y="1637079"/>
            <a:ext cx="1711316" cy="467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654E71D-4D69-41DB-B855-301BDBBF889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867547" y="1637079"/>
            <a:ext cx="1317027" cy="490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DCFD06F7-A2DB-40A7-80C2-0A544DB7652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1752459" y="3489228"/>
            <a:ext cx="2403772" cy="4786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B6A6FF7D-3BE4-47F6-BA13-CBAD61C71DE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188641" y="3498663"/>
            <a:ext cx="516498" cy="4786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AB1EBF5D-3F49-46BE-AA4F-CD91B35EAFA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156231" y="3489228"/>
            <a:ext cx="3501588" cy="467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C0408B0-83E8-4F56-8288-5FA404C81B76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4156231" y="3489228"/>
            <a:ext cx="6642711" cy="4786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ADF2C1B-32A1-49CD-9397-C41813DD9B68}"/>
              </a:ext>
            </a:extLst>
          </p:cNvPr>
          <p:cNvSpPr txBox="1"/>
          <p:nvPr/>
        </p:nvSpPr>
        <p:spPr>
          <a:xfrm>
            <a:off x="6223733" y="5928415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Utils</a:t>
            </a:r>
            <a:endParaRPr lang="ru-RU" dirty="0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280CE3C8-2121-4507-B637-4A2DE24E2E3C}"/>
              </a:ext>
            </a:extLst>
          </p:cNvPr>
          <p:cNvCxnSpPr>
            <a:cxnSpLocks/>
          </p:cNvCxnSpPr>
          <p:nvPr/>
        </p:nvCxnSpPr>
        <p:spPr>
          <a:xfrm flipH="1">
            <a:off x="8147160" y="6018096"/>
            <a:ext cx="1" cy="298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46D9C3C-4183-400C-9E9C-FCC93A1E2E2F}"/>
              </a:ext>
            </a:extLst>
          </p:cNvPr>
          <p:cNvSpPr/>
          <p:nvPr/>
        </p:nvSpPr>
        <p:spPr>
          <a:xfrm>
            <a:off x="1133498" y="5504688"/>
            <a:ext cx="1237921" cy="73784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ABE59F-FE19-4487-853B-BF221344CCA0}"/>
              </a:ext>
            </a:extLst>
          </p:cNvPr>
          <p:cNvSpPr txBox="1"/>
          <p:nvPr/>
        </p:nvSpPr>
        <p:spPr>
          <a:xfrm>
            <a:off x="1432691" y="5688946"/>
            <a:ext cx="64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SAX</a:t>
            </a:r>
            <a:endParaRPr lang="ru-RU" dirty="0"/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47DB2001-F297-424F-AA2E-2A2C88FAD6B3}"/>
              </a:ext>
            </a:extLst>
          </p:cNvPr>
          <p:cNvCxnSpPr>
            <a:cxnSpLocks/>
            <a:stCxn id="8" idx="2"/>
            <a:endCxn id="34" idx="0"/>
          </p:cNvCxnSpPr>
          <p:nvPr/>
        </p:nvCxnSpPr>
        <p:spPr>
          <a:xfrm>
            <a:off x="1752459" y="4922021"/>
            <a:ext cx="0" cy="582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82A02FDA-2819-4EE7-837E-FC3CF8A3BF77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9701662" y="5137465"/>
            <a:ext cx="4239" cy="567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B6DEFED-06EC-4B54-AE82-73616149EF15}"/>
              </a:ext>
            </a:extLst>
          </p:cNvPr>
          <p:cNvSpPr txBox="1"/>
          <p:nvPr/>
        </p:nvSpPr>
        <p:spPr>
          <a:xfrm>
            <a:off x="250066" y="1148649"/>
            <a:ext cx="171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discords-finder</a:t>
            </a:r>
            <a:endParaRPr lang="ru-R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250484A-E67E-444A-A6A4-44D5481E9C90}"/>
              </a:ext>
            </a:extLst>
          </p:cNvPr>
          <p:cNvSpPr txBox="1"/>
          <p:nvPr/>
        </p:nvSpPr>
        <p:spPr>
          <a:xfrm>
            <a:off x="5614187" y="1407708"/>
            <a:ext cx="1420536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Запуск программы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BF998C-D09C-42F5-BA93-7FC7CEC58CB0}"/>
              </a:ext>
            </a:extLst>
          </p:cNvPr>
          <p:cNvSpPr txBox="1"/>
          <p:nvPr/>
        </p:nvSpPr>
        <p:spPr>
          <a:xfrm>
            <a:off x="6128004" y="2503663"/>
            <a:ext cx="2538482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Загрузка временного ряда из файла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29A23D-7411-4145-8AA8-17FA390601C0}"/>
              </a:ext>
            </a:extLst>
          </p:cNvPr>
          <p:cNvSpPr txBox="1"/>
          <p:nvPr/>
        </p:nvSpPr>
        <p:spPr>
          <a:xfrm>
            <a:off x="3096138" y="3301243"/>
            <a:ext cx="2634054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Поиск диссонансов временного ряда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7483553-B5B4-4A32-98D1-6D793331E113}"/>
              </a:ext>
            </a:extLst>
          </p:cNvPr>
          <p:cNvSpPr txBox="1"/>
          <p:nvPr/>
        </p:nvSpPr>
        <p:spPr>
          <a:xfrm>
            <a:off x="2135860" y="4800070"/>
            <a:ext cx="1382641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Этап подготовки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B0B22D0-27CA-41BE-B149-AE02B12802AD}"/>
              </a:ext>
            </a:extLst>
          </p:cNvPr>
          <p:cNvSpPr txBox="1"/>
          <p:nvPr/>
        </p:nvSpPr>
        <p:spPr>
          <a:xfrm>
            <a:off x="3821504" y="4551687"/>
            <a:ext cx="2065654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Сортировка </a:t>
            </a:r>
            <a:r>
              <a:rPr lang="ru-RU" sz="1200" dirty="0" err="1"/>
              <a:t>подпоследовательностей</a:t>
            </a:r>
            <a:r>
              <a:rPr lang="ru-RU" sz="1200" dirty="0"/>
              <a:t> временного ряда в соответствии с эвристикой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8E5991F-9843-4658-B1F4-287E0C866AD5}"/>
              </a:ext>
            </a:extLst>
          </p:cNvPr>
          <p:cNvSpPr txBox="1"/>
          <p:nvPr/>
        </p:nvSpPr>
        <p:spPr>
          <a:xfrm>
            <a:off x="6885703" y="5144054"/>
            <a:ext cx="2542778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Получить </a:t>
            </a:r>
            <a:r>
              <a:rPr lang="ru-RU" sz="1200" dirty="0" err="1"/>
              <a:t>несамопересекающиеся</a:t>
            </a:r>
            <a:r>
              <a:rPr lang="ru-RU" sz="1200" dirty="0"/>
              <a:t> подпоследовательности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587022-E470-48B9-82C5-E2A897F22823}"/>
              </a:ext>
            </a:extLst>
          </p:cNvPr>
          <p:cNvSpPr txBox="1"/>
          <p:nvPr/>
        </p:nvSpPr>
        <p:spPr>
          <a:xfrm>
            <a:off x="10165728" y="5007396"/>
            <a:ext cx="2067378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Этап поиска диссонансов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27C7E68-96FB-4529-91C7-C05E3F25E12E}"/>
              </a:ext>
            </a:extLst>
          </p:cNvPr>
          <p:cNvSpPr txBox="1"/>
          <p:nvPr/>
        </p:nvSpPr>
        <p:spPr>
          <a:xfrm>
            <a:off x="8794222" y="6581001"/>
            <a:ext cx="2017571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Расстояние между точками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3F01A7-0374-4FE0-9661-DA4BF7497850}"/>
              </a:ext>
            </a:extLst>
          </p:cNvPr>
          <p:cNvSpPr txBox="1"/>
          <p:nvPr/>
        </p:nvSpPr>
        <p:spPr>
          <a:xfrm>
            <a:off x="8794222" y="5963274"/>
            <a:ext cx="3333770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Расстояние между последовательностями</a:t>
            </a:r>
          </a:p>
        </p:txBody>
      </p:sp>
    </p:spTree>
    <p:extLst>
      <p:ext uri="{BB962C8B-B14F-4D97-AF65-F5344CB8AC3E}">
        <p14:creationId xmlns:p14="http://schemas.microsoft.com/office/powerpoint/2010/main" val="514008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859F01C-AFB3-4CB0-9D27-03AE39469E24}"/>
              </a:ext>
            </a:extLst>
          </p:cNvPr>
          <p:cNvSpPr/>
          <p:nvPr/>
        </p:nvSpPr>
        <p:spPr>
          <a:xfrm>
            <a:off x="191666" y="1865044"/>
            <a:ext cx="9921734" cy="330202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BCA46DE4-B82F-4879-B24F-549B1C1DBC8A}"/>
              </a:ext>
            </a:extLst>
          </p:cNvPr>
          <p:cNvSpPr/>
          <p:nvPr/>
        </p:nvSpPr>
        <p:spPr>
          <a:xfrm>
            <a:off x="553269" y="3702921"/>
            <a:ext cx="4645371" cy="121678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3D769123-DB47-4B1A-9441-0209DC650B59}"/>
              </a:ext>
            </a:extLst>
          </p:cNvPr>
          <p:cNvSpPr/>
          <p:nvPr/>
        </p:nvSpPr>
        <p:spPr>
          <a:xfrm>
            <a:off x="4017400" y="5459462"/>
            <a:ext cx="6096000" cy="104192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575D8-B2D6-4B1C-A0DD-0A8C0CB8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" y="7752"/>
            <a:ext cx="10515600" cy="1325563"/>
          </a:xfrm>
        </p:spPr>
        <p:txBody>
          <a:bodyPr/>
          <a:lstStyle/>
          <a:p>
            <a:r>
              <a:rPr lang="ru-RU" dirty="0"/>
              <a:t>Модульная структура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D7C2211-5CC9-4C03-AAD1-4775D3F206E3}"/>
              </a:ext>
            </a:extLst>
          </p:cNvPr>
          <p:cNvSpPr/>
          <p:nvPr/>
        </p:nvSpPr>
        <p:spPr>
          <a:xfrm>
            <a:off x="1146048" y="1986182"/>
            <a:ext cx="2541697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</a:rPr>
              <a:t>void train(</a:t>
            </a:r>
          </a:p>
          <a:p>
            <a:r>
              <a:rPr lang="en-US" sz="1400" dirty="0">
                <a:solidFill>
                  <a:schemeClr val="dk1"/>
                </a:solidFill>
              </a:rPr>
              <a:t>	</a:t>
            </a:r>
            <a:r>
              <a:rPr lang="en-US" sz="1400" dirty="0" err="1">
                <a:solidFill>
                  <a:schemeClr val="dk1"/>
                </a:solidFill>
              </a:rPr>
              <a:t>series_t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timeSeries</a:t>
            </a:r>
            <a:r>
              <a:rPr lang="en-US" sz="1400" dirty="0">
                <a:solidFill>
                  <a:schemeClr val="dk1"/>
                </a:solidFill>
              </a:rPr>
              <a:t>, </a:t>
            </a:r>
          </a:p>
          <a:p>
            <a:r>
              <a:rPr lang="en-US" sz="1400" dirty="0">
                <a:solidFill>
                  <a:schemeClr val="dk1"/>
                </a:solidFill>
              </a:rPr>
              <a:t>	</a:t>
            </a:r>
            <a:r>
              <a:rPr lang="en-US" sz="1400" dirty="0" err="1">
                <a:solidFill>
                  <a:schemeClr val="dk1"/>
                </a:solidFill>
              </a:rPr>
              <a:t>size_t</a:t>
            </a:r>
            <a:r>
              <a:rPr lang="en-US" sz="1400" dirty="0">
                <a:solidFill>
                  <a:schemeClr val="dk1"/>
                </a:solidFill>
              </a:rPr>
              <a:t> n </a:t>
            </a:r>
          </a:p>
          <a:p>
            <a:r>
              <a:rPr lang="en-US" sz="1400" dirty="0">
                <a:solidFill>
                  <a:schemeClr val="dk1"/>
                </a:solidFill>
              </a:rPr>
              <a:t>);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82A994E-A848-460F-9047-B591FBAAF653}"/>
              </a:ext>
            </a:extLst>
          </p:cNvPr>
          <p:cNvSpPr/>
          <p:nvPr/>
        </p:nvSpPr>
        <p:spPr>
          <a:xfrm>
            <a:off x="6028835" y="3757867"/>
            <a:ext cx="2559996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void </a:t>
            </a:r>
            <a:r>
              <a:rPr lang="en-US" sz="1400" dirty="0" err="1"/>
              <a:t>saxify</a:t>
            </a:r>
            <a:r>
              <a:rPr lang="en-US" sz="1400" dirty="0"/>
              <a:t>(</a:t>
            </a:r>
          </a:p>
          <a:p>
            <a:r>
              <a:rPr lang="en-US" sz="1400" dirty="0"/>
              <a:t>	 </a:t>
            </a:r>
            <a:r>
              <a:rPr lang="en-US" sz="1400" dirty="0" err="1"/>
              <a:t>time_series_t</a:t>
            </a:r>
            <a:r>
              <a:rPr lang="en-US" sz="1400" dirty="0"/>
              <a:t> </a:t>
            </a:r>
            <a:r>
              <a:rPr lang="en-US" sz="1400" dirty="0" err="1"/>
              <a:t>seq</a:t>
            </a:r>
            <a:r>
              <a:rPr lang="en-US" sz="1400" dirty="0"/>
              <a:t>, </a:t>
            </a:r>
          </a:p>
          <a:p>
            <a:r>
              <a:rPr lang="en-US" sz="1400" dirty="0"/>
              <a:t>	 </a:t>
            </a:r>
            <a:r>
              <a:rPr lang="en-US" sz="1400" dirty="0" err="1"/>
              <a:t>size_t</a:t>
            </a:r>
            <a:r>
              <a:rPr lang="en-US" sz="1400" dirty="0"/>
              <a:t> n</a:t>
            </a:r>
          </a:p>
          <a:p>
            <a:r>
              <a:rPr lang="en-US" sz="1400" dirty="0"/>
              <a:t>);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0E59DE4-77BD-4F3E-844A-C0074A029B43}"/>
              </a:ext>
            </a:extLst>
          </p:cNvPr>
          <p:cNvSpPr/>
          <p:nvPr/>
        </p:nvSpPr>
        <p:spPr>
          <a:xfrm>
            <a:off x="5689586" y="1993617"/>
            <a:ext cx="3262390" cy="11695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/>
              <a:t>size_t</a:t>
            </a:r>
            <a:r>
              <a:rPr lang="en-US" sz="1400" dirty="0"/>
              <a:t> quantize(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time_series_t</a:t>
            </a:r>
            <a:r>
              <a:rPr lang="en-US" sz="1400" dirty="0"/>
              <a:t>* </a:t>
            </a:r>
            <a:r>
              <a:rPr lang="en-US" sz="1400" dirty="0" err="1"/>
              <a:t>seq</a:t>
            </a:r>
            <a:r>
              <a:rPr lang="en-US" sz="1400" dirty="0"/>
              <a:t>, 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time_series_t</a:t>
            </a:r>
            <a:r>
              <a:rPr lang="en-US" sz="1400" dirty="0"/>
              <a:t> *</a:t>
            </a:r>
            <a:r>
              <a:rPr lang="en-US" sz="1400" dirty="0" err="1"/>
              <a:t>qseq</a:t>
            </a:r>
            <a:r>
              <a:rPr lang="en-US" sz="1400" dirty="0"/>
              <a:t>, </a:t>
            </a:r>
          </a:p>
          <a:p>
            <a:r>
              <a:rPr lang="en-US" sz="1400" dirty="0"/>
              <a:t>	bool reduce = true</a:t>
            </a:r>
          </a:p>
          <a:p>
            <a:r>
              <a:rPr lang="en-US" sz="1400" dirty="0"/>
              <a:t>);</a:t>
            </a:r>
            <a:endParaRPr lang="ru-RU" sz="140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BAA19C7-F49D-465A-B94B-06D10C3158F7}"/>
              </a:ext>
            </a:extLst>
          </p:cNvPr>
          <p:cNvSpPr/>
          <p:nvPr/>
        </p:nvSpPr>
        <p:spPr>
          <a:xfrm>
            <a:off x="1773722" y="3829566"/>
            <a:ext cx="3101340" cy="9541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</a:rPr>
              <a:t>void </a:t>
            </a:r>
            <a:r>
              <a:rPr lang="en-US" sz="1400" dirty="0" err="1">
                <a:solidFill>
                  <a:schemeClr val="dk1"/>
                </a:solidFill>
              </a:rPr>
              <a:t>fill_cutpoints</a:t>
            </a:r>
            <a:r>
              <a:rPr lang="en-US" sz="1400" dirty="0">
                <a:solidFill>
                  <a:schemeClr val="dk1"/>
                </a:solidFill>
              </a:rPr>
              <a:t>(</a:t>
            </a:r>
          </a:p>
          <a:p>
            <a:r>
              <a:rPr lang="en-US" sz="1400" dirty="0">
                <a:solidFill>
                  <a:schemeClr val="dk1"/>
                </a:solidFill>
              </a:rPr>
              <a:t>	</a:t>
            </a:r>
            <a:r>
              <a:rPr lang="en-US" sz="1400" dirty="0" err="1">
                <a:solidFill>
                  <a:schemeClr val="dk1"/>
                </a:solidFill>
              </a:rPr>
              <a:t>size_t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alphabet_size</a:t>
            </a:r>
            <a:r>
              <a:rPr lang="en-US" sz="1400" dirty="0">
                <a:solidFill>
                  <a:schemeClr val="dk1"/>
                </a:solidFill>
              </a:rPr>
              <a:t>, </a:t>
            </a:r>
          </a:p>
          <a:p>
            <a:r>
              <a:rPr lang="en-US" sz="1400" dirty="0">
                <a:solidFill>
                  <a:schemeClr val="dk1"/>
                </a:solidFill>
              </a:rPr>
              <a:t>	double *</a:t>
            </a:r>
            <a:r>
              <a:rPr lang="en-US" sz="1400" dirty="0" err="1">
                <a:solidFill>
                  <a:schemeClr val="dk1"/>
                </a:solidFill>
              </a:rPr>
              <a:t>cutpoints</a:t>
            </a:r>
            <a:endParaRPr lang="en-US" sz="1400" dirty="0">
              <a:solidFill>
                <a:schemeClr val="dk1"/>
              </a:solidFill>
            </a:endParaRPr>
          </a:p>
          <a:p>
            <a:r>
              <a:rPr lang="en-US" sz="1400" dirty="0">
                <a:solidFill>
                  <a:schemeClr val="dk1"/>
                </a:solidFill>
              </a:rPr>
              <a:t>);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836B7A4-4926-471F-AB82-A5F35E24EEAD}"/>
              </a:ext>
            </a:extLst>
          </p:cNvPr>
          <p:cNvSpPr/>
          <p:nvPr/>
        </p:nvSpPr>
        <p:spPr>
          <a:xfrm>
            <a:off x="5200951" y="5773235"/>
            <a:ext cx="168135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</a:rPr>
              <a:t>void </a:t>
            </a:r>
            <a:r>
              <a:rPr lang="en-US" sz="1400" dirty="0" err="1">
                <a:solidFill>
                  <a:schemeClr val="dk1"/>
                </a:solidFill>
              </a:rPr>
              <a:t>initPAA</a:t>
            </a:r>
            <a:r>
              <a:rPr lang="en-US" sz="1400" dirty="0">
                <a:solidFill>
                  <a:schemeClr val="dk1"/>
                </a:solidFill>
              </a:rPr>
              <a:t>(</a:t>
            </a:r>
            <a:r>
              <a:rPr lang="en-US" sz="1400" dirty="0" err="1">
                <a:solidFill>
                  <a:schemeClr val="dk1"/>
                </a:solidFill>
              </a:rPr>
              <a:t>int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len</a:t>
            </a:r>
            <a:r>
              <a:rPr lang="en-US" sz="1400" dirty="0">
                <a:solidFill>
                  <a:schemeClr val="dk1"/>
                </a:solidFill>
              </a:rPr>
              <a:t>);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21CB1D90-27BB-48CF-B0FF-195C59A54BD5}"/>
              </a:ext>
            </a:extLst>
          </p:cNvPr>
          <p:cNvSpPr/>
          <p:nvPr/>
        </p:nvSpPr>
        <p:spPr>
          <a:xfrm>
            <a:off x="7136200" y="5503369"/>
            <a:ext cx="2643672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</a:rPr>
              <a:t>void </a:t>
            </a:r>
            <a:r>
              <a:rPr lang="en-US" sz="1400" dirty="0" err="1">
                <a:solidFill>
                  <a:schemeClr val="dk1"/>
                </a:solidFill>
              </a:rPr>
              <a:t>applyPAA</a:t>
            </a:r>
            <a:r>
              <a:rPr lang="en-US" sz="1400" dirty="0">
                <a:solidFill>
                  <a:schemeClr val="dk1"/>
                </a:solidFill>
              </a:rPr>
              <a:t>(</a:t>
            </a:r>
          </a:p>
          <a:p>
            <a:r>
              <a:rPr lang="en-US" sz="1400" dirty="0">
                <a:solidFill>
                  <a:schemeClr val="dk1"/>
                </a:solidFill>
              </a:rPr>
              <a:t>	double * </a:t>
            </a:r>
            <a:r>
              <a:rPr lang="en-US" sz="1400" dirty="0" err="1">
                <a:solidFill>
                  <a:schemeClr val="dk1"/>
                </a:solidFill>
              </a:rPr>
              <a:t>timeSeries</a:t>
            </a:r>
            <a:r>
              <a:rPr lang="en-US" sz="1400" dirty="0">
                <a:solidFill>
                  <a:schemeClr val="dk1"/>
                </a:solidFill>
              </a:rPr>
              <a:t>, </a:t>
            </a:r>
          </a:p>
          <a:p>
            <a:r>
              <a:rPr lang="en-US" sz="1400" dirty="0">
                <a:solidFill>
                  <a:schemeClr val="dk1"/>
                </a:solidFill>
              </a:rPr>
              <a:t>	</a:t>
            </a:r>
            <a:r>
              <a:rPr lang="en-US" sz="1400" dirty="0" err="1">
                <a:solidFill>
                  <a:schemeClr val="dk1"/>
                </a:solidFill>
              </a:rPr>
              <a:t>int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len</a:t>
            </a:r>
            <a:endParaRPr lang="en-US" sz="1400" dirty="0">
              <a:solidFill>
                <a:schemeClr val="dk1"/>
              </a:solidFill>
            </a:endParaRPr>
          </a:p>
          <a:p>
            <a:r>
              <a:rPr lang="en-US" sz="1400" dirty="0">
                <a:solidFill>
                  <a:schemeClr val="dk1"/>
                </a:solidFill>
              </a:rPr>
              <a:t>);</a:t>
            </a:r>
            <a:endParaRPr lang="ru-RU" sz="1400" dirty="0"/>
          </a:p>
        </p:txBody>
      </p:sp>
      <p:sp>
        <p:nvSpPr>
          <p:cNvPr id="25" name="Номер слайда 24">
            <a:extLst>
              <a:ext uri="{FF2B5EF4-FFF2-40B4-BE49-F238E27FC236}">
                <a16:creationId xmlns:a16="http://schemas.microsoft.com/office/drawing/2014/main" id="{C22D07C6-2E5E-4D2F-8A6A-E0B34DDB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19</a:t>
            </a:fld>
            <a:endParaRPr lang="ru-R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FF37E0-E7B6-4AD8-9024-05EBC9A05404}"/>
              </a:ext>
            </a:extLst>
          </p:cNvPr>
          <p:cNvSpPr txBox="1"/>
          <p:nvPr/>
        </p:nvSpPr>
        <p:spPr>
          <a:xfrm>
            <a:off x="4316593" y="5795757"/>
            <a:ext cx="64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PAA</a:t>
            </a:r>
            <a:endParaRPr lang="ru-R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B57922-56FF-437C-87F3-0BFBC03A4EE6}"/>
              </a:ext>
            </a:extLst>
          </p:cNvPr>
          <p:cNvSpPr txBox="1"/>
          <p:nvPr/>
        </p:nvSpPr>
        <p:spPr>
          <a:xfrm>
            <a:off x="807633" y="412664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Utils</a:t>
            </a:r>
            <a:endParaRPr lang="ru-R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11D0F3-3740-464B-8649-897459A54404}"/>
              </a:ext>
            </a:extLst>
          </p:cNvPr>
          <p:cNvSpPr txBox="1"/>
          <p:nvPr/>
        </p:nvSpPr>
        <p:spPr>
          <a:xfrm>
            <a:off x="490859" y="2049303"/>
            <a:ext cx="64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SAX</a:t>
            </a:r>
            <a:endParaRPr lang="ru-RU" dirty="0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1F25DC2C-3E38-44B9-A2FA-1651CDBFFD8B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2416897" y="2940289"/>
            <a:ext cx="0" cy="817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B6BF9ADC-DE70-4D31-BBEB-925343EEC7C8}"/>
              </a:ext>
            </a:extLst>
          </p:cNvPr>
          <p:cNvCxnSpPr>
            <a:stCxn id="10" idx="0"/>
            <a:endCxn id="17" idx="2"/>
          </p:cNvCxnSpPr>
          <p:nvPr/>
        </p:nvCxnSpPr>
        <p:spPr>
          <a:xfrm flipV="1">
            <a:off x="7308833" y="3163168"/>
            <a:ext cx="11948" cy="594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ECEC686E-709B-4157-AB6E-0C6E52D54AD2}"/>
              </a:ext>
            </a:extLst>
          </p:cNvPr>
          <p:cNvCxnSpPr>
            <a:stCxn id="21" idx="0"/>
            <a:endCxn id="10" idx="2"/>
          </p:cNvCxnSpPr>
          <p:nvPr/>
        </p:nvCxnSpPr>
        <p:spPr>
          <a:xfrm flipV="1">
            <a:off x="6041630" y="4711974"/>
            <a:ext cx="1267203" cy="10612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AFF75FE1-CB6A-4FF3-88F1-4644DAE5D277}"/>
              </a:ext>
            </a:extLst>
          </p:cNvPr>
          <p:cNvCxnSpPr>
            <a:stCxn id="23" idx="0"/>
            <a:endCxn id="10" idx="2"/>
          </p:cNvCxnSpPr>
          <p:nvPr/>
        </p:nvCxnSpPr>
        <p:spPr>
          <a:xfrm flipH="1" flipV="1">
            <a:off x="7308833" y="4711974"/>
            <a:ext cx="1149203" cy="7913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82A8A095-5874-4E8F-B1A6-D4F9F21E0CC1}"/>
              </a:ext>
            </a:extLst>
          </p:cNvPr>
          <p:cNvSpPr/>
          <p:nvPr/>
        </p:nvSpPr>
        <p:spPr>
          <a:xfrm>
            <a:off x="4199683" y="1224613"/>
            <a:ext cx="2002536" cy="3188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discords-finder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D80636A5-DC44-497E-92B5-EAF25721CCFF}"/>
              </a:ext>
            </a:extLst>
          </p:cNvPr>
          <p:cNvCxnSpPr>
            <a:cxnSpLocks/>
            <a:stCxn id="3" idx="0"/>
            <a:endCxn id="50" idx="1"/>
          </p:cNvCxnSpPr>
          <p:nvPr/>
        </p:nvCxnSpPr>
        <p:spPr>
          <a:xfrm flipV="1">
            <a:off x="2416897" y="1384057"/>
            <a:ext cx="1782786" cy="602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10ECE7DE-5ED4-4BA8-9CFF-BDD8E50E94B6}"/>
              </a:ext>
            </a:extLst>
          </p:cNvPr>
          <p:cNvCxnSpPr>
            <a:stCxn id="17" idx="0"/>
            <a:endCxn id="50" idx="3"/>
          </p:cNvCxnSpPr>
          <p:nvPr/>
        </p:nvCxnSpPr>
        <p:spPr>
          <a:xfrm flipH="1" flipV="1">
            <a:off x="6202219" y="1384057"/>
            <a:ext cx="1118562" cy="609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A69239F-7C90-40D3-B6A7-5CC758061A3D}"/>
              </a:ext>
            </a:extLst>
          </p:cNvPr>
          <p:cNvSpPr txBox="1"/>
          <p:nvPr/>
        </p:nvSpPr>
        <p:spPr>
          <a:xfrm>
            <a:off x="2773404" y="2629107"/>
            <a:ext cx="1618460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Инициализация </a:t>
            </a:r>
            <a:r>
              <a:rPr lang="en-US" sz="1200" dirty="0"/>
              <a:t>mean </a:t>
            </a:r>
            <a:r>
              <a:rPr lang="ru-RU" sz="1200" dirty="0"/>
              <a:t>и </a:t>
            </a:r>
            <a:r>
              <a:rPr lang="en-US" sz="1200" dirty="0" err="1"/>
              <a:t>stdev</a:t>
            </a:r>
            <a:endParaRPr lang="ru-RU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F67218F-14DE-4CF1-B258-FB5612C3F0B2}"/>
              </a:ext>
            </a:extLst>
          </p:cNvPr>
          <p:cNvSpPr txBox="1"/>
          <p:nvPr/>
        </p:nvSpPr>
        <p:spPr>
          <a:xfrm>
            <a:off x="2438950" y="4605980"/>
            <a:ext cx="2663473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Заполнить таблицу точек разделения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7B5D6C-6150-44E0-8FCF-DAC8F231CF67}"/>
              </a:ext>
            </a:extLst>
          </p:cNvPr>
          <p:cNvSpPr txBox="1"/>
          <p:nvPr/>
        </p:nvSpPr>
        <p:spPr>
          <a:xfrm>
            <a:off x="7550820" y="2929052"/>
            <a:ext cx="1867776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Преобразовать в </a:t>
            </a:r>
            <a:r>
              <a:rPr lang="en-US" sz="1200" dirty="0"/>
              <a:t>SAX </a:t>
            </a:r>
            <a:r>
              <a:rPr lang="ru-RU" sz="1200" dirty="0"/>
              <a:t>все подпоследовательности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D39041-9CCA-42B4-B9C1-F68F62CA1BA7}"/>
              </a:ext>
            </a:extLst>
          </p:cNvPr>
          <p:cNvSpPr txBox="1"/>
          <p:nvPr/>
        </p:nvSpPr>
        <p:spPr>
          <a:xfrm>
            <a:off x="7746370" y="4513544"/>
            <a:ext cx="1829792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Преобразовать в </a:t>
            </a:r>
            <a:r>
              <a:rPr lang="en-US" sz="1200" dirty="0"/>
              <a:t>SAX</a:t>
            </a:r>
            <a:r>
              <a:rPr lang="ru-RU" sz="1200" dirty="0"/>
              <a:t> подпоследовательность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43F192B-2FFC-4E20-8A5A-5CA06E5F0442}"/>
              </a:ext>
            </a:extLst>
          </p:cNvPr>
          <p:cNvSpPr txBox="1"/>
          <p:nvPr/>
        </p:nvSpPr>
        <p:spPr>
          <a:xfrm>
            <a:off x="5384042" y="6057431"/>
            <a:ext cx="1595598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Инициализация </a:t>
            </a:r>
            <a:r>
              <a:rPr lang="en-US" sz="1200" dirty="0"/>
              <a:t>PAA</a:t>
            </a:r>
            <a:endParaRPr lang="ru-RU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D62440-A1DB-4F29-8379-2D4E63C631AC}"/>
              </a:ext>
            </a:extLst>
          </p:cNvPr>
          <p:cNvSpPr txBox="1"/>
          <p:nvPr/>
        </p:nvSpPr>
        <p:spPr>
          <a:xfrm>
            <a:off x="7453870" y="6334430"/>
            <a:ext cx="2913421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PAA </a:t>
            </a:r>
            <a:r>
              <a:rPr lang="ru-RU" sz="1200" dirty="0" err="1"/>
              <a:t>апроксимация</a:t>
            </a:r>
            <a:r>
              <a:rPr lang="ru-RU" sz="1200" dirty="0"/>
              <a:t> последовательности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72176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AA96A-A486-425F-8B36-7A24FC402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63"/>
            <a:ext cx="10515600" cy="1325563"/>
          </a:xfrm>
        </p:spPr>
        <p:txBody>
          <a:bodyPr/>
          <a:lstStyle/>
          <a:p>
            <a:r>
              <a:rPr lang="ru-RU" dirty="0"/>
              <a:t>Оглавление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9D3E915-F59D-481E-A45B-D7C5CB3AD3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4126"/>
                <a:ext cx="10515600" cy="547387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>
                    <a:hlinkClick r:id="rId2" action="ppaction://hlinksldjump"/>
                  </a:rPr>
                  <a:t>Определения</a:t>
                </a:r>
                <a:endParaRPr lang="ru-RU" dirty="0"/>
              </a:p>
              <a:p>
                <a:r>
                  <a:rPr lang="ru-RU" dirty="0">
                    <a:hlinkClick r:id="rId3" action="ppaction://hlinksldjump"/>
                  </a:rPr>
                  <a:t>Входные данные и результат работы</a:t>
                </a:r>
                <a:endParaRPr lang="ru-RU" dirty="0"/>
              </a:p>
              <a:p>
                <a:r>
                  <a:rPr lang="ru-RU" dirty="0">
                    <a:hlinkClick r:id="rId4" action="ppaction://hlinksldjump"/>
                  </a:rPr>
                  <a:t>Алгоритм</a:t>
                </a:r>
                <a:endParaRPr lang="ru-RU" dirty="0"/>
              </a:p>
              <a:p>
                <a:pPr lvl="1"/>
                <a:r>
                  <a:rPr lang="ru-RU" dirty="0">
                    <a:hlinkClick r:id="rId5" action="ppaction://hlinksldjump"/>
                  </a:rPr>
                  <a:t>Подбор эвристики</a:t>
                </a:r>
                <a:endParaRPr lang="ru-RU" dirty="0"/>
              </a:p>
              <a:p>
                <a:pPr lvl="2"/>
                <a:r>
                  <a:rPr lang="en-US" dirty="0">
                    <a:hlinkClick r:id="rId5" action="ppaction://hlinksldjump"/>
                  </a:rPr>
                  <a:t>z-</a:t>
                </a:r>
                <a:r>
                  <a:rPr lang="ru-RU" dirty="0">
                    <a:hlinkClick r:id="rId5" action="ppaction://hlinksldjump"/>
                  </a:rPr>
                  <a:t>нормализация </a:t>
                </a:r>
                <a:r>
                  <a:rPr lang="ru-RU" dirty="0" err="1">
                    <a:hlinkClick r:id="rId5" action="ppaction://hlinksldjump"/>
                  </a:rPr>
                  <a:t>подпоследовательностей</a:t>
                </a:r>
                <a:r>
                  <a:rPr lang="ru-RU" dirty="0">
                    <a:hlinkClick r:id="rId5" action="ppaction://hlinksldjump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hlinkClick r:id="rId5" action="ppaction://hlinksldjump"/>
                          </a:rPr>
                        </m:ctrlPr>
                      </m:sSubPr>
                      <m:e>
                        <m:r>
                          <a:rPr lang="ru-RU" b="1" i="1">
                            <a:latin typeface="Cambria Math" panose="02040503050406030204" pitchFamily="18" charset="0"/>
                            <a:hlinkClick r:id="rId5" action="ppaction://hlinksldjump"/>
                          </a:rPr>
                          <m:t>С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hlinkClick r:id="rId5" action="ppaction://hlinksldjump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>
                    <a:hlinkClick r:id="rId5" action="ppaction://hlinksldjump"/>
                  </a:rPr>
                  <a:t> </a:t>
                </a:r>
                <a:r>
                  <a:rPr lang="ru-RU" dirty="0">
                    <a:hlinkClick r:id="rId5" action="ppaction://hlinksldjump"/>
                  </a:rPr>
                  <a:t>временного ряда</a:t>
                </a:r>
                <a:endParaRPr lang="ru-RU" dirty="0"/>
              </a:p>
              <a:p>
                <a:pPr lvl="2"/>
                <a:r>
                  <a:rPr lang="ru-RU" dirty="0">
                    <a:hlinkClick r:id="rId6" action="ppaction://hlinksldjump"/>
                  </a:rPr>
                  <a:t>Аппроксимация с помощью </a:t>
                </a:r>
                <a:r>
                  <a:rPr lang="ru-RU" dirty="0" err="1">
                    <a:hlinkClick r:id="rId6" action="ppaction://hlinksldjump"/>
                  </a:rPr>
                  <a:t>кусочной</a:t>
                </a:r>
                <a:r>
                  <a:rPr lang="ru-RU" dirty="0">
                    <a:hlinkClick r:id="rId6" action="ppaction://hlinksldjump"/>
                  </a:rPr>
                  <a:t> агрегации (</a:t>
                </a:r>
                <a:r>
                  <a:rPr lang="en-US" dirty="0">
                    <a:hlinkClick r:id="rId6" action="ppaction://hlinksldjump"/>
                  </a:rPr>
                  <a:t>PAA</a:t>
                </a:r>
                <a:r>
                  <a:rPr lang="ru-RU" dirty="0">
                    <a:hlinkClick r:id="rId6" action="ppaction://hlinksldjump"/>
                  </a:rPr>
                  <a:t>)</a:t>
                </a:r>
                <a:endParaRPr lang="ru-RU" dirty="0"/>
              </a:p>
              <a:p>
                <a:pPr lvl="2"/>
                <a:r>
                  <a:rPr lang="ru-RU" dirty="0">
                    <a:hlinkClick r:id="rId7" action="ppaction://hlinksldjump"/>
                  </a:rPr>
                  <a:t>Кодирование с помощью </a:t>
                </a:r>
                <a:r>
                  <a:rPr lang="en-US" dirty="0">
                    <a:hlinkClick r:id="rId7" action="ppaction://hlinksldjump"/>
                  </a:rPr>
                  <a:t>lookup table</a:t>
                </a:r>
                <a:r>
                  <a:rPr lang="ru-RU" dirty="0">
                    <a:hlinkClick r:id="rId7" action="ppaction://hlinksldjump"/>
                  </a:rPr>
                  <a:t> (аппроксимация с помощью символьной агрегации)</a:t>
                </a:r>
                <a:endParaRPr lang="ru-RU" dirty="0"/>
              </a:p>
              <a:p>
                <a:pPr lvl="2"/>
                <a:r>
                  <a:rPr lang="ru-RU" dirty="0">
                    <a:hlinkClick r:id="rId8" action="ppaction://hlinksldjump"/>
                  </a:rPr>
                  <a:t>Подсчет частот, нахождение мин. значения</a:t>
                </a:r>
                <a:endParaRPr lang="ru-RU" dirty="0"/>
              </a:p>
              <a:p>
                <a:pPr lvl="2"/>
                <a:r>
                  <a:rPr lang="ru-RU" dirty="0">
                    <a:hlinkClick r:id="rId9" action="ppaction://hlinksldjump"/>
                  </a:rPr>
                  <a:t>Построение цепочек с индексами начала </a:t>
                </a:r>
                <a:r>
                  <a:rPr lang="ru-RU" dirty="0" err="1">
                    <a:hlinkClick r:id="rId9" action="ppaction://hlinksldjump"/>
                  </a:rPr>
                  <a:t>подпоследовательностей</a:t>
                </a:r>
                <a:r>
                  <a:rPr lang="ru-RU" dirty="0">
                    <a:hlinkClick r:id="rId9" action="ppaction://hlinksldjump"/>
                  </a:rPr>
                  <a:t>, имеющих одинаковое </a:t>
                </a:r>
                <a:r>
                  <a:rPr lang="en-US" dirty="0">
                    <a:hlinkClick r:id="rId9" action="ppaction://hlinksldjump"/>
                  </a:rPr>
                  <a:t>SAX </a:t>
                </a:r>
                <a:r>
                  <a:rPr lang="ru-RU" dirty="0">
                    <a:hlinkClick r:id="rId9" action="ppaction://hlinksldjump"/>
                  </a:rPr>
                  <a:t>представление</a:t>
                </a:r>
                <a:endParaRPr lang="ru-RU" dirty="0"/>
              </a:p>
              <a:p>
                <a:pPr lvl="1"/>
                <a:r>
                  <a:rPr lang="ru-RU" dirty="0">
                    <a:hlinkClick r:id="rId10" action="ppaction://hlinksldjump"/>
                  </a:rPr>
                  <a:t>Поиск диссонансов: на основе эвристики с ранним выходом из итерации цикла</a:t>
                </a:r>
                <a:endParaRPr lang="ru-RU" dirty="0"/>
              </a:p>
              <a:p>
                <a:r>
                  <a:rPr lang="ru-RU" dirty="0">
                    <a:hlinkClick r:id="rId11" action="ppaction://hlinksldjump"/>
                  </a:rPr>
                  <a:t>Модульная структура</a:t>
                </a:r>
                <a:endParaRPr lang="ru-RU" dirty="0"/>
              </a:p>
              <a:p>
                <a:r>
                  <a:rPr lang="ru-RU" dirty="0">
                    <a:hlinkClick r:id="rId12" action="ppaction://hlinksldjump"/>
                  </a:rPr>
                  <a:t>Файловая структура</a:t>
                </a:r>
                <a:endParaRPr lang="ru-RU" dirty="0"/>
              </a:p>
              <a:p>
                <a:pPr lvl="1"/>
                <a:endParaRPr lang="ru-RU" dirty="0"/>
              </a:p>
              <a:p>
                <a:pPr lvl="1"/>
                <a:endParaRPr lang="ru-RU" dirty="0"/>
              </a:p>
              <a:p>
                <a:pPr lvl="1"/>
                <a:endParaRPr lang="ru-RU" dirty="0"/>
              </a:p>
              <a:p>
                <a:pPr lvl="1"/>
                <a:endParaRPr lang="ru-RU" dirty="0"/>
              </a:p>
              <a:p>
                <a:pPr lvl="1"/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9D3E915-F59D-481E-A45B-D7C5CB3AD3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4126"/>
                <a:ext cx="10515600" cy="5473874"/>
              </a:xfrm>
              <a:blipFill>
                <a:blip r:embed="rId13"/>
                <a:stretch>
                  <a:fillRect l="-1043" t="-2450" r="-232" b="-7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497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79EA9B-0DCC-450B-A48E-A2D5AC01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Файловая структура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F6DB076-00DA-4204-8014-B6A6D7E0AC4C}"/>
              </a:ext>
            </a:extLst>
          </p:cNvPr>
          <p:cNvSpPr/>
          <p:nvPr/>
        </p:nvSpPr>
        <p:spPr>
          <a:xfrm>
            <a:off x="7853029" y="2374833"/>
            <a:ext cx="1358900" cy="571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FileUtils.cpp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6D1C465-BB9A-4790-8412-CE0C1946BFB4}"/>
              </a:ext>
            </a:extLst>
          </p:cNvPr>
          <p:cNvSpPr/>
          <p:nvPr/>
        </p:nvSpPr>
        <p:spPr>
          <a:xfrm>
            <a:off x="4033009" y="1826582"/>
            <a:ext cx="1358900" cy="57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main.cpp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D6DB15D-3CF5-4CE1-AF55-67C8A84EC286}"/>
              </a:ext>
            </a:extLst>
          </p:cNvPr>
          <p:cNvSpPr/>
          <p:nvPr/>
        </p:nvSpPr>
        <p:spPr>
          <a:xfrm>
            <a:off x="7853029" y="4896299"/>
            <a:ext cx="1358900" cy="571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SAX.cpp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E996AA-8189-4625-B4A1-D71E7BEA106B}"/>
              </a:ext>
            </a:extLst>
          </p:cNvPr>
          <p:cNvSpPr/>
          <p:nvPr/>
        </p:nvSpPr>
        <p:spPr>
          <a:xfrm>
            <a:off x="7853029" y="1826581"/>
            <a:ext cx="1358900" cy="5712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FileUtils.h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546F101-DFEB-4A20-AFD4-DAE1C86C3D29}"/>
              </a:ext>
            </a:extLst>
          </p:cNvPr>
          <p:cNvSpPr/>
          <p:nvPr/>
        </p:nvSpPr>
        <p:spPr>
          <a:xfrm>
            <a:off x="7853029" y="4309437"/>
            <a:ext cx="1358900" cy="571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SAX.h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706DB17-3C31-4363-950C-7CD77A5F5D7F}"/>
              </a:ext>
            </a:extLst>
          </p:cNvPr>
          <p:cNvSpPr/>
          <p:nvPr/>
        </p:nvSpPr>
        <p:spPr>
          <a:xfrm>
            <a:off x="3834237" y="4900208"/>
            <a:ext cx="1774939" cy="571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discordsRun.cpp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4C7C649-059A-4A45-A91F-56BF60654305}"/>
              </a:ext>
            </a:extLst>
          </p:cNvPr>
          <p:cNvSpPr/>
          <p:nvPr/>
        </p:nvSpPr>
        <p:spPr>
          <a:xfrm>
            <a:off x="3832077" y="4309435"/>
            <a:ext cx="1774938" cy="5712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discordsRun.h</a:t>
            </a:r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8FEFB7D-7496-455A-961F-7B9A9EAE7700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4712459" y="2397868"/>
            <a:ext cx="7087" cy="1911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CE9D4AE-FE2E-4680-B3E8-94F2987B8848}"/>
              </a:ext>
            </a:extLst>
          </p:cNvPr>
          <p:cNvCxnSpPr>
            <a:cxnSpLocks/>
          </p:cNvCxnSpPr>
          <p:nvPr/>
        </p:nvCxnSpPr>
        <p:spPr>
          <a:xfrm>
            <a:off x="5605935" y="4900208"/>
            <a:ext cx="2211683" cy="3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2502F74F-9761-4EF9-8355-743A1980BC55}"/>
              </a:ext>
            </a:extLst>
          </p:cNvPr>
          <p:cNvSpPr/>
          <p:nvPr/>
        </p:nvSpPr>
        <p:spPr>
          <a:xfrm>
            <a:off x="383750" y="4350132"/>
            <a:ext cx="1358900" cy="571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debugger.h</a:t>
            </a:r>
            <a:endParaRPr lang="ru-RU" dirty="0"/>
          </a:p>
        </p:txBody>
      </p:sp>
      <p:sp>
        <p:nvSpPr>
          <p:cNvPr id="90" name="Номер слайда 89">
            <a:extLst>
              <a:ext uri="{FF2B5EF4-FFF2-40B4-BE49-F238E27FC236}">
                <a16:creationId xmlns:a16="http://schemas.microsoft.com/office/drawing/2014/main" id="{5D42F768-3924-468E-BA7A-B75B12F0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20</a:t>
            </a:fld>
            <a:endParaRPr lang="ru-R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E64BBB-264E-441D-959D-DE05EBADEFD0}"/>
              </a:ext>
            </a:extLst>
          </p:cNvPr>
          <p:cNvSpPr txBox="1"/>
          <p:nvPr/>
        </p:nvSpPr>
        <p:spPr>
          <a:xfrm>
            <a:off x="5159662" y="2258621"/>
            <a:ext cx="1872676" cy="10156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«</a:t>
            </a:r>
            <a:r>
              <a:rPr lang="ru-RU" sz="1200" dirty="0" err="1"/>
              <a:t>Запускатор</a:t>
            </a:r>
            <a:r>
              <a:rPr lang="ru-RU" sz="1200" dirty="0"/>
              <a:t>» программы. Загрузка временного ряда из файла и инициализация параметров алгоритма.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348FC85C-CE50-458D-8C53-3D81FC23EF1A}"/>
              </a:ext>
            </a:extLst>
          </p:cNvPr>
          <p:cNvSpPr/>
          <p:nvPr/>
        </p:nvSpPr>
        <p:spPr>
          <a:xfrm>
            <a:off x="386456" y="3143358"/>
            <a:ext cx="1358900" cy="571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config.h</a:t>
            </a:r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9851AD-F33E-4A39-B7D0-3CB39B5F21EF}"/>
              </a:ext>
            </a:extLst>
          </p:cNvPr>
          <p:cNvSpPr txBox="1"/>
          <p:nvPr/>
        </p:nvSpPr>
        <p:spPr>
          <a:xfrm>
            <a:off x="4455571" y="5371046"/>
            <a:ext cx="1872676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Основной алгоритм поиска диссонансов. Содержит этапы подготовки и поиска в соответствии с найденной эвристикой.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C76EEB-6C2B-48E0-BB25-5F255A4298D8}"/>
              </a:ext>
            </a:extLst>
          </p:cNvPr>
          <p:cNvSpPr txBox="1"/>
          <p:nvPr/>
        </p:nvSpPr>
        <p:spPr>
          <a:xfrm>
            <a:off x="9069111" y="4665044"/>
            <a:ext cx="1872676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Реализация </a:t>
            </a:r>
            <a:r>
              <a:rPr lang="en-US" sz="1200" dirty="0"/>
              <a:t>SAX </a:t>
            </a:r>
            <a:r>
              <a:rPr lang="ru-RU" sz="1200" dirty="0" err="1"/>
              <a:t>апроксимации</a:t>
            </a:r>
            <a:r>
              <a:rPr lang="ru-RU" sz="1200" dirty="0"/>
              <a:t> (а также </a:t>
            </a:r>
            <a:r>
              <a:rPr lang="en-US" sz="1200" dirty="0"/>
              <a:t>z-</a:t>
            </a:r>
            <a:r>
              <a:rPr lang="ru-RU" sz="1200" dirty="0"/>
              <a:t>нормализация</a:t>
            </a:r>
            <a:r>
              <a:rPr lang="en-US" sz="1200" dirty="0"/>
              <a:t> </a:t>
            </a:r>
            <a:r>
              <a:rPr lang="ru-RU" sz="1200" dirty="0"/>
              <a:t>и </a:t>
            </a:r>
            <a:r>
              <a:rPr lang="en-US" sz="1200" dirty="0"/>
              <a:t>PAA)</a:t>
            </a:r>
            <a:r>
              <a:rPr lang="ru-RU" sz="1200" dirty="0"/>
              <a:t>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E480E6-52F3-4A27-99ED-B91E121A8D1D}"/>
              </a:ext>
            </a:extLst>
          </p:cNvPr>
          <p:cNvSpPr txBox="1"/>
          <p:nvPr/>
        </p:nvSpPr>
        <p:spPr>
          <a:xfrm>
            <a:off x="9211929" y="1982363"/>
            <a:ext cx="1872676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Вспомогательные методы для загрузки и выгрузки данных на/с диска.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6F011E-3CFE-4129-9657-785B38ED5080}"/>
              </a:ext>
            </a:extLst>
          </p:cNvPr>
          <p:cNvSpPr txBox="1"/>
          <p:nvPr/>
        </p:nvSpPr>
        <p:spPr>
          <a:xfrm>
            <a:off x="538552" y="3616888"/>
            <a:ext cx="1872676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Параметры алгоритма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B3EE22-2D03-418F-B2AC-73B890EC07EB}"/>
              </a:ext>
            </a:extLst>
          </p:cNvPr>
          <p:cNvSpPr txBox="1"/>
          <p:nvPr/>
        </p:nvSpPr>
        <p:spPr>
          <a:xfrm>
            <a:off x="946921" y="4919992"/>
            <a:ext cx="903969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 err="1"/>
              <a:t>Дебаггер</a:t>
            </a:r>
            <a:endParaRPr lang="ru-RU" sz="1200" dirty="0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A9E3B789-1742-45B3-90CB-DEA8C67CFCA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391909" y="2112222"/>
            <a:ext cx="2461120" cy="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794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AB7F93-AD2E-45C8-B829-01BDAE15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10" y="-86605"/>
            <a:ext cx="10515600" cy="1325563"/>
          </a:xfrm>
        </p:spPr>
        <p:txBody>
          <a:bodyPr/>
          <a:lstStyle/>
          <a:p>
            <a:r>
              <a:rPr lang="ru-RU" dirty="0"/>
              <a:t>Файловая структура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0FC9167C-8311-46AA-AA0D-705022DFB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902443"/>
              </p:ext>
            </p:extLst>
          </p:nvPr>
        </p:nvGraphicFramePr>
        <p:xfrm>
          <a:off x="96982" y="1391154"/>
          <a:ext cx="305233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2330">
                  <a:extLst>
                    <a:ext uri="{9D8B030D-6E8A-4147-A177-3AD203B41FA5}">
                      <a16:colId xmlns:a16="http://schemas.microsoft.com/office/drawing/2014/main" val="2194278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PAA.h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91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 *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paaRepresentation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200" dirty="0" err="1"/>
                        <a:t>int</a:t>
                      </a:r>
                      <a:r>
                        <a:rPr lang="en-US" sz="1200" dirty="0"/>
                        <a:t> length;</a:t>
                      </a:r>
                    </a:p>
                    <a:p>
                      <a:r>
                        <a:rPr lang="en-US" sz="1200" dirty="0" err="1"/>
                        <a:t>int</a:t>
                      </a:r>
                      <a:r>
                        <a:rPr lang="en-US" sz="1200" dirty="0"/>
                        <a:t>* counts;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49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initPAA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applyPAA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(double *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timeSeries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201743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9F12F0-A6CC-48F0-B3BD-23FD1A5E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21</a:t>
            </a:fld>
            <a:endParaRPr lang="ru-RU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A343CCE8-C736-47B6-A964-AC44E1F50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428721"/>
              </p:ext>
            </p:extLst>
          </p:nvPr>
        </p:nvGraphicFramePr>
        <p:xfrm>
          <a:off x="3243695" y="1391154"/>
          <a:ext cx="305233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2330">
                  <a:extLst>
                    <a:ext uri="{9D8B030D-6E8A-4147-A177-3AD203B41FA5}">
                      <a16:colId xmlns:a16="http://schemas.microsoft.com/office/drawing/2014/main" val="2194278216"/>
                    </a:ext>
                  </a:extLst>
                </a:gridCol>
              </a:tblGrid>
              <a:tr h="121762">
                <a:tc>
                  <a:txBody>
                    <a:bodyPr/>
                    <a:lstStyle/>
                    <a:p>
                      <a:r>
                        <a:rPr lang="en-US" sz="1200" dirty="0" err="1"/>
                        <a:t>SAX.h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91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m_window_size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m_string_size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m_alphabet_size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timeseries_properties_t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timeseriesWithProperties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49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vector&lt;double&gt; *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timeSeries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window_size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string_size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alphabet_size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200" dirty="0"/>
                        <a:t>void </a:t>
                      </a:r>
                      <a:r>
                        <a:rPr lang="en-US" sz="1200" dirty="0" err="1"/>
                        <a:t>saxify</a:t>
                      </a:r>
                      <a:r>
                        <a:rPr lang="en-US" sz="1200" dirty="0"/>
                        <a:t>(vector&lt;double&gt; * </a:t>
                      </a:r>
                      <a:r>
                        <a:rPr lang="en-US" sz="1200" dirty="0" err="1"/>
                        <a:t>seq</a:t>
                      </a:r>
                      <a:r>
                        <a:rPr lang="en-US" sz="1200" dirty="0"/>
                        <a:t>, vector&lt;char&gt; *</a:t>
                      </a:r>
                      <a:r>
                        <a:rPr lang="en-US" sz="1200" dirty="0" err="1"/>
                        <a:t>syms</a:t>
                      </a:r>
                      <a:r>
                        <a:rPr lang="en-US" sz="1200" dirty="0"/>
                        <a:t>);</a:t>
                      </a:r>
                    </a:p>
                    <a:p>
                      <a:r>
                        <a:rPr lang="en-US" sz="1200" dirty="0" err="1"/>
                        <a:t>size_t</a:t>
                      </a:r>
                      <a:r>
                        <a:rPr lang="en-US" sz="1200" dirty="0"/>
                        <a:t> quantize(</a:t>
                      </a:r>
                      <a:r>
                        <a:rPr lang="en-US" sz="1200" dirty="0" err="1"/>
                        <a:t>const</a:t>
                      </a:r>
                      <a:r>
                        <a:rPr lang="en-US" sz="1200" dirty="0"/>
                        <a:t> vector&lt;double&gt; * </a:t>
                      </a:r>
                      <a:r>
                        <a:rPr lang="en-US" sz="1200" dirty="0" err="1"/>
                        <a:t>seq</a:t>
                      </a:r>
                      <a:r>
                        <a:rPr lang="en-US" sz="1200" dirty="0"/>
                        <a:t>, vector&lt;</a:t>
                      </a:r>
                      <a:r>
                        <a:rPr lang="en-US" sz="1200" dirty="0" err="1"/>
                        <a:t>int</a:t>
                      </a:r>
                      <a:r>
                        <a:rPr lang="en-US" sz="1200" dirty="0"/>
                        <a:t>&gt; *</a:t>
                      </a:r>
                      <a:r>
                        <a:rPr lang="en-US" sz="1200" dirty="0" err="1"/>
                        <a:t>qseq</a:t>
                      </a:r>
                      <a:r>
                        <a:rPr lang="en-US" sz="1200" dirty="0"/>
                        <a:t>, bool reduce = true);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201743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1B8B6606-3028-4B0A-A160-BC8AA2519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520706"/>
              </p:ext>
            </p:extLst>
          </p:nvPr>
        </p:nvGraphicFramePr>
        <p:xfrm>
          <a:off x="96982" y="4384918"/>
          <a:ext cx="526472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4726">
                  <a:extLst>
                    <a:ext uri="{9D8B030D-6E8A-4147-A177-3AD203B41FA5}">
                      <a16:colId xmlns:a16="http://schemas.microsoft.com/office/drawing/2014/main" val="2194278216"/>
                    </a:ext>
                  </a:extLst>
                </a:gridCol>
              </a:tblGrid>
              <a:tr h="244417">
                <a:tc>
                  <a:txBody>
                    <a:bodyPr/>
                    <a:lstStyle/>
                    <a:p>
                      <a:r>
                        <a:rPr lang="en-US" sz="1200" dirty="0" err="1"/>
                        <a:t>Discords.h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91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typedef double *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time_series_t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#define POSITIVE_INF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best_so_far_dist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best_so_far_pos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49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time_series_t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getNotSelfMatchSequences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time_series_t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series, long m,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time_series_t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subsequence, long n);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pushFrontSequences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(long* sequences);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long* prepare(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time_series_t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subsequences, long n);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findDiscords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time_series_t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series, long m, long n);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run();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201743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CC2D73E3-4EC4-42FD-B892-118A9663B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099710"/>
              </p:ext>
            </p:extLst>
          </p:nvPr>
        </p:nvGraphicFramePr>
        <p:xfrm>
          <a:off x="6390409" y="1391154"/>
          <a:ext cx="5621481" cy="3080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1481">
                  <a:extLst>
                    <a:ext uri="{9D8B030D-6E8A-4147-A177-3AD203B41FA5}">
                      <a16:colId xmlns:a16="http://schemas.microsoft.com/office/drawing/2014/main" val="2194278216"/>
                    </a:ext>
                  </a:extLst>
                </a:gridCol>
              </a:tblGrid>
              <a:tr h="281782">
                <a:tc>
                  <a:txBody>
                    <a:bodyPr/>
                    <a:lstStyle/>
                    <a:p>
                      <a:r>
                        <a:rPr lang="en-US" sz="1200" dirty="0" err="1"/>
                        <a:t>Utils.h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916895"/>
                  </a:ext>
                </a:extLst>
              </a:tr>
              <a:tr h="1244286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timeseries_properties_t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vector&lt;double&gt; *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timeSeries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;// time series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double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m_baseline_mean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// mean of series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double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m_baseline_stdev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//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stdev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series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bool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m_trained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// mean and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stdev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was found</a:t>
                      </a:r>
                    </a:p>
                    <a:p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499338"/>
                  </a:ext>
                </a:extLst>
              </a:tr>
              <a:tr h="467455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fill_cutpoints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alphabet_size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vector&lt;double&gt; *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cutpoints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 distance(double p1, double p2);</a:t>
                      </a:r>
                    </a:p>
                    <a:p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 distance2(double p1, double p2);</a:t>
                      </a:r>
                    </a:p>
                    <a:p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 distance2(double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series1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[], double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series2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[], long length);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 distance(double series1[], double series2[], long length);</a:t>
                      </a:r>
                    </a:p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timeseries_properties_t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findTimeSeriesProperties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(vector&lt;double&gt; *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timeSeries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 *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zNormalization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double *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double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baseline_mean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double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baseline_stdev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201743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ED15AECD-C89B-49DB-9C4D-19AC821D0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723069"/>
              </p:ext>
            </p:extLst>
          </p:nvPr>
        </p:nvGraphicFramePr>
        <p:xfrm>
          <a:off x="6390409" y="4732712"/>
          <a:ext cx="3013364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3364">
                  <a:extLst>
                    <a:ext uri="{9D8B030D-6E8A-4147-A177-3AD203B41FA5}">
                      <a16:colId xmlns:a16="http://schemas.microsoft.com/office/drawing/2014/main" val="2194278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err="1"/>
                        <a:t>Params.h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91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time_series_t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originalSeries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1200" dirty="0"/>
                    </a:p>
                    <a:p>
                      <a:r>
                        <a:rPr lang="en-US" sz="1200" dirty="0" err="1"/>
                        <a:t>int</a:t>
                      </a:r>
                      <a:r>
                        <a:rPr lang="en-US" sz="1200" dirty="0"/>
                        <a:t> n;</a:t>
                      </a:r>
                    </a:p>
                    <a:p>
                      <a:r>
                        <a:rPr lang="en-US" sz="1200" dirty="0" err="1"/>
                        <a:t>int</a:t>
                      </a:r>
                      <a:r>
                        <a:rPr lang="en-US" sz="1200" dirty="0"/>
                        <a:t> m;</a:t>
                      </a:r>
                    </a:p>
                    <a:p>
                      <a:r>
                        <a:rPr lang="en-US" sz="1200" dirty="0" err="1"/>
                        <a:t>int</a:t>
                      </a:r>
                      <a:r>
                        <a:rPr lang="en-US" sz="1200" dirty="0"/>
                        <a:t> w;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int</a:t>
                      </a:r>
                      <a:r>
                        <a:rPr lang="en-US" sz="1200" dirty="0"/>
                        <a:t> A;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49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0201743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8E2DE9E7-7B37-435D-A428-33A689164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452489"/>
              </p:ext>
            </p:extLst>
          </p:nvPr>
        </p:nvGraphicFramePr>
        <p:xfrm>
          <a:off x="9609859" y="4732712"/>
          <a:ext cx="1085851" cy="1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2194278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err="1"/>
                        <a:t>Debugger.h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91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49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201743"/>
                  </a:ext>
                </a:extLst>
              </a:tr>
            </a:tbl>
          </a:graphicData>
        </a:graphic>
      </p:graphicFrame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F089B087-E079-47CE-9C1E-32BDAB29322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5361708" y="5527918"/>
            <a:ext cx="1028701" cy="30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5FEA77AB-BB8C-43A1-ABAA-56A98E9A4B39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29345" y="4042914"/>
            <a:ext cx="514350" cy="342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C0169FE0-F43C-4CB8-BAE7-5971405724A1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1623147" y="2859274"/>
            <a:ext cx="1620548" cy="342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4B86830-FD0D-4D7C-84F4-AD4FEBE48110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361708" y="4471702"/>
            <a:ext cx="1028701" cy="1056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AB0CC123-69BB-42FE-AFEB-8486981AFA6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769860" y="4042914"/>
            <a:ext cx="1620548" cy="276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522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A8BCF-F31C-4381-A2EF-9D619448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Доп. Слайды (архив)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9EA732-9093-4B8C-84DB-196E672A0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0B63DF-4FF3-45C1-A629-4618F9A10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266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8D74E-456B-4411-A7F9-3E2F1E130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054" y="22430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ru-RU" dirty="0"/>
              <a:t>Поиск диссонансов: на основе эвристики с ранним выходом из итерации цикла</a:t>
            </a:r>
          </a:p>
        </p:txBody>
      </p:sp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AC7CCCBB-3866-4404-9F9F-0AF49B740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135518"/>
              </p:ext>
            </p:extLst>
          </p:nvPr>
        </p:nvGraphicFramePr>
        <p:xfrm>
          <a:off x="6910326" y="4218917"/>
          <a:ext cx="356619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619">
                  <a:extLst>
                    <a:ext uri="{9D8B030D-6E8A-4147-A177-3AD203B41FA5}">
                      <a16:colId xmlns:a16="http://schemas.microsoft.com/office/drawing/2014/main" val="2148714460"/>
                    </a:ext>
                  </a:extLst>
                </a:gridCol>
              </a:tblGrid>
              <a:tr h="329041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0624094"/>
                  </a:ext>
                </a:extLst>
              </a:tr>
              <a:tr h="329041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18908413"/>
                  </a:ext>
                </a:extLst>
              </a:tr>
              <a:tr h="329041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…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1221326"/>
                  </a:ext>
                </a:extLst>
              </a:tr>
              <a:tr h="329041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96884128"/>
                  </a:ext>
                </a:extLst>
              </a:tr>
              <a:tr h="329041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6995719"/>
                  </a:ext>
                </a:extLst>
              </a:tr>
              <a:tr h="329041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45670565"/>
                  </a:ext>
                </a:extLst>
              </a:tr>
            </a:tbl>
          </a:graphicData>
        </a:graphic>
      </p:graphicFrame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D584E6EA-70BC-4EF4-89DC-B16D572C005F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162836" y="4410143"/>
            <a:ext cx="1625255" cy="825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98A9399-E805-4EE6-8AF1-D0E5C1FE37D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7088634" y="6266576"/>
            <a:ext cx="689554" cy="2647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E62908B5-35B3-43DC-BFD8-E4B72D946A28}"/>
                  </a:ext>
                </a:extLst>
              </p:cNvPr>
              <p:cNvSpPr/>
              <p:nvPr/>
            </p:nvSpPr>
            <p:spPr>
              <a:xfrm>
                <a:off x="7778188" y="6335471"/>
                <a:ext cx="3142720" cy="391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Euclid_dist(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𝑞𝑗</m:t>
                        </m:r>
                      </m:sub>
                    </m:sSub>
                  </m:oMath>
                </a14:m>
                <a:r>
                  <a:rPr lang="en-US" dirty="0"/>
                  <a:t>),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E62908B5-35B3-43DC-BFD8-E4B72D946A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188" y="6335471"/>
                <a:ext cx="3142720" cy="391646"/>
              </a:xfrm>
              <a:prstGeom prst="rect">
                <a:avLst/>
              </a:prstGeom>
              <a:blipFill>
                <a:blip r:embed="rId2"/>
                <a:stretch>
                  <a:fillRect l="-1748" t="-6154" b="-184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565DFC-14EB-457D-86E6-198B9105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23</a:t>
            </a:fld>
            <a:endParaRPr lang="ru-RU"/>
          </a:p>
        </p:txBody>
      </p:sp>
      <p:graphicFrame>
        <p:nvGraphicFramePr>
          <p:cNvPr id="28" name="Таблица 27">
            <a:extLst>
              <a:ext uri="{FF2B5EF4-FFF2-40B4-BE49-F238E27FC236}">
                <a16:creationId xmlns:a16="http://schemas.microsoft.com/office/drawing/2014/main" id="{01D47787-1D8D-44F7-B73A-48D695838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758088"/>
              </p:ext>
            </p:extLst>
          </p:nvPr>
        </p:nvGraphicFramePr>
        <p:xfrm>
          <a:off x="1091311" y="2623106"/>
          <a:ext cx="40363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77">
                  <a:extLst>
                    <a:ext uri="{9D8B030D-6E8A-4147-A177-3AD203B41FA5}">
                      <a16:colId xmlns:a16="http://schemas.microsoft.com/office/drawing/2014/main" val="345528035"/>
                    </a:ext>
                  </a:extLst>
                </a:gridCol>
                <a:gridCol w="807277">
                  <a:extLst>
                    <a:ext uri="{9D8B030D-6E8A-4147-A177-3AD203B41FA5}">
                      <a16:colId xmlns:a16="http://schemas.microsoft.com/office/drawing/2014/main" val="2866205946"/>
                    </a:ext>
                  </a:extLst>
                </a:gridCol>
                <a:gridCol w="807277">
                  <a:extLst>
                    <a:ext uri="{9D8B030D-6E8A-4147-A177-3AD203B41FA5}">
                      <a16:colId xmlns:a16="http://schemas.microsoft.com/office/drawing/2014/main" val="3005088583"/>
                    </a:ext>
                  </a:extLst>
                </a:gridCol>
                <a:gridCol w="807277">
                  <a:extLst>
                    <a:ext uri="{9D8B030D-6E8A-4147-A177-3AD203B41FA5}">
                      <a16:colId xmlns:a16="http://schemas.microsoft.com/office/drawing/2014/main" val="2053480885"/>
                    </a:ext>
                  </a:extLst>
                </a:gridCol>
                <a:gridCol w="807277">
                  <a:extLst>
                    <a:ext uri="{9D8B030D-6E8A-4147-A177-3AD203B41FA5}">
                      <a16:colId xmlns:a16="http://schemas.microsoft.com/office/drawing/2014/main" val="3778102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637306"/>
                  </a:ext>
                </a:extLst>
              </a:tr>
            </a:tbl>
          </a:graphicData>
        </a:graphic>
      </p:graphicFrame>
      <p:graphicFrame>
        <p:nvGraphicFramePr>
          <p:cNvPr id="29" name="Таблица 28">
            <a:extLst>
              <a:ext uri="{FF2B5EF4-FFF2-40B4-BE49-F238E27FC236}">
                <a16:creationId xmlns:a16="http://schemas.microsoft.com/office/drawing/2014/main" id="{17FC600D-A284-40AF-8D30-7CF034AC8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648891"/>
              </p:ext>
            </p:extLst>
          </p:nvPr>
        </p:nvGraphicFramePr>
        <p:xfrm>
          <a:off x="1077503" y="3031518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455280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62059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50885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53480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02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637306"/>
                  </a:ext>
                </a:extLst>
              </a:tr>
            </a:tbl>
          </a:graphicData>
        </a:graphic>
      </p:graphicFrame>
      <p:graphicFrame>
        <p:nvGraphicFramePr>
          <p:cNvPr id="30" name="Таблица 29">
            <a:extLst>
              <a:ext uri="{FF2B5EF4-FFF2-40B4-BE49-F238E27FC236}">
                <a16:creationId xmlns:a16="http://schemas.microsoft.com/office/drawing/2014/main" id="{4B7486FB-A029-4431-B929-3C9EEB6E0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751931"/>
              </p:ext>
            </p:extLst>
          </p:nvPr>
        </p:nvGraphicFramePr>
        <p:xfrm>
          <a:off x="1091311" y="3441863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455280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62059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50885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53480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02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637306"/>
                  </a:ext>
                </a:extLst>
              </a:tr>
            </a:tbl>
          </a:graphicData>
        </a:graphic>
      </p:graphicFrame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AE64BD6C-55C5-4F03-B20E-5DC496134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251834"/>
              </p:ext>
            </p:extLst>
          </p:nvPr>
        </p:nvGraphicFramePr>
        <p:xfrm>
          <a:off x="1126451" y="4224723"/>
          <a:ext cx="40363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77">
                  <a:extLst>
                    <a:ext uri="{9D8B030D-6E8A-4147-A177-3AD203B41FA5}">
                      <a16:colId xmlns:a16="http://schemas.microsoft.com/office/drawing/2014/main" val="345528035"/>
                    </a:ext>
                  </a:extLst>
                </a:gridCol>
                <a:gridCol w="807277">
                  <a:extLst>
                    <a:ext uri="{9D8B030D-6E8A-4147-A177-3AD203B41FA5}">
                      <a16:colId xmlns:a16="http://schemas.microsoft.com/office/drawing/2014/main" val="2866205946"/>
                    </a:ext>
                  </a:extLst>
                </a:gridCol>
                <a:gridCol w="807277">
                  <a:extLst>
                    <a:ext uri="{9D8B030D-6E8A-4147-A177-3AD203B41FA5}">
                      <a16:colId xmlns:a16="http://schemas.microsoft.com/office/drawing/2014/main" val="3005088583"/>
                    </a:ext>
                  </a:extLst>
                </a:gridCol>
                <a:gridCol w="807277">
                  <a:extLst>
                    <a:ext uri="{9D8B030D-6E8A-4147-A177-3AD203B41FA5}">
                      <a16:colId xmlns:a16="http://schemas.microsoft.com/office/drawing/2014/main" val="2053480885"/>
                    </a:ext>
                  </a:extLst>
                </a:gridCol>
                <a:gridCol w="807277">
                  <a:extLst>
                    <a:ext uri="{9D8B030D-6E8A-4147-A177-3AD203B41FA5}">
                      <a16:colId xmlns:a16="http://schemas.microsoft.com/office/drawing/2014/main" val="3778102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6373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Таблица 31">
                <a:extLst>
                  <a:ext uri="{FF2B5EF4-FFF2-40B4-BE49-F238E27FC236}">
                    <a16:creationId xmlns:a16="http://schemas.microsoft.com/office/drawing/2014/main" id="{EF14C287-B050-43C8-8700-20664C6F41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2056017"/>
                  </p:ext>
                </p:extLst>
              </p:nvPr>
            </p:nvGraphicFramePr>
            <p:xfrm>
              <a:off x="220836" y="2623106"/>
              <a:ext cx="870475" cy="198545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475">
                      <a:extLst>
                        <a:ext uri="{9D8B030D-6E8A-4147-A177-3AD203B41FA5}">
                          <a16:colId xmlns:a16="http://schemas.microsoft.com/office/drawing/2014/main" val="1745620242"/>
                        </a:ext>
                      </a:extLst>
                    </a:gridCol>
                  </a:tblGrid>
                  <a:tr h="3970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1628692"/>
                      </a:ext>
                    </a:extLst>
                  </a:tr>
                  <a:tr h="3970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5051377"/>
                      </a:ext>
                    </a:extLst>
                  </a:tr>
                  <a:tr h="3970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3712861"/>
                      </a:ext>
                    </a:extLst>
                  </a:tr>
                  <a:tr h="39709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0174992"/>
                      </a:ext>
                    </a:extLst>
                  </a:tr>
                  <a:tr h="3970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04160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Таблица 31">
                <a:extLst>
                  <a:ext uri="{FF2B5EF4-FFF2-40B4-BE49-F238E27FC236}">
                    <a16:creationId xmlns:a16="http://schemas.microsoft.com/office/drawing/2014/main" id="{EF14C287-B050-43C8-8700-20664C6F41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2056017"/>
                  </p:ext>
                </p:extLst>
              </p:nvPr>
            </p:nvGraphicFramePr>
            <p:xfrm>
              <a:off x="220836" y="2623106"/>
              <a:ext cx="870475" cy="198545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475">
                      <a:extLst>
                        <a:ext uri="{9D8B030D-6E8A-4147-A177-3AD203B41FA5}">
                          <a16:colId xmlns:a16="http://schemas.microsoft.com/office/drawing/2014/main" val="1745620242"/>
                        </a:ext>
                      </a:extLst>
                    </a:gridCol>
                  </a:tblGrid>
                  <a:tr h="39709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2083" b="-4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1628692"/>
                      </a:ext>
                    </a:extLst>
                  </a:tr>
                  <a:tr h="39709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0000" r="-2083" b="-3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5051377"/>
                      </a:ext>
                    </a:extLst>
                  </a:tr>
                  <a:tr h="39709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96970" r="-2083" b="-2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3712861"/>
                      </a:ext>
                    </a:extLst>
                  </a:tr>
                  <a:tr h="39709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0174992"/>
                      </a:ext>
                    </a:extLst>
                  </a:tr>
                  <a:tr h="39709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01538" r="-2083" b="-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04160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A52D05AE-944F-430A-9A1C-8E157EFCD16B}"/>
              </a:ext>
            </a:extLst>
          </p:cNvPr>
          <p:cNvSpPr txBox="1"/>
          <p:nvPr/>
        </p:nvSpPr>
        <p:spPr>
          <a:xfrm>
            <a:off x="1209867" y="3826613"/>
            <a:ext cx="34336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A449FBDE-D36F-4558-BD01-779C4006A6E2}"/>
              </a:ext>
            </a:extLst>
          </p:cNvPr>
          <p:cNvCxnSpPr/>
          <p:nvPr/>
        </p:nvCxnSpPr>
        <p:spPr>
          <a:xfrm>
            <a:off x="5403908" y="2808526"/>
            <a:ext cx="13841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4" name="Таблица 43">
            <a:extLst>
              <a:ext uri="{FF2B5EF4-FFF2-40B4-BE49-F238E27FC236}">
                <a16:creationId xmlns:a16="http://schemas.microsoft.com/office/drawing/2014/main" id="{4BB9DA39-825B-4524-B935-A1D814164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371240"/>
              </p:ext>
            </p:extLst>
          </p:nvPr>
        </p:nvGraphicFramePr>
        <p:xfrm>
          <a:off x="6906153" y="2043680"/>
          <a:ext cx="356619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619">
                  <a:extLst>
                    <a:ext uri="{9D8B030D-6E8A-4147-A177-3AD203B41FA5}">
                      <a16:colId xmlns:a16="http://schemas.microsoft.com/office/drawing/2014/main" val="2148714460"/>
                    </a:ext>
                  </a:extLst>
                </a:gridCol>
              </a:tblGrid>
              <a:tr h="329041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0624094"/>
                  </a:ext>
                </a:extLst>
              </a:tr>
              <a:tr h="329041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18908413"/>
                  </a:ext>
                </a:extLst>
              </a:tr>
              <a:tr h="329041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…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6995719"/>
                  </a:ext>
                </a:extLst>
              </a:tr>
              <a:tr h="329041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45670565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FFAC82EF-027F-4557-9907-81F3D4E78D77}"/>
              </a:ext>
            </a:extLst>
          </p:cNvPr>
          <p:cNvSpPr txBox="1"/>
          <p:nvPr/>
        </p:nvSpPr>
        <p:spPr>
          <a:xfrm>
            <a:off x="6902010" y="3476833"/>
            <a:ext cx="34336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191380BF-3E8B-4D48-9F57-E77C650F4B22}"/>
                  </a:ext>
                </a:extLst>
              </p:cNvPr>
              <p:cNvSpPr/>
              <p:nvPr/>
            </p:nvSpPr>
            <p:spPr>
              <a:xfrm>
                <a:off x="6788091" y="3831154"/>
                <a:ext cx="52354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𝑑𝑖𝑠𝑡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191380BF-3E8B-4D48-9F57-E77C650F4B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091" y="3831154"/>
                <a:ext cx="523541" cy="369332"/>
              </a:xfrm>
              <a:prstGeom prst="rect">
                <a:avLst/>
              </a:prstGeom>
              <a:blipFill>
                <a:blip r:embed="rId5"/>
                <a:stretch>
                  <a:fillRect r="-235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83748CDC-AAB8-4F98-83A7-E4461F045199}"/>
                  </a:ext>
                </a:extLst>
              </p:cNvPr>
              <p:cNvSpPr/>
              <p:nvPr/>
            </p:nvSpPr>
            <p:spPr>
              <a:xfrm>
                <a:off x="6788091" y="1648756"/>
                <a:ext cx="52354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𝑑𝑖𝑠𝑡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83748CDC-AAB8-4F98-83A7-E4461F045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091" y="1648756"/>
                <a:ext cx="523541" cy="369332"/>
              </a:xfrm>
              <a:prstGeom prst="rect">
                <a:avLst/>
              </a:prstGeom>
              <a:blipFill>
                <a:blip r:embed="rId6"/>
                <a:stretch>
                  <a:fillRect r="-247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Таблица 48">
            <a:extLst>
              <a:ext uri="{FF2B5EF4-FFF2-40B4-BE49-F238E27FC236}">
                <a16:creationId xmlns:a16="http://schemas.microsoft.com/office/drawing/2014/main" id="{3C8E9D92-EC57-4A98-A9F7-BD78648BC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848771"/>
              </p:ext>
            </p:extLst>
          </p:nvPr>
        </p:nvGraphicFramePr>
        <p:xfrm>
          <a:off x="9257549" y="2868032"/>
          <a:ext cx="35661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619">
                  <a:extLst>
                    <a:ext uri="{9D8B030D-6E8A-4147-A177-3AD203B41FA5}">
                      <a16:colId xmlns:a16="http://schemas.microsoft.com/office/drawing/2014/main" val="214871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062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1890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122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9688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699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45670565"/>
                  </a:ext>
                </a:extLst>
              </a:tr>
            </a:tbl>
          </a:graphicData>
        </a:graphic>
      </p:graphicFrame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854D7824-7470-4292-B7E0-6D2BD3481EDA}"/>
              </a:ext>
            </a:extLst>
          </p:cNvPr>
          <p:cNvCxnSpPr>
            <a:cxnSpLocks/>
          </p:cNvCxnSpPr>
          <p:nvPr/>
        </p:nvCxnSpPr>
        <p:spPr>
          <a:xfrm>
            <a:off x="7311632" y="2808526"/>
            <a:ext cx="1865924" cy="584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22B5F984-662F-48BF-8CAD-109C898D8441}"/>
              </a:ext>
            </a:extLst>
          </p:cNvPr>
          <p:cNvCxnSpPr>
            <a:cxnSpLocks/>
          </p:cNvCxnSpPr>
          <p:nvPr/>
        </p:nvCxnSpPr>
        <p:spPr>
          <a:xfrm flipV="1">
            <a:off x="7416880" y="3100737"/>
            <a:ext cx="1760676" cy="2105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72C63B04-5CBF-49D3-BD8E-B9B7ED59EABC}"/>
                  </a:ext>
                </a:extLst>
              </p:cNvPr>
              <p:cNvSpPr/>
              <p:nvPr/>
            </p:nvSpPr>
            <p:spPr>
              <a:xfrm>
                <a:off x="7487826" y="2808526"/>
                <a:ext cx="13241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𝑑𝑖𝑠𝑡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72C63B04-5CBF-49D3-BD8E-B9B7ED59EA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826" y="2808526"/>
                <a:ext cx="1324145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5C26AB73-962B-4F97-AA9E-54EBA9712201}"/>
                  </a:ext>
                </a:extLst>
              </p:cNvPr>
              <p:cNvSpPr/>
              <p:nvPr/>
            </p:nvSpPr>
            <p:spPr>
              <a:xfrm>
                <a:off x="7582521" y="4220425"/>
                <a:ext cx="13188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𝑑𝑖𝑠𝑡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5C26AB73-962B-4F97-AA9E-54EBA97122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521" y="4220425"/>
                <a:ext cx="1318823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507AF8CF-BB87-41A3-9BEE-F8BF4279B263}"/>
              </a:ext>
            </a:extLst>
          </p:cNvPr>
          <p:cNvCxnSpPr>
            <a:cxnSpLocks/>
          </p:cNvCxnSpPr>
          <p:nvPr/>
        </p:nvCxnSpPr>
        <p:spPr>
          <a:xfrm flipV="1">
            <a:off x="9750804" y="3971775"/>
            <a:ext cx="65993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C88DBCB4-17D2-4A5C-9710-065D5EFB440F}"/>
                  </a:ext>
                </a:extLst>
              </p:cNvPr>
              <p:cNvSpPr/>
              <p:nvPr/>
            </p:nvSpPr>
            <p:spPr>
              <a:xfrm>
                <a:off x="9124715" y="2384251"/>
                <a:ext cx="6222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min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C88DBCB4-17D2-4A5C-9710-065D5EFB44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715" y="2384251"/>
                <a:ext cx="62228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Прямоугольник 59">
                <a:extLst>
                  <a:ext uri="{FF2B5EF4-FFF2-40B4-BE49-F238E27FC236}">
                    <a16:creationId xmlns:a16="http://schemas.microsoft.com/office/drawing/2014/main" id="{9631C304-B3D4-494C-8606-CB72E65C2357}"/>
                  </a:ext>
                </a:extLst>
              </p:cNvPr>
              <p:cNvSpPr/>
              <p:nvPr/>
            </p:nvSpPr>
            <p:spPr>
              <a:xfrm>
                <a:off x="10513137" y="3721410"/>
                <a:ext cx="1566389" cy="5182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dirty="0" smtClean="0"/>
                      <m:t>best</m:t>
                    </m:r>
                    <m:r>
                      <m:rPr>
                        <m:nor/>
                      </m:rPr>
                      <a:rPr lang="en-US" sz="1400" dirty="0" smtClean="0"/>
                      <m:t>_</m:t>
                    </m:r>
                    <m:r>
                      <m:rPr>
                        <m:nor/>
                      </m:rPr>
                      <a:rPr lang="en-US" sz="1400" dirty="0" smtClean="0"/>
                      <m:t>so</m:t>
                    </m:r>
                    <m:r>
                      <m:rPr>
                        <m:nor/>
                      </m:rPr>
                      <a:rPr lang="en-US" sz="1400" dirty="0" smtClean="0"/>
                      <m:t>_</m:t>
                    </m:r>
                    <m:r>
                      <m:rPr>
                        <m:nor/>
                      </m:rPr>
                      <a:rPr lang="en-US" sz="1400" dirty="0" smtClean="0"/>
                      <m:t>far</m:t>
                    </m:r>
                    <m:r>
                      <m:rPr>
                        <m:nor/>
                      </m:rPr>
                      <a:rPr lang="en-US" sz="1400" dirty="0" smtClean="0"/>
                      <m:t>_</m:t>
                    </m:r>
                    <m:r>
                      <m:rPr>
                        <m:nor/>
                      </m:rPr>
                      <a:rPr lang="en-US" sz="1400" dirty="0" smtClean="0"/>
                      <m:t>dist</m:t>
                    </m:r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min</m:t>
                    </m:r>
                  </m:oMath>
                </a14:m>
                <a:r>
                  <a:rPr lang="en-US" sz="1400" dirty="0"/>
                  <a:t>)</a:t>
                </a:r>
                <a:endParaRPr lang="ru-RU" sz="1400" dirty="0"/>
              </a:p>
            </p:txBody>
          </p:sp>
        </mc:Choice>
        <mc:Fallback xmlns="">
          <p:sp>
            <p:nvSpPr>
              <p:cNvPr id="60" name="Прямоугольник 59">
                <a:extLst>
                  <a:ext uri="{FF2B5EF4-FFF2-40B4-BE49-F238E27FC236}">
                    <a16:creationId xmlns:a16="http://schemas.microsoft.com/office/drawing/2014/main" id="{9631C304-B3D4-494C-8606-CB72E65C23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137" y="3721410"/>
                <a:ext cx="1566389" cy="518283"/>
              </a:xfrm>
              <a:prstGeom prst="rect">
                <a:avLst/>
              </a:prstGeom>
              <a:blipFill>
                <a:blip r:embed="rId10"/>
                <a:stretch>
                  <a:fillRect b="-12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68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F7201-AD66-4D85-A0A2-0B8788A6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Упорядочивание множества </a:t>
            </a:r>
            <a:r>
              <a:rPr lang="ru-RU" dirty="0" err="1"/>
              <a:t>подпоследовательностей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A53872F5-EEC9-4185-9E43-F60B6E557E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4268654"/>
                  </p:ext>
                </p:extLst>
              </p:nvPr>
            </p:nvGraphicFramePr>
            <p:xfrm>
              <a:off x="5630883" y="2414244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A53872F5-EEC9-4185-9E43-F60B6E557E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4268654"/>
                  </p:ext>
                </p:extLst>
              </p:nvPr>
            </p:nvGraphicFramePr>
            <p:xfrm>
              <a:off x="5630883" y="2414244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46" t="-3279" r="-401493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504" t="-3279" r="-304511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279" r="-202239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99254" t="-3279" r="-2985" b="-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802F935E-B413-4E9B-A6F0-C3B912EAE4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7117491"/>
                  </p:ext>
                </p:extLst>
              </p:nvPr>
            </p:nvGraphicFramePr>
            <p:xfrm>
              <a:off x="5630883" y="2817715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802F935E-B413-4E9B-A6F0-C3B912EAE4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7117491"/>
                  </p:ext>
                </p:extLst>
              </p:nvPr>
            </p:nvGraphicFramePr>
            <p:xfrm>
              <a:off x="5630883" y="2817715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46" t="-1613" r="-401493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504" t="-1613" r="-30451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13" r="-20223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399254" t="-1613" r="-2985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54B3657C-37DE-4070-8B4A-D104E1A02F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120430"/>
                  </p:ext>
                </p:extLst>
              </p:nvPr>
            </p:nvGraphicFramePr>
            <p:xfrm>
              <a:off x="5630883" y="3221186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54B3657C-37DE-4070-8B4A-D104E1A02F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120430"/>
                  </p:ext>
                </p:extLst>
              </p:nvPr>
            </p:nvGraphicFramePr>
            <p:xfrm>
              <a:off x="5630883" y="3221186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46" t="-1613" r="-401493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1504" t="-1613" r="-30451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613" r="-20223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99254" t="-1613" r="-2985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E3EB6543-DCED-4363-8F00-9C900CB193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7082337"/>
                  </p:ext>
                </p:extLst>
              </p:nvPr>
            </p:nvGraphicFramePr>
            <p:xfrm>
              <a:off x="5630883" y="4017651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E3EB6543-DCED-4363-8F00-9C900CB193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7082337"/>
                  </p:ext>
                </p:extLst>
              </p:nvPr>
            </p:nvGraphicFramePr>
            <p:xfrm>
              <a:off x="5630883" y="4017651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746" t="-1639" r="-401493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101504" t="-1639" r="-304511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639" r="-202239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399254" t="-1639" r="-2985" b="-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7">
                <a:extLst>
                  <a:ext uri="{FF2B5EF4-FFF2-40B4-BE49-F238E27FC236}">
                    <a16:creationId xmlns:a16="http://schemas.microsoft.com/office/drawing/2014/main" id="{F3EC1E69-7BBF-4532-8FFA-97CEAF1D33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8987044"/>
                  </p:ext>
                </p:extLst>
              </p:nvPr>
            </p:nvGraphicFramePr>
            <p:xfrm>
              <a:off x="5630883" y="4814116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7">
                <a:extLst>
                  <a:ext uri="{FF2B5EF4-FFF2-40B4-BE49-F238E27FC236}">
                    <a16:creationId xmlns:a16="http://schemas.microsoft.com/office/drawing/2014/main" id="{F3EC1E69-7BBF-4532-8FFA-97CEAF1D33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8987044"/>
                  </p:ext>
                </p:extLst>
              </p:nvPr>
            </p:nvGraphicFramePr>
            <p:xfrm>
              <a:off x="5630883" y="4814116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6"/>
                          <a:stretch>
                            <a:fillRect l="-746" t="-1613" r="-401493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6"/>
                          <a:stretch>
                            <a:fillRect l="-101504" t="-1613" r="-30451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6"/>
                          <a:stretch>
                            <a:fillRect l="-200000" t="-1613" r="-20223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6"/>
                          <a:stretch>
                            <a:fillRect l="-399254" t="-1613" r="-2985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6D0EB05-8FB1-426C-ACBF-2F5742B05F03}"/>
              </a:ext>
            </a:extLst>
          </p:cNvPr>
          <p:cNvSpPr txBox="1"/>
          <p:nvPr/>
        </p:nvSpPr>
        <p:spPr>
          <a:xfrm>
            <a:off x="5763242" y="441215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BF62B8C6-4736-4FCA-B772-CC1F13CC9235}"/>
              </a:ext>
            </a:extLst>
          </p:cNvPr>
          <p:cNvSpPr/>
          <p:nvPr/>
        </p:nvSpPr>
        <p:spPr>
          <a:xfrm>
            <a:off x="10016456" y="2423967"/>
            <a:ext cx="469783" cy="2770712"/>
          </a:xfrm>
          <a:prstGeom prst="rightBrace">
            <a:avLst>
              <a:gd name="adj1" fmla="val 8333"/>
              <a:gd name="adj2" fmla="val 49697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11E7BD-E305-4E6A-8B30-F4071D585D32}"/>
              </a:ext>
            </a:extLst>
          </p:cNvPr>
          <p:cNvSpPr txBox="1"/>
          <p:nvPr/>
        </p:nvSpPr>
        <p:spPr>
          <a:xfrm>
            <a:off x="10657573" y="358517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m-n+1</a:t>
            </a:r>
            <a:endParaRPr lang="ru-RU" dirty="0"/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FD69F0A0-2494-48FA-BC26-200E8434F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562713"/>
              </p:ext>
            </p:extLst>
          </p:nvPr>
        </p:nvGraphicFramePr>
        <p:xfrm>
          <a:off x="1052617" y="3068397"/>
          <a:ext cx="35661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619">
                  <a:extLst>
                    <a:ext uri="{9D8B030D-6E8A-4147-A177-3AD203B41FA5}">
                      <a16:colId xmlns:a16="http://schemas.microsoft.com/office/drawing/2014/main" val="214871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062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1890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k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1221326"/>
                  </a:ext>
                </a:extLst>
              </a:tr>
            </a:tbl>
          </a:graphicData>
        </a:graphic>
      </p:graphicFrame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7B56C9B-F983-4D8B-9017-3B37AEB1CBD2}"/>
              </a:ext>
            </a:extLst>
          </p:cNvPr>
          <p:cNvSpPr/>
          <p:nvPr/>
        </p:nvSpPr>
        <p:spPr>
          <a:xfrm>
            <a:off x="530092" y="2554045"/>
            <a:ext cx="1391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Index </a:t>
            </a:r>
            <a:r>
              <a:rPr lang="en-US" dirty="0" err="1"/>
              <a:t>minVal</a:t>
            </a:r>
            <a:endParaRPr lang="ru-RU" dirty="0"/>
          </a:p>
        </p:txBody>
      </p:sp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8C5B88A8-3B8D-4C2B-864B-83FC61AF3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528168"/>
              </p:ext>
            </p:extLst>
          </p:nvPr>
        </p:nvGraphicFramePr>
        <p:xfrm>
          <a:off x="4806074" y="2489681"/>
          <a:ext cx="796381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381">
                  <a:extLst>
                    <a:ext uri="{9D8B030D-6E8A-4147-A177-3AD203B41FA5}">
                      <a16:colId xmlns:a16="http://schemas.microsoft.com/office/drawing/2014/main" val="1745620242"/>
                    </a:ext>
                  </a:extLst>
                </a:gridCol>
              </a:tblGrid>
              <a:tr h="34633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1628692"/>
                  </a:ext>
                </a:extLst>
              </a:tr>
              <a:tr h="34633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5051377"/>
                  </a:ext>
                </a:extLst>
              </a:tr>
              <a:tr h="346339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3712861"/>
                  </a:ext>
                </a:extLst>
              </a:tr>
              <a:tr h="34633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633381"/>
                  </a:ext>
                </a:extLst>
              </a:tr>
              <a:tr h="34633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0416044"/>
                  </a:ext>
                </a:extLst>
              </a:tr>
              <a:tr h="34633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7574211"/>
                  </a:ext>
                </a:extLst>
              </a:tr>
              <a:tr h="346339">
                <a:tc>
                  <a:txBody>
                    <a:bodyPr/>
                    <a:lstStyle/>
                    <a:p>
                      <a:r>
                        <a:rPr lang="en-US" dirty="0"/>
                        <a:t>m-n+1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440762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Таблица 15">
                <a:extLst>
                  <a:ext uri="{FF2B5EF4-FFF2-40B4-BE49-F238E27FC236}">
                    <a16:creationId xmlns:a16="http://schemas.microsoft.com/office/drawing/2014/main" id="{F01B3474-9803-4BB4-80E5-054B2275D0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2304344"/>
                  </p:ext>
                </p:extLst>
              </p:nvPr>
            </p:nvGraphicFramePr>
            <p:xfrm>
              <a:off x="5630883" y="3611328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Таблица 15">
                <a:extLst>
                  <a:ext uri="{FF2B5EF4-FFF2-40B4-BE49-F238E27FC236}">
                    <a16:creationId xmlns:a16="http://schemas.microsoft.com/office/drawing/2014/main" id="{F01B3474-9803-4BB4-80E5-054B2275D0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2304344"/>
                  </p:ext>
                </p:extLst>
              </p:nvPr>
            </p:nvGraphicFramePr>
            <p:xfrm>
              <a:off x="5630883" y="3611328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7"/>
                          <a:stretch>
                            <a:fillRect l="-746" t="-1613" r="-401493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7"/>
                          <a:stretch>
                            <a:fillRect l="-101504" t="-1613" r="-30451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1613" r="-20223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7"/>
                          <a:stretch>
                            <a:fillRect l="-399254" t="-1613" r="-2985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D1FCD-DB24-4A78-A850-F1DE0261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783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8D74E-456B-4411-A7F9-3E2F1E130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054" y="22430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ru-RU" dirty="0"/>
              <a:t>Поиск диссонансов: на основе эвристики с ранним выходом из итерации цикла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68CDE30-BACD-46FF-8686-D85BD4192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975533"/>
              </p:ext>
            </p:extLst>
          </p:nvPr>
        </p:nvGraphicFramePr>
        <p:xfrm>
          <a:off x="7577136" y="4118249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455280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62059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50885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53480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02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637306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BEC24740-10F8-4086-A846-9367A3F10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185645"/>
              </p:ext>
            </p:extLst>
          </p:nvPr>
        </p:nvGraphicFramePr>
        <p:xfrm>
          <a:off x="7577136" y="4521720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455280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62059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50885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53480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02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637306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58197771-473E-4053-86E0-F432FFB5D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887213"/>
              </p:ext>
            </p:extLst>
          </p:nvPr>
        </p:nvGraphicFramePr>
        <p:xfrm>
          <a:off x="7577136" y="4925191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455280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62059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50885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53480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02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637306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6CF8C274-4F8C-47C6-995B-CBCB6FD3D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25683"/>
              </p:ext>
            </p:extLst>
          </p:nvPr>
        </p:nvGraphicFramePr>
        <p:xfrm>
          <a:off x="7577136" y="5721656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455280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62059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50885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53480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02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63730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922BA5F-C584-4B51-A6F9-F82CA0343529}"/>
              </a:ext>
            </a:extLst>
          </p:cNvPr>
          <p:cNvSpPr txBox="1"/>
          <p:nvPr/>
        </p:nvSpPr>
        <p:spPr>
          <a:xfrm>
            <a:off x="7709495" y="5328662"/>
            <a:ext cx="34336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Таблица 12">
                <a:extLst>
                  <a:ext uri="{FF2B5EF4-FFF2-40B4-BE49-F238E27FC236}">
                    <a16:creationId xmlns:a16="http://schemas.microsoft.com/office/drawing/2014/main" id="{9C95AF5A-6EE5-488D-B14D-FD44C80C07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9206220"/>
                  </p:ext>
                </p:extLst>
              </p:nvPr>
            </p:nvGraphicFramePr>
            <p:xfrm>
              <a:off x="6678233" y="4118249"/>
              <a:ext cx="870476" cy="197424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476">
                      <a:extLst>
                        <a:ext uri="{9D8B030D-6E8A-4147-A177-3AD203B41FA5}">
                          <a16:colId xmlns:a16="http://schemas.microsoft.com/office/drawing/2014/main" val="1745620242"/>
                        </a:ext>
                      </a:extLst>
                    </a:gridCol>
                  </a:tblGrid>
                  <a:tr h="3948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1628692"/>
                      </a:ext>
                    </a:extLst>
                  </a:tr>
                  <a:tr h="3948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5051377"/>
                      </a:ext>
                    </a:extLst>
                  </a:tr>
                  <a:tr h="3948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3712861"/>
                      </a:ext>
                    </a:extLst>
                  </a:tr>
                  <a:tr h="394849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7633381"/>
                      </a:ext>
                    </a:extLst>
                  </a:tr>
                  <a:tr h="3948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04160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Таблица 12">
                <a:extLst>
                  <a:ext uri="{FF2B5EF4-FFF2-40B4-BE49-F238E27FC236}">
                    <a16:creationId xmlns:a16="http://schemas.microsoft.com/office/drawing/2014/main" id="{9C95AF5A-6EE5-488D-B14D-FD44C80C07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9206220"/>
                  </p:ext>
                </p:extLst>
              </p:nvPr>
            </p:nvGraphicFramePr>
            <p:xfrm>
              <a:off x="6678233" y="4118249"/>
              <a:ext cx="870476" cy="197424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476">
                      <a:extLst>
                        <a:ext uri="{9D8B030D-6E8A-4147-A177-3AD203B41FA5}">
                          <a16:colId xmlns:a16="http://schemas.microsoft.com/office/drawing/2014/main" val="1745620242"/>
                        </a:ext>
                      </a:extLst>
                    </a:gridCol>
                  </a:tblGrid>
                  <a:tr h="39484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2083" b="-4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1628692"/>
                      </a:ext>
                    </a:extLst>
                  </a:tr>
                  <a:tr h="39484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0000" r="-2083" b="-3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5051377"/>
                      </a:ext>
                    </a:extLst>
                  </a:tr>
                  <a:tr h="39484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0000" r="-2083" b="-2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3712861"/>
                      </a:ext>
                    </a:extLst>
                  </a:tr>
                  <a:tr h="394849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7633381"/>
                      </a:ext>
                    </a:extLst>
                  </a:tr>
                  <a:tr h="39484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00000" r="-2083" b="-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04160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A82329B2-9831-45FC-BE3B-A3DDFBC6D83F}"/>
                  </a:ext>
                </a:extLst>
              </p:cNvPr>
              <p:cNvSpPr/>
              <p:nvPr/>
            </p:nvSpPr>
            <p:spPr>
              <a:xfrm>
                <a:off x="378495" y="1457515"/>
                <a:ext cx="6299738" cy="12645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Формируем матрицы</a:t>
                </a:r>
                <a:r>
                  <a:rPr lang="en-US" dirty="0"/>
                  <a:t> (n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(1</a:t>
                </a:r>
                <a:r>
                  <a:rPr lang="ru-RU" dirty="0"/>
                  <a:t> </a:t>
                </a:r>
                <a:r>
                  <a:rPr lang="en-US" dirty="0"/>
                  <a:t>+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ns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m</m:t>
                        </m:r>
                        <m:r>
                          <m:rPr>
                            <m:nor/>
                          </m:rPr>
                          <a:rPr lang="en-US" dirty="0"/>
                          <m:t>_</m:t>
                        </m:r>
                        <m:r>
                          <m:rPr>
                            <m:nor/>
                          </m:rPr>
                          <a:rPr lang="en-US" dirty="0"/>
                          <m:t>count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для каждой подпоследовательности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+1, где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ns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m</m:t>
                        </m:r>
                        <m:r>
                          <m:rPr>
                            <m:nor/>
                          </m:rPr>
                          <a:rPr lang="en-US" dirty="0"/>
                          <m:t>_</m:t>
                        </m:r>
                        <m:r>
                          <m:rPr>
                            <m:nor/>
                          </m:rPr>
                          <a:rPr lang="en-US" dirty="0"/>
                          <m:t>count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dirty="0"/>
                  <a:t> - количество </a:t>
                </a:r>
                <a:r>
                  <a:rPr lang="ru-RU" dirty="0" err="1"/>
                  <a:t>несамопересекающихся</a:t>
                </a:r>
                <a:r>
                  <a:rPr lang="ru-RU" dirty="0"/>
                  <a:t>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dirty="0"/>
                  <a:t> подпоследовательностей. </a:t>
                </a:r>
                <a:endParaRPr lang="en-US" dirty="0"/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A82329B2-9831-45FC-BE3B-A3DDFBC6D8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95" y="1457515"/>
                <a:ext cx="6299738" cy="1264577"/>
              </a:xfrm>
              <a:prstGeom prst="rect">
                <a:avLst/>
              </a:prstGeom>
              <a:blipFill>
                <a:blip r:embed="rId3"/>
                <a:stretch>
                  <a:fillRect l="-774" t="-1923" b="-67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Таблица 23">
                <a:extLst>
                  <a:ext uri="{FF2B5EF4-FFF2-40B4-BE49-F238E27FC236}">
                    <a16:creationId xmlns:a16="http://schemas.microsoft.com/office/drawing/2014/main" id="{549830D1-5799-44C5-A73A-FABE32CE07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9928290"/>
                  </p:ext>
                </p:extLst>
              </p:nvPr>
            </p:nvGraphicFramePr>
            <p:xfrm>
              <a:off x="1813893" y="2993085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Таблица 23">
                <a:extLst>
                  <a:ext uri="{FF2B5EF4-FFF2-40B4-BE49-F238E27FC236}">
                    <a16:creationId xmlns:a16="http://schemas.microsoft.com/office/drawing/2014/main" id="{549830D1-5799-44C5-A73A-FABE32CE07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9928290"/>
                  </p:ext>
                </p:extLst>
              </p:nvPr>
            </p:nvGraphicFramePr>
            <p:xfrm>
              <a:off x="1813893" y="2993085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46" t="-1613" r="-401493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1504" t="-1613" r="-30451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613" r="-20223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99254" t="-1613" r="-2985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Таблица 24">
                <a:extLst>
                  <a:ext uri="{FF2B5EF4-FFF2-40B4-BE49-F238E27FC236}">
                    <a16:creationId xmlns:a16="http://schemas.microsoft.com/office/drawing/2014/main" id="{4DAA5D90-2CEB-4940-BEE3-483D61AA7D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4402881"/>
                  </p:ext>
                </p:extLst>
              </p:nvPr>
            </p:nvGraphicFramePr>
            <p:xfrm>
              <a:off x="1813893" y="3396556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Таблица 24">
                <a:extLst>
                  <a:ext uri="{FF2B5EF4-FFF2-40B4-BE49-F238E27FC236}">
                    <a16:creationId xmlns:a16="http://schemas.microsoft.com/office/drawing/2014/main" id="{4DAA5D90-2CEB-4940-BEE3-483D61AA7D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4402881"/>
                  </p:ext>
                </p:extLst>
              </p:nvPr>
            </p:nvGraphicFramePr>
            <p:xfrm>
              <a:off x="1813893" y="3396556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746" t="-1613" r="-401493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101504" t="-1613" r="-30451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613" r="-20223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399254" t="-1613" r="-2985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Таблица 25">
                <a:extLst>
                  <a:ext uri="{FF2B5EF4-FFF2-40B4-BE49-F238E27FC236}">
                    <a16:creationId xmlns:a16="http://schemas.microsoft.com/office/drawing/2014/main" id="{AB45F23D-42F8-4299-96DC-CDECC4618E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7822672"/>
                  </p:ext>
                </p:extLst>
              </p:nvPr>
            </p:nvGraphicFramePr>
            <p:xfrm>
              <a:off x="1813893" y="3800027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Таблица 25">
                <a:extLst>
                  <a:ext uri="{FF2B5EF4-FFF2-40B4-BE49-F238E27FC236}">
                    <a16:creationId xmlns:a16="http://schemas.microsoft.com/office/drawing/2014/main" id="{AB45F23D-42F8-4299-96DC-CDECC4618E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7822672"/>
                  </p:ext>
                </p:extLst>
              </p:nvPr>
            </p:nvGraphicFramePr>
            <p:xfrm>
              <a:off x="1813893" y="3800027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6"/>
                          <a:stretch>
                            <a:fillRect l="-746" t="-1613" r="-401493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6"/>
                          <a:stretch>
                            <a:fillRect l="-101504" t="-1613" r="-30451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6"/>
                          <a:stretch>
                            <a:fillRect l="-200000" t="-1613" r="-20223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6"/>
                          <a:stretch>
                            <a:fillRect l="-399254" t="-1613" r="-2985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Таблица 26">
                <a:extLst>
                  <a:ext uri="{FF2B5EF4-FFF2-40B4-BE49-F238E27FC236}">
                    <a16:creationId xmlns:a16="http://schemas.microsoft.com/office/drawing/2014/main" id="{9A6AC5A1-8219-400F-ACA1-BD86081BA3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5285385"/>
                  </p:ext>
                </p:extLst>
              </p:nvPr>
            </p:nvGraphicFramePr>
            <p:xfrm>
              <a:off x="1813893" y="4596492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Таблица 26">
                <a:extLst>
                  <a:ext uri="{FF2B5EF4-FFF2-40B4-BE49-F238E27FC236}">
                    <a16:creationId xmlns:a16="http://schemas.microsoft.com/office/drawing/2014/main" id="{9A6AC5A1-8219-400F-ACA1-BD86081BA3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5285385"/>
                  </p:ext>
                </p:extLst>
              </p:nvPr>
            </p:nvGraphicFramePr>
            <p:xfrm>
              <a:off x="1813893" y="4596492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7"/>
                          <a:stretch>
                            <a:fillRect l="-746" t="-3279" r="-401493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7"/>
                          <a:stretch>
                            <a:fillRect l="-101504" t="-3279" r="-304511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3279" r="-202239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7"/>
                          <a:stretch>
                            <a:fillRect l="-399254" t="-3279" r="-2985" b="-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Таблица 27">
                <a:extLst>
                  <a:ext uri="{FF2B5EF4-FFF2-40B4-BE49-F238E27FC236}">
                    <a16:creationId xmlns:a16="http://schemas.microsoft.com/office/drawing/2014/main" id="{3B7F86B3-1202-4AD9-8428-281624A54D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1056067"/>
                  </p:ext>
                </p:extLst>
              </p:nvPr>
            </p:nvGraphicFramePr>
            <p:xfrm>
              <a:off x="1813893" y="5392957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Таблица 27">
                <a:extLst>
                  <a:ext uri="{FF2B5EF4-FFF2-40B4-BE49-F238E27FC236}">
                    <a16:creationId xmlns:a16="http://schemas.microsoft.com/office/drawing/2014/main" id="{3B7F86B3-1202-4AD9-8428-281624A54D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1056067"/>
                  </p:ext>
                </p:extLst>
              </p:nvPr>
            </p:nvGraphicFramePr>
            <p:xfrm>
              <a:off x="1813893" y="5392957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8"/>
                          <a:stretch>
                            <a:fillRect l="-746" t="-1613" r="-401493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8"/>
                          <a:stretch>
                            <a:fillRect l="-101504" t="-1613" r="-30451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8"/>
                          <a:stretch>
                            <a:fillRect l="-200000" t="-1613" r="-20223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8"/>
                          <a:stretch>
                            <a:fillRect l="-399254" t="-1613" r="-2985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CBFE576A-6120-48B0-8237-78017ADE2227}"/>
              </a:ext>
            </a:extLst>
          </p:cNvPr>
          <p:cNvSpPr txBox="1"/>
          <p:nvPr/>
        </p:nvSpPr>
        <p:spPr>
          <a:xfrm>
            <a:off x="1946252" y="499099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30" name="Правая фигурная скобка 29">
            <a:extLst>
              <a:ext uri="{FF2B5EF4-FFF2-40B4-BE49-F238E27FC236}">
                <a16:creationId xmlns:a16="http://schemas.microsoft.com/office/drawing/2014/main" id="{012D608F-BF23-4DDB-8576-48A5F5FEE4EC}"/>
              </a:ext>
            </a:extLst>
          </p:cNvPr>
          <p:cNvSpPr/>
          <p:nvPr/>
        </p:nvSpPr>
        <p:spPr>
          <a:xfrm rot="10800000">
            <a:off x="803828" y="2993085"/>
            <a:ext cx="209725" cy="2770712"/>
          </a:xfrm>
          <a:prstGeom prst="rightBrace">
            <a:avLst>
              <a:gd name="adj1" fmla="val 8333"/>
              <a:gd name="adj2" fmla="val 49697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3DF665-9564-47EE-BBA6-5A3CFF5F4D3B}"/>
              </a:ext>
            </a:extLst>
          </p:cNvPr>
          <p:cNvSpPr txBox="1"/>
          <p:nvPr/>
        </p:nvSpPr>
        <p:spPr>
          <a:xfrm>
            <a:off x="-18408" y="419167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m-n+1</a:t>
            </a:r>
            <a:endParaRPr lang="ru-RU" dirty="0"/>
          </a:p>
        </p:txBody>
      </p:sp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10E82582-B51E-44D4-96E9-14A8B6FD1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2012"/>
              </p:ext>
            </p:extLst>
          </p:nvPr>
        </p:nvGraphicFramePr>
        <p:xfrm>
          <a:off x="989084" y="2993083"/>
          <a:ext cx="796381" cy="2770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381">
                  <a:extLst>
                    <a:ext uri="{9D8B030D-6E8A-4147-A177-3AD203B41FA5}">
                      <a16:colId xmlns:a16="http://schemas.microsoft.com/office/drawing/2014/main" val="1745620242"/>
                    </a:ext>
                  </a:extLst>
                </a:gridCol>
              </a:tblGrid>
              <a:tr h="39581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1628692"/>
                  </a:ext>
                </a:extLst>
              </a:tr>
              <a:tr h="39581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5051377"/>
                  </a:ext>
                </a:extLst>
              </a:tr>
              <a:tr h="395816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3712861"/>
                  </a:ext>
                </a:extLst>
              </a:tr>
              <a:tr h="39581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633381"/>
                  </a:ext>
                </a:extLst>
              </a:tr>
              <a:tr h="39581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0416044"/>
                  </a:ext>
                </a:extLst>
              </a:tr>
              <a:tr h="39581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7574211"/>
                  </a:ext>
                </a:extLst>
              </a:tr>
              <a:tr h="395816">
                <a:tc>
                  <a:txBody>
                    <a:bodyPr/>
                    <a:lstStyle/>
                    <a:p>
                      <a:r>
                        <a:rPr lang="en-US" dirty="0"/>
                        <a:t>m-n+1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440762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Таблица 32">
                <a:extLst>
                  <a:ext uri="{FF2B5EF4-FFF2-40B4-BE49-F238E27FC236}">
                    <a16:creationId xmlns:a16="http://schemas.microsoft.com/office/drawing/2014/main" id="{559DD76E-434A-4D70-9F21-50C4EB4BC4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8493706"/>
                  </p:ext>
                </p:extLst>
              </p:nvPr>
            </p:nvGraphicFramePr>
            <p:xfrm>
              <a:off x="1813893" y="4190169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Таблица 32">
                <a:extLst>
                  <a:ext uri="{FF2B5EF4-FFF2-40B4-BE49-F238E27FC236}">
                    <a16:creationId xmlns:a16="http://schemas.microsoft.com/office/drawing/2014/main" id="{559DD76E-434A-4D70-9F21-50C4EB4BC4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8493706"/>
                  </p:ext>
                </p:extLst>
              </p:nvPr>
            </p:nvGraphicFramePr>
            <p:xfrm>
              <a:off x="1813893" y="4190169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746" t="-1613" r="-401493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101504" t="-1613" r="-30451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00000" t="-1613" r="-20223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399254" t="-1613" r="-2985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C3893B91-B5C2-4388-AA1C-CE51B9405350}"/>
              </a:ext>
            </a:extLst>
          </p:cNvPr>
          <p:cNvCxnSpPr>
            <a:cxnSpLocks/>
            <a:stCxn id="33" idx="3"/>
            <a:endCxn id="13" idx="1"/>
          </p:cNvCxnSpPr>
          <p:nvPr/>
        </p:nvCxnSpPr>
        <p:spPr>
          <a:xfrm>
            <a:off x="5877893" y="4375589"/>
            <a:ext cx="800340" cy="7297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7E25BADF-D12F-44D6-A76D-BD8F822565B2}"/>
              </a:ext>
            </a:extLst>
          </p:cNvPr>
          <p:cNvCxnSpPr>
            <a:cxnSpLocks/>
            <a:stCxn id="24" idx="3"/>
            <a:endCxn id="45" idx="1"/>
          </p:cNvCxnSpPr>
          <p:nvPr/>
        </p:nvCxnSpPr>
        <p:spPr>
          <a:xfrm flipV="1">
            <a:off x="5877893" y="2712168"/>
            <a:ext cx="871287" cy="466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37" name="Таблица 36">
            <a:extLst>
              <a:ext uri="{FF2B5EF4-FFF2-40B4-BE49-F238E27FC236}">
                <a16:creationId xmlns:a16="http://schemas.microsoft.com/office/drawing/2014/main" id="{A3B3C476-F03F-436D-9EA9-F237A80B8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313819"/>
              </p:ext>
            </p:extLst>
          </p:nvPr>
        </p:nvGraphicFramePr>
        <p:xfrm>
          <a:off x="7619655" y="1719441"/>
          <a:ext cx="40363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77">
                  <a:extLst>
                    <a:ext uri="{9D8B030D-6E8A-4147-A177-3AD203B41FA5}">
                      <a16:colId xmlns:a16="http://schemas.microsoft.com/office/drawing/2014/main" val="345528035"/>
                    </a:ext>
                  </a:extLst>
                </a:gridCol>
                <a:gridCol w="807277">
                  <a:extLst>
                    <a:ext uri="{9D8B030D-6E8A-4147-A177-3AD203B41FA5}">
                      <a16:colId xmlns:a16="http://schemas.microsoft.com/office/drawing/2014/main" val="2866205946"/>
                    </a:ext>
                  </a:extLst>
                </a:gridCol>
                <a:gridCol w="807277">
                  <a:extLst>
                    <a:ext uri="{9D8B030D-6E8A-4147-A177-3AD203B41FA5}">
                      <a16:colId xmlns:a16="http://schemas.microsoft.com/office/drawing/2014/main" val="3005088583"/>
                    </a:ext>
                  </a:extLst>
                </a:gridCol>
                <a:gridCol w="807277">
                  <a:extLst>
                    <a:ext uri="{9D8B030D-6E8A-4147-A177-3AD203B41FA5}">
                      <a16:colId xmlns:a16="http://schemas.microsoft.com/office/drawing/2014/main" val="2053480885"/>
                    </a:ext>
                  </a:extLst>
                </a:gridCol>
                <a:gridCol w="807277">
                  <a:extLst>
                    <a:ext uri="{9D8B030D-6E8A-4147-A177-3AD203B41FA5}">
                      <a16:colId xmlns:a16="http://schemas.microsoft.com/office/drawing/2014/main" val="3778102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637306"/>
                  </a:ext>
                </a:extLst>
              </a:tr>
            </a:tbl>
          </a:graphicData>
        </a:graphic>
      </p:graphicFrame>
      <p:graphicFrame>
        <p:nvGraphicFramePr>
          <p:cNvPr id="38" name="Таблица 37">
            <a:extLst>
              <a:ext uri="{FF2B5EF4-FFF2-40B4-BE49-F238E27FC236}">
                <a16:creationId xmlns:a16="http://schemas.microsoft.com/office/drawing/2014/main" id="{B257EE5E-827F-4206-AF24-CB2B60790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757904"/>
              </p:ext>
            </p:extLst>
          </p:nvPr>
        </p:nvGraphicFramePr>
        <p:xfrm>
          <a:off x="7605847" y="2127853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455280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62059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50885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53480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02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637306"/>
                  </a:ext>
                </a:extLst>
              </a:tr>
            </a:tbl>
          </a:graphicData>
        </a:graphic>
      </p:graphicFrame>
      <p:graphicFrame>
        <p:nvGraphicFramePr>
          <p:cNvPr id="39" name="Таблица 38">
            <a:extLst>
              <a:ext uri="{FF2B5EF4-FFF2-40B4-BE49-F238E27FC236}">
                <a16:creationId xmlns:a16="http://schemas.microsoft.com/office/drawing/2014/main" id="{E01E7691-F5B5-4EC5-BE92-2F085F3EB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359612"/>
              </p:ext>
            </p:extLst>
          </p:nvPr>
        </p:nvGraphicFramePr>
        <p:xfrm>
          <a:off x="7619655" y="2538198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455280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62059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50885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53480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02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637306"/>
                  </a:ext>
                </a:extLst>
              </a:tr>
            </a:tbl>
          </a:graphicData>
        </a:graphic>
      </p:graphicFrame>
      <p:graphicFrame>
        <p:nvGraphicFramePr>
          <p:cNvPr id="40" name="Таблица 39">
            <a:extLst>
              <a:ext uri="{FF2B5EF4-FFF2-40B4-BE49-F238E27FC236}">
                <a16:creationId xmlns:a16="http://schemas.microsoft.com/office/drawing/2014/main" id="{3C7494E2-5576-45FD-B7FB-17DC6333D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18978"/>
              </p:ext>
            </p:extLst>
          </p:nvPr>
        </p:nvGraphicFramePr>
        <p:xfrm>
          <a:off x="7654795" y="3321058"/>
          <a:ext cx="40363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77">
                  <a:extLst>
                    <a:ext uri="{9D8B030D-6E8A-4147-A177-3AD203B41FA5}">
                      <a16:colId xmlns:a16="http://schemas.microsoft.com/office/drawing/2014/main" val="345528035"/>
                    </a:ext>
                  </a:extLst>
                </a:gridCol>
                <a:gridCol w="807277">
                  <a:extLst>
                    <a:ext uri="{9D8B030D-6E8A-4147-A177-3AD203B41FA5}">
                      <a16:colId xmlns:a16="http://schemas.microsoft.com/office/drawing/2014/main" val="2866205946"/>
                    </a:ext>
                  </a:extLst>
                </a:gridCol>
                <a:gridCol w="807277">
                  <a:extLst>
                    <a:ext uri="{9D8B030D-6E8A-4147-A177-3AD203B41FA5}">
                      <a16:colId xmlns:a16="http://schemas.microsoft.com/office/drawing/2014/main" val="3005088583"/>
                    </a:ext>
                  </a:extLst>
                </a:gridCol>
                <a:gridCol w="807277">
                  <a:extLst>
                    <a:ext uri="{9D8B030D-6E8A-4147-A177-3AD203B41FA5}">
                      <a16:colId xmlns:a16="http://schemas.microsoft.com/office/drawing/2014/main" val="2053480885"/>
                    </a:ext>
                  </a:extLst>
                </a:gridCol>
                <a:gridCol w="807277">
                  <a:extLst>
                    <a:ext uri="{9D8B030D-6E8A-4147-A177-3AD203B41FA5}">
                      <a16:colId xmlns:a16="http://schemas.microsoft.com/office/drawing/2014/main" val="3778102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6373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Таблица 44">
                <a:extLst>
                  <a:ext uri="{FF2B5EF4-FFF2-40B4-BE49-F238E27FC236}">
                    <a16:creationId xmlns:a16="http://schemas.microsoft.com/office/drawing/2014/main" id="{5786A6DB-2CA5-4667-8879-6EC0D8C67F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2033089"/>
                  </p:ext>
                </p:extLst>
              </p:nvPr>
            </p:nvGraphicFramePr>
            <p:xfrm>
              <a:off x="6749180" y="1719441"/>
              <a:ext cx="870475" cy="198545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475">
                      <a:extLst>
                        <a:ext uri="{9D8B030D-6E8A-4147-A177-3AD203B41FA5}">
                          <a16:colId xmlns:a16="http://schemas.microsoft.com/office/drawing/2014/main" val="1745620242"/>
                        </a:ext>
                      </a:extLst>
                    </a:gridCol>
                  </a:tblGrid>
                  <a:tr h="3970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1628692"/>
                      </a:ext>
                    </a:extLst>
                  </a:tr>
                  <a:tr h="3970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5051377"/>
                      </a:ext>
                    </a:extLst>
                  </a:tr>
                  <a:tr h="3970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3712861"/>
                      </a:ext>
                    </a:extLst>
                  </a:tr>
                  <a:tr h="39709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0174992"/>
                      </a:ext>
                    </a:extLst>
                  </a:tr>
                  <a:tr h="3970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04160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Таблица 44">
                <a:extLst>
                  <a:ext uri="{FF2B5EF4-FFF2-40B4-BE49-F238E27FC236}">
                    <a16:creationId xmlns:a16="http://schemas.microsoft.com/office/drawing/2014/main" id="{5786A6DB-2CA5-4667-8879-6EC0D8C67F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2033089"/>
                  </p:ext>
                </p:extLst>
              </p:nvPr>
            </p:nvGraphicFramePr>
            <p:xfrm>
              <a:off x="6749180" y="1719441"/>
              <a:ext cx="870475" cy="198545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475">
                      <a:extLst>
                        <a:ext uri="{9D8B030D-6E8A-4147-A177-3AD203B41FA5}">
                          <a16:colId xmlns:a16="http://schemas.microsoft.com/office/drawing/2014/main" val="1745620242"/>
                        </a:ext>
                      </a:extLst>
                    </a:gridCol>
                  </a:tblGrid>
                  <a:tr h="39709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r="-2797" b="-40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1628692"/>
                      </a:ext>
                    </a:extLst>
                  </a:tr>
                  <a:tr h="39709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t="-100000" r="-2797" b="-30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5051377"/>
                      </a:ext>
                    </a:extLst>
                  </a:tr>
                  <a:tr h="39709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t="-196970" r="-2797" b="-2015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3712861"/>
                      </a:ext>
                    </a:extLst>
                  </a:tr>
                  <a:tr h="397091">
                    <a:tc>
                      <a:txBody>
                        <a:bodyPr/>
                        <a:lstStyle/>
                        <a:p>
                          <a:pPr/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0174992"/>
                      </a:ext>
                    </a:extLst>
                  </a:tr>
                  <a:tr h="39709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t="-401538" r="-2797" b="-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04160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D60CE564-43D5-4ADD-87A8-9135A2B4D28B}"/>
              </a:ext>
            </a:extLst>
          </p:cNvPr>
          <p:cNvSpPr txBox="1"/>
          <p:nvPr/>
        </p:nvSpPr>
        <p:spPr>
          <a:xfrm>
            <a:off x="6784320" y="3695218"/>
            <a:ext cx="34336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CB8A96-1D6E-4E53-8048-BE10C1367682}"/>
              </a:ext>
            </a:extLst>
          </p:cNvPr>
          <p:cNvSpPr txBox="1"/>
          <p:nvPr/>
        </p:nvSpPr>
        <p:spPr>
          <a:xfrm>
            <a:off x="7738211" y="2922948"/>
            <a:ext cx="34336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64" name="Номер слайда 63">
            <a:extLst>
              <a:ext uri="{FF2B5EF4-FFF2-40B4-BE49-F238E27FC236}">
                <a16:creationId xmlns:a16="http://schemas.microsoft.com/office/drawing/2014/main" id="{54E6D489-5BAB-449E-BC4D-983C1135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84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27C7A2-0541-4019-BDA2-C0F9F58A6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B96D48-5963-42F1-8846-D4204D2A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08A67A-1A8F-41C3-85BA-0BD88B249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3065"/>
            <a:ext cx="84105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2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DD9DD-D3FC-4328-9055-679C4259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E74C3E-1BB8-4106-A640-D87B25B4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E08F1A-5E23-4302-B7AF-8D1BF8DAD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5918"/>
            <a:ext cx="84296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575296-8D70-4E9D-8621-DAEF6710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Подходы к нахождению диссонансов: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6F7BA9-DB4A-42D8-AA14-9093B5CF4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составить матрицу расстояний для всех </a:t>
            </a:r>
            <a:r>
              <a:rPr lang="ru-RU" dirty="0" err="1"/>
              <a:t>подпоследовательностей</a:t>
            </a:r>
            <a:r>
              <a:rPr lang="ru-RU" dirty="0"/>
              <a:t> (для </a:t>
            </a:r>
            <a:r>
              <a:rPr lang="en-US" dirty="0"/>
              <a:t>self-match </a:t>
            </a:r>
            <a:r>
              <a:rPr lang="ru-RU" dirty="0"/>
              <a:t>будут фиктивные расстояния). Затем найти максимум из минимумов расстояний.</a:t>
            </a:r>
          </a:p>
          <a:p>
            <a:r>
              <a:rPr lang="ru-RU" dirty="0"/>
              <a:t>на основе последовательного алгоритма </a:t>
            </a:r>
            <a:r>
              <a:rPr lang="en-US" dirty="0"/>
              <a:t>HOTSAX </a:t>
            </a:r>
            <a:r>
              <a:rPr lang="ru-RU" dirty="0" err="1"/>
              <a:t>Кеога</a:t>
            </a:r>
            <a:r>
              <a:rPr lang="ru-RU" dirty="0"/>
              <a:t>. На основе полученной эвристики выбирается оптимальный порядок перебора </a:t>
            </a:r>
            <a:r>
              <a:rPr lang="ru-RU" dirty="0" err="1"/>
              <a:t>подпоследовательностей</a:t>
            </a:r>
            <a:r>
              <a:rPr lang="ru-RU" dirty="0"/>
              <a:t> при поиске расстояния до ближайшего соседа. При этом находить расстояние до ближайшего соседа придется только для нескольких первых </a:t>
            </a:r>
            <a:r>
              <a:rPr lang="ru-RU" dirty="0" err="1"/>
              <a:t>подпоследовательностей</a:t>
            </a:r>
            <a:r>
              <a:rPr lang="ru-RU" dirty="0"/>
              <a:t>. Для оставшихся будет срабатывать условие «раннего выхода» из цикла.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952C8E-DE1C-4688-9B49-A9586911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83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92B4CF-1AC7-42E5-89B3-D643E827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285F87-49CD-4C5F-8EAD-6AA9F843C5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временной ряд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)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длина ряда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длина подпоследовательности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множество </a:t>
                </a:r>
                <a:r>
                  <a:rPr lang="ru-RU" dirty="0" err="1"/>
                  <a:t>подпоследовательностей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длина слова (в </a:t>
                </a:r>
                <a:r>
                  <a:rPr lang="en-US" dirty="0"/>
                  <a:t>SAX </a:t>
                </a:r>
                <a:r>
                  <a:rPr lang="ru-RU" dirty="0"/>
                  <a:t>аппроксимации </a:t>
                </a:r>
                <a:r>
                  <a:rPr lang="ru-RU" dirty="0" err="1"/>
                  <a:t>подпоследовательностей</a:t>
                </a:r>
                <a:r>
                  <a:rPr lang="ru-RU" dirty="0"/>
                  <a:t>),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Lookup table (LT) – </a:t>
                </a:r>
                <a:r>
                  <a:rPr lang="ru-RU" dirty="0"/>
                  <a:t>для точек разделения в </a:t>
                </a:r>
                <a:r>
                  <a:rPr lang="en-US" dirty="0"/>
                  <a:t>SAX</a:t>
                </a:r>
              </a:p>
              <a:p>
                <a:r>
                  <a:rPr lang="en-US" dirty="0"/>
                  <a:t>A – </a:t>
                </a:r>
                <a:r>
                  <a:rPr lang="ru-RU" dirty="0"/>
                  <a:t>мощность алфавита для </a:t>
                </a:r>
                <a:r>
                  <a:rPr lang="en-US" dirty="0"/>
                  <a:t>SAX </a:t>
                </a:r>
                <a:r>
                  <a:rPr lang="ru-RU" dirty="0"/>
                  <a:t>представления </a:t>
                </a:r>
                <a:r>
                  <a:rPr lang="ru-RU" dirty="0" err="1"/>
                  <a:t>подпоследовательностей</a:t>
                </a:r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285F87-49CD-4C5F-8EAD-6AA9F843C5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97" b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84EC78-8AC5-47CF-BAC2-1B5D77C1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4347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4F21D-AD7E-44CB-B4E6-14A89779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Подбор эвристики для цикла с ранним выходом из итераций. Алгоритм: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18D060-0E2D-4BEE-89C1-08F20A88A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Подготовка (выбор эвристики) – подбор порядка подачи </a:t>
            </a:r>
            <a:r>
              <a:rPr lang="ru-RU" dirty="0" err="1"/>
              <a:t>подпоследовательностей</a:t>
            </a:r>
            <a:r>
              <a:rPr lang="ru-RU" dirty="0"/>
              <a:t>, при котором возможно быстро отбрасывать неподходящие подпоследовательности.</a:t>
            </a:r>
          </a:p>
          <a:p>
            <a:pPr marL="514350" indent="-514350">
              <a:buAutoNum type="arabicPeriod"/>
            </a:pPr>
            <a:r>
              <a:rPr lang="ru-RU" dirty="0"/>
              <a:t>Поиск диссонансов – перебор упорядоченных </a:t>
            </a:r>
            <a:r>
              <a:rPr lang="ru-RU" dirty="0" err="1"/>
              <a:t>подпоследовательностей</a:t>
            </a:r>
            <a:r>
              <a:rPr lang="ru-RU" dirty="0"/>
              <a:t> временного ряда с поиском наибольшего расстояния до ближайшего соседа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89A06C-3EEC-4957-8E51-0E6AE2B1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168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4F21D-AD7E-44CB-B4E6-14A89779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F18D060-0E2D-4BEE-89C1-08F20A88A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>
                  <a:buAutoNum type="arabicPeriod"/>
                </a:pPr>
                <a:r>
                  <a:rPr lang="ru-RU" dirty="0"/>
                  <a:t>Подготовка (выбор эвристики) – подбор порядка подачи </a:t>
                </a:r>
                <a:r>
                  <a:rPr lang="ru-RU" dirty="0" err="1"/>
                  <a:t>подпоследовательностей</a:t>
                </a:r>
                <a:r>
                  <a:rPr lang="ru-RU" dirty="0"/>
                  <a:t>, при котором возможно быстро отбрасывать неподходящие подпоследовательности.</a:t>
                </a:r>
                <a:endParaRPr lang="en-US" dirty="0"/>
              </a:p>
              <a:p>
                <a:pPr marL="971550" lvl="1" indent="-514350">
                  <a:buFont typeface="Arial" panose="020B0604020202020204" pitchFamily="34" charset="0"/>
                  <a:buAutoNum type="arabicPeriod"/>
                </a:pPr>
                <a:r>
                  <a:rPr lang="en-US" sz="2000" dirty="0"/>
                  <a:t>Z-</a:t>
                </a:r>
                <a:r>
                  <a:rPr lang="ru-RU" sz="2000" dirty="0"/>
                  <a:t>нормализация </a:t>
                </a:r>
                <a:r>
                  <a:rPr lang="ru-RU" sz="2000" dirty="0" err="1"/>
                  <a:t>подпоследовательностей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временного ряда</a:t>
                </a:r>
              </a:p>
              <a:p>
                <a:pPr marL="971550" lvl="1" indent="-514350">
                  <a:buAutoNum type="arabicPeriod"/>
                </a:pPr>
                <a:r>
                  <a:rPr lang="ru-RU" sz="2000" dirty="0"/>
                  <a:t>Кусочная аппроксимация (</a:t>
                </a:r>
                <a:r>
                  <a:rPr lang="en-US" sz="2000" dirty="0"/>
                  <a:t>PAA-</a:t>
                </a:r>
                <a:r>
                  <a:rPr lang="ru-RU" sz="2000" dirty="0"/>
                  <a:t>представление)</a:t>
                </a:r>
                <a:endParaRPr lang="en-US" sz="2000" dirty="0"/>
              </a:p>
              <a:p>
                <a:pPr marL="971550" lvl="1" indent="-514350">
                  <a:buAutoNum type="arabicPeriod"/>
                </a:pPr>
                <a:r>
                  <a:rPr lang="ru-RU" sz="2000" dirty="0"/>
                  <a:t>Кодирование с помощью </a:t>
                </a:r>
                <a:r>
                  <a:rPr lang="en-US" sz="2000" dirty="0"/>
                  <a:t>lookup table</a:t>
                </a:r>
              </a:p>
              <a:p>
                <a:pPr marL="971550" lvl="1" indent="-514350">
                  <a:buAutoNum type="arabicPeriod"/>
                </a:pPr>
                <a:r>
                  <a:rPr lang="ru-RU" sz="2000" dirty="0"/>
                  <a:t>Подсчет частот, нахождение мин. значения</a:t>
                </a:r>
              </a:p>
              <a:p>
                <a:pPr marL="514350" indent="-514350">
                  <a:buAutoNum type="arabicPeriod"/>
                </a:pPr>
                <a:r>
                  <a:rPr lang="ru-RU" dirty="0"/>
                  <a:t>Поиск диссонансов – перебор упорядоченных </a:t>
                </a:r>
                <a:r>
                  <a:rPr lang="ru-RU" dirty="0" err="1"/>
                  <a:t>подпоследовательностей</a:t>
                </a:r>
                <a:r>
                  <a:rPr lang="ru-RU" dirty="0"/>
                  <a:t> временного ряда с поиском наибольшего расстояния до ближайшего соседа, с постепенным обновлением </a:t>
                </a:r>
                <a:r>
                  <a:rPr lang="en-US" dirty="0" err="1"/>
                  <a:t>best_so_far_dist</a:t>
                </a:r>
                <a:r>
                  <a:rPr lang="ru-RU" dirty="0"/>
                  <a:t> и «быстрым» выходом из итераций цикла.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F18D060-0E2D-4BEE-89C1-08F20A88A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221" r="-1681" b="-2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89A06C-3EEC-4957-8E51-0E6AE2B1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72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F9C95-8AC5-4A8B-94E8-74961BE9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Подбор эвристики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2D8D7BB-D35B-464E-85AB-063FB023BD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5002"/>
                <a:ext cx="10515600" cy="508515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1.</a:t>
                </a:r>
                <a:r>
                  <a:rPr lang="en-US" dirty="0"/>
                  <a:t>1</a:t>
                </a:r>
                <a:r>
                  <a:rPr lang="ru-RU" dirty="0"/>
                  <a:t> </a:t>
                </a:r>
                <a:r>
                  <a:rPr lang="en-US" dirty="0"/>
                  <a:t>z-</a:t>
                </a:r>
                <a:r>
                  <a:rPr lang="ru-RU" dirty="0"/>
                  <a:t>нормализация </a:t>
                </a:r>
                <a:r>
                  <a:rPr lang="ru-RU" dirty="0" err="1"/>
                  <a:t>подпоследовательностей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1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временного ряда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2D8D7BB-D35B-464E-85AB-063FB023BD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5002"/>
                <a:ext cx="10515600" cy="5085158"/>
              </a:xfrm>
              <a:blipFill>
                <a:blip r:embed="rId2"/>
                <a:stretch>
                  <a:fillRect l="-1217" t="-19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818C6D3-5001-408D-9227-39324F43E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14106"/>
              </p:ext>
            </p:extLst>
          </p:nvPr>
        </p:nvGraphicFramePr>
        <p:xfrm>
          <a:off x="838200" y="3689370"/>
          <a:ext cx="1921777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381">
                  <a:extLst>
                    <a:ext uri="{9D8B030D-6E8A-4147-A177-3AD203B41FA5}">
                      <a16:colId xmlns:a16="http://schemas.microsoft.com/office/drawing/2014/main" val="1577186042"/>
                    </a:ext>
                  </a:extLst>
                </a:gridCol>
                <a:gridCol w="375132">
                  <a:extLst>
                    <a:ext uri="{9D8B030D-6E8A-4147-A177-3AD203B41FA5}">
                      <a16:colId xmlns:a16="http://schemas.microsoft.com/office/drawing/2014/main" val="857073212"/>
                    </a:ext>
                  </a:extLst>
                </a:gridCol>
                <a:gridCol w="375132">
                  <a:extLst>
                    <a:ext uri="{9D8B030D-6E8A-4147-A177-3AD203B41FA5}">
                      <a16:colId xmlns:a16="http://schemas.microsoft.com/office/drawing/2014/main" val="2148714460"/>
                    </a:ext>
                  </a:extLst>
                </a:gridCol>
                <a:gridCol w="375132">
                  <a:extLst>
                    <a:ext uri="{9D8B030D-6E8A-4147-A177-3AD203B41FA5}">
                      <a16:colId xmlns:a16="http://schemas.microsoft.com/office/drawing/2014/main" val="1233205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6062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1890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122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688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0699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4567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591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m-n+1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21912142"/>
                  </a:ext>
                </a:extLst>
              </a:tr>
            </a:tbl>
          </a:graphicData>
        </a:graphic>
      </p:graphicFrame>
      <p:sp>
        <p:nvSpPr>
          <p:cNvPr id="5" name="Правая фигурная скобка 4">
            <a:extLst>
              <a:ext uri="{FF2B5EF4-FFF2-40B4-BE49-F238E27FC236}">
                <a16:creationId xmlns:a16="http://schemas.microsoft.com/office/drawing/2014/main" id="{6EC5FDE1-4675-4835-9077-8C16DE890DD4}"/>
              </a:ext>
            </a:extLst>
          </p:cNvPr>
          <p:cNvSpPr/>
          <p:nvPr/>
        </p:nvSpPr>
        <p:spPr>
          <a:xfrm rot="16200000">
            <a:off x="2101441" y="2885813"/>
            <a:ext cx="255865" cy="1061208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2724E8A-F03A-4F0E-93E0-B2766B6299C5}"/>
              </a:ext>
            </a:extLst>
          </p:cNvPr>
          <p:cNvSpPr/>
          <p:nvPr/>
        </p:nvSpPr>
        <p:spPr>
          <a:xfrm>
            <a:off x="2054485" y="287969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921849A3-22DD-49F4-80E0-36A9BE657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690898"/>
              </p:ext>
            </p:extLst>
          </p:nvPr>
        </p:nvGraphicFramePr>
        <p:xfrm>
          <a:off x="4627925" y="3689370"/>
          <a:ext cx="1069857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619">
                  <a:extLst>
                    <a:ext uri="{9D8B030D-6E8A-4147-A177-3AD203B41FA5}">
                      <a16:colId xmlns:a16="http://schemas.microsoft.com/office/drawing/2014/main" val="857073212"/>
                    </a:ext>
                  </a:extLst>
                </a:gridCol>
                <a:gridCol w="356619">
                  <a:extLst>
                    <a:ext uri="{9D8B030D-6E8A-4147-A177-3AD203B41FA5}">
                      <a16:colId xmlns:a16="http://schemas.microsoft.com/office/drawing/2014/main" val="2148714460"/>
                    </a:ext>
                  </a:extLst>
                </a:gridCol>
                <a:gridCol w="356619">
                  <a:extLst>
                    <a:ext uri="{9D8B030D-6E8A-4147-A177-3AD203B41FA5}">
                      <a16:colId xmlns:a16="http://schemas.microsoft.com/office/drawing/2014/main" val="1233205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6062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1890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122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688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0699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4567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591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21912142"/>
                  </a:ext>
                </a:extLst>
              </a:tr>
            </a:tbl>
          </a:graphicData>
        </a:graphic>
      </p:graphicFrame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23174D9C-5521-41DA-81BA-F958AB11F73D}"/>
              </a:ext>
            </a:extLst>
          </p:cNvPr>
          <p:cNvSpPr/>
          <p:nvPr/>
        </p:nvSpPr>
        <p:spPr>
          <a:xfrm rot="16200000">
            <a:off x="5030597" y="2885813"/>
            <a:ext cx="255865" cy="1061208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EF0EBF-4431-49C3-ABB9-1DEA21502989}"/>
              </a:ext>
            </a:extLst>
          </p:cNvPr>
          <p:cNvSpPr/>
          <p:nvPr/>
        </p:nvSpPr>
        <p:spPr>
          <a:xfrm>
            <a:off x="4983641" y="287969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6CAFE68-BADA-4C1C-8A45-825163128C0E}"/>
              </a:ext>
            </a:extLst>
          </p:cNvPr>
          <p:cNvCxnSpPr/>
          <p:nvPr/>
        </p:nvCxnSpPr>
        <p:spPr>
          <a:xfrm>
            <a:off x="2978092" y="5259898"/>
            <a:ext cx="13841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E5A500-C145-4E5A-B247-9866914FD1BA}"/>
                  </a:ext>
                </a:extLst>
              </p:cNvPr>
              <p:cNvSpPr txBox="1"/>
              <p:nvPr/>
            </p:nvSpPr>
            <p:spPr>
              <a:xfrm>
                <a:off x="6979640" y="3967994"/>
                <a:ext cx="1283300" cy="5927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E5A500-C145-4E5A-B247-9866914FD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640" y="3967994"/>
                <a:ext cx="1283300" cy="5927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E1F12968-8B54-4A72-A450-3A651D1A35FA}"/>
              </a:ext>
            </a:extLst>
          </p:cNvPr>
          <p:cNvCxnSpPr>
            <a:cxnSpLocks/>
          </p:cNvCxnSpPr>
          <p:nvPr/>
        </p:nvCxnSpPr>
        <p:spPr>
          <a:xfrm>
            <a:off x="5529743" y="3868724"/>
            <a:ext cx="1517009" cy="3404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CA04F06E-1BC7-4FBD-A7AC-A065EE7D5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53472"/>
              </p:ext>
            </p:extLst>
          </p:nvPr>
        </p:nvGraphicFramePr>
        <p:xfrm>
          <a:off x="8770989" y="3689370"/>
          <a:ext cx="35661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619">
                  <a:extLst>
                    <a:ext uri="{9D8B030D-6E8A-4147-A177-3AD203B41FA5}">
                      <a16:colId xmlns:a16="http://schemas.microsoft.com/office/drawing/2014/main" val="214871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062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1890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122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9688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699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4567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591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191214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3816FBD7-454A-4530-AFF9-F0C623CC3907}"/>
                  </a:ext>
                </a:extLst>
              </p:cNvPr>
              <p:cNvSpPr/>
              <p:nvPr/>
            </p:nvSpPr>
            <p:spPr>
              <a:xfrm>
                <a:off x="8770989" y="3175018"/>
                <a:ext cx="3704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3816FBD7-454A-4530-AFF9-F0C623CC39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989" y="3175018"/>
                <a:ext cx="370422" cy="369332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50FB561C-745C-4E9F-ACD6-8F53F6792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426136"/>
              </p:ext>
            </p:extLst>
          </p:nvPr>
        </p:nvGraphicFramePr>
        <p:xfrm>
          <a:off x="9539869" y="3689370"/>
          <a:ext cx="35661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619">
                  <a:extLst>
                    <a:ext uri="{9D8B030D-6E8A-4147-A177-3AD203B41FA5}">
                      <a16:colId xmlns:a16="http://schemas.microsoft.com/office/drawing/2014/main" val="214871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062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1890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122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9688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699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4567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591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191214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433C1C4E-41B3-453F-8AE1-AF722986DE7D}"/>
                  </a:ext>
                </a:extLst>
              </p:cNvPr>
              <p:cNvSpPr/>
              <p:nvPr/>
            </p:nvSpPr>
            <p:spPr>
              <a:xfrm>
                <a:off x="9539869" y="3175018"/>
                <a:ext cx="37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433C1C4E-41B3-453F-8AE1-AF722986DE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869" y="3175018"/>
                <a:ext cx="3778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D3EAE043-FD0C-4C7E-8EE8-AF778ECFF412}"/>
                  </a:ext>
                </a:extLst>
              </p:cNvPr>
              <p:cNvSpPr/>
              <p:nvPr/>
            </p:nvSpPr>
            <p:spPr>
              <a:xfrm>
                <a:off x="2036595" y="2365340"/>
                <a:ext cx="385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D3EAE043-FD0C-4C7E-8EE8-AF778ECFF4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595" y="2365340"/>
                <a:ext cx="3855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A06C4DC3-11CE-46CD-8CD1-730C7E13561E}"/>
                  </a:ext>
                </a:extLst>
              </p:cNvPr>
              <p:cNvSpPr/>
              <p:nvPr/>
            </p:nvSpPr>
            <p:spPr>
              <a:xfrm>
                <a:off x="4618188" y="2365340"/>
                <a:ext cx="10374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𝒏𝒐𝒓𝒎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A06C4DC3-11CE-46CD-8CD1-730C7E135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188" y="2365340"/>
                <a:ext cx="10374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C8176C86-43B4-4E85-9A5C-1B7F1ED2E6F1}"/>
                  </a:ext>
                </a:extLst>
              </p:cNvPr>
              <p:cNvSpPr/>
              <p:nvPr/>
            </p:nvSpPr>
            <p:spPr>
              <a:xfrm>
                <a:off x="8288436" y="2273007"/>
                <a:ext cx="346652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математическое ожидание</m:t>
                      </m:r>
                    </m:oMath>
                  </m:oMathPara>
                </a14:m>
                <a:endParaRPr lang="ru-RU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СКО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C8176C86-43B4-4E85-9A5C-1B7F1ED2E6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436" y="2273007"/>
                <a:ext cx="3466522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5ED746D8-D2C5-4616-A567-7DE3D0A1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0726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18062</TotalTime>
  <Words>1994</Words>
  <Application>Microsoft Office PowerPoint</Application>
  <PresentationFormat>Широкоэкранный</PresentationFormat>
  <Paragraphs>545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Тема Office</vt:lpstr>
      <vt:lpstr>Алгоритм поиска диссонансов временного ряда</vt:lpstr>
      <vt:lpstr>Оглавление</vt:lpstr>
      <vt:lpstr>Определения</vt:lpstr>
      <vt:lpstr>Определения</vt:lpstr>
      <vt:lpstr>Подходы к нахождению диссонансов:</vt:lpstr>
      <vt:lpstr>Входные данные</vt:lpstr>
      <vt:lpstr>Подбор эвристики для цикла с ранним выходом из итераций. Алгоритм:</vt:lpstr>
      <vt:lpstr>Алгоритм:</vt:lpstr>
      <vt:lpstr>1. Подбор эвристики</vt:lpstr>
      <vt:lpstr>1. Подбор эвристики</vt:lpstr>
      <vt:lpstr>1. Подбор эвристики</vt:lpstr>
      <vt:lpstr>1. Подбор эвристики</vt:lpstr>
      <vt:lpstr>1. Подбор эвристики</vt:lpstr>
      <vt:lpstr>2. Поиск диссонансов: на основе эвристики с ранним выходом из итерации цикла</vt:lpstr>
      <vt:lpstr>2. Поиск диссонансов: на основе эвристики с ранним выходом из итерации цикла</vt:lpstr>
      <vt:lpstr>2. Поиск диссонансов: на основе эвристики с ранним выходом из итерации цикла</vt:lpstr>
      <vt:lpstr>Модульная структура</vt:lpstr>
      <vt:lpstr>Модульная структура</vt:lpstr>
      <vt:lpstr>Модульная структура</vt:lpstr>
      <vt:lpstr>Файловая структура</vt:lpstr>
      <vt:lpstr>Файловая структура</vt:lpstr>
      <vt:lpstr>Доп. Слайды (архив)</vt:lpstr>
      <vt:lpstr>2. Поиск диссонансов: на основе эвристики с ранним выходом из итерации цикла</vt:lpstr>
      <vt:lpstr>Упорядочивание множества подпоследовательностей</vt:lpstr>
      <vt:lpstr>2. Поиск диссонансов: на основе эвристики с ранним выходом из итерации цикла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Поляков</dc:creator>
  <cp:lastModifiedBy>Андрей Поляков</cp:lastModifiedBy>
  <cp:revision>192</cp:revision>
  <dcterms:created xsi:type="dcterms:W3CDTF">2018-01-21T12:08:38Z</dcterms:created>
  <dcterms:modified xsi:type="dcterms:W3CDTF">2018-07-25T18:59:45Z</dcterms:modified>
</cp:coreProperties>
</file>