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6" r:id="rId4"/>
    <p:sldId id="258" r:id="rId5"/>
    <p:sldId id="259" r:id="rId6"/>
    <p:sldId id="261" r:id="rId7"/>
    <p:sldId id="260" r:id="rId8"/>
    <p:sldId id="266" r:id="rId9"/>
    <p:sldId id="265" r:id="rId10"/>
    <p:sldId id="264" r:id="rId11"/>
    <p:sldId id="268" r:id="rId12"/>
    <p:sldId id="267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9065" y="164465"/>
            <a:ext cx="447548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Our solution based on paper[1].</a:t>
            </a:r>
            <a:endParaRPr lang="x-none" altLang="en-SG"/>
          </a:p>
        </p:txBody>
      </p:sp>
      <p:sp>
        <p:nvSpPr>
          <p:cNvPr id="3" name="TextBox 2"/>
          <p:cNvSpPr txBox="1"/>
          <p:nvPr/>
        </p:nvSpPr>
        <p:spPr>
          <a:xfrm>
            <a:off x="150495" y="503555"/>
            <a:ext cx="1125855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/>
              <a:t>[1] "Multi-View 3D Object Detection Network for Autonomous Driving" - Xiaozhi Chen, Huimin Ma, Ji Wan, Bo Li and Tian Xia , arXiv 2016</a:t>
            </a:r>
            <a:endParaRPr lang="x-none" altLang="en-SG" i="1"/>
          </a:p>
        </p:txBody>
      </p:sp>
      <p:cxnSp>
        <p:nvCxnSpPr>
          <p:cNvPr id="4" name="Straight Connector 3"/>
          <p:cNvCxnSpPr/>
          <p:nvPr/>
        </p:nvCxnSpPr>
        <p:spPr>
          <a:xfrm>
            <a:off x="232410" y="1225550"/>
            <a:ext cx="11469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87855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50" y="4166235"/>
            <a:ext cx="259461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+ radar in 3d pointcloud space</a:t>
            </a:r>
            <a:endParaRPr lang="x-none" altLang="en-SG"/>
          </a:p>
        </p:txBody>
      </p:sp>
      <p:sp>
        <p:nvSpPr>
          <p:cNvPr id="7" name="TextBox 6"/>
          <p:cNvSpPr txBox="1"/>
          <p:nvPr/>
        </p:nvSpPr>
        <p:spPr>
          <a:xfrm>
            <a:off x="173355" y="137985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The ideal case ... ]</a:t>
            </a:r>
            <a:endParaRPr lang="x-none" altLang="en-SG" b="1"/>
          </a:p>
        </p:txBody>
      </p:sp>
      <p:sp>
        <p:nvSpPr>
          <p:cNvPr id="12" name="TextBox 11"/>
          <p:cNvSpPr txBox="1"/>
          <p:nvPr/>
        </p:nvSpPr>
        <p:spPr>
          <a:xfrm>
            <a:off x="3454400" y="1948815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496945" y="2971800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9890" y="220345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0375" y="309435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0" y="1727835"/>
            <a:ext cx="1066800" cy="10668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482840" y="3275965"/>
            <a:ext cx="1339850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05" y="3065780"/>
            <a:ext cx="2124710" cy="866775"/>
          </a:xfrm>
          <a:prstGeom prst="rect">
            <a:avLst/>
          </a:prstGeom>
          <a:ln w="22225">
            <a:solidFill>
              <a:srgbClr val="FF000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0" y="5055870"/>
            <a:ext cx="2147570" cy="13906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5120" y="638111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camera image</a:t>
            </a:r>
            <a:endParaRPr lang="x-none" altLang="en-SG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3040" y="6136640"/>
            <a:ext cx="621855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56070" y="1924685"/>
            <a:ext cx="224853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952865" y="1494790"/>
            <a:ext cx="1470025" cy="489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478135" y="3241675"/>
            <a:ext cx="920750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93480" y="1634490"/>
            <a:ext cx="183769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end-to-end </a:t>
            </a:r>
            <a:endParaRPr lang="x-none" altLang="en-SG"/>
          </a:p>
          <a:p>
            <a:pPr algn="ctr"/>
            <a:r>
              <a:rPr lang="x-none" altLang="en-SG"/>
              <a:t>deep </a:t>
            </a:r>
            <a:br>
              <a:rPr lang="x-none" altLang="en-SG"/>
            </a:br>
            <a:r>
              <a:rPr lang="x-none" altLang="en-SG"/>
              <a:t>learning training</a:t>
            </a:r>
            <a:endParaRPr lang="x-none" altLang="en-SG"/>
          </a:p>
        </p:txBody>
      </p:sp>
      <p:sp>
        <p:nvSpPr>
          <p:cNvPr id="32" name="TextBox 31"/>
          <p:cNvSpPr txBox="1"/>
          <p:nvPr/>
        </p:nvSpPr>
        <p:spPr>
          <a:xfrm>
            <a:off x="10681335" y="3277870"/>
            <a:ext cx="132461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predicted 3d box of obstacle</a:t>
            </a:r>
            <a:endParaRPr lang="x-none" altLang="en-SG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45" y="4194175"/>
            <a:ext cx="2173605" cy="1600200"/>
          </a:xfrm>
          <a:prstGeom prst="rect">
            <a:avLst/>
          </a:prstGeom>
        </p:spPr>
      </p:pic>
      <p:cxnSp>
        <p:nvCxnSpPr>
          <p:cNvPr id="34" name="Straight Connector 33"/>
          <p:cNvCxnSpPr>
            <a:stCxn id="24" idx="2"/>
          </p:cNvCxnSpPr>
          <p:nvPr/>
        </p:nvCxnSpPr>
        <p:spPr>
          <a:xfrm flipH="1">
            <a:off x="5768975" y="3932555"/>
            <a:ext cx="603885" cy="323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/>
          <p:cNvSpPr/>
          <p:nvPr/>
        </p:nvSpPr>
        <p:spPr>
          <a:xfrm>
            <a:off x="4400550" y="4185285"/>
            <a:ext cx="2072005" cy="1578610"/>
          </a:xfrm>
          <a:prstGeom prst="arc">
            <a:avLst>
              <a:gd name="adj1" fmla="val 5406947"/>
              <a:gd name="adj2" fmla="val 18215795"/>
            </a:avLst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6" name="Arc 35"/>
          <p:cNvSpPr/>
          <p:nvPr/>
        </p:nvSpPr>
        <p:spPr>
          <a:xfrm>
            <a:off x="4485640" y="4651375"/>
            <a:ext cx="1934845" cy="1890395"/>
          </a:xfrm>
          <a:prstGeom prst="arc">
            <a:avLst>
              <a:gd name="adj1" fmla="val 11890118"/>
              <a:gd name="adj2" fmla="val 17442850"/>
            </a:avLst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SG" altLang="en-US"/>
          </a:p>
        </p:txBody>
      </p:sp>
      <p:cxnSp>
        <p:nvCxnSpPr>
          <p:cNvPr id="37" name="Straight Connector 36"/>
          <p:cNvCxnSpPr>
            <a:stCxn id="35" idx="2"/>
            <a:endCxn id="36" idx="2"/>
          </p:cNvCxnSpPr>
          <p:nvPr/>
        </p:nvCxnSpPr>
        <p:spPr>
          <a:xfrm flipH="1">
            <a:off x="5788025" y="4270375"/>
            <a:ext cx="116205" cy="4394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7855" y="5203825"/>
            <a:ext cx="287020" cy="57277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22390" y="4314825"/>
            <a:ext cx="185928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200" i="1">
                <a:solidFill>
                  <a:srgbClr val="FF0000"/>
                </a:solidFill>
              </a:rPr>
              <a:t>surround view projection is the full 360 degree cylindrical projection with Velodyne LiDAR at the center</a:t>
            </a:r>
            <a:endParaRPr lang="x-none" altLang="en-SG" sz="12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Rectangle 20"/>
          <p:cNvSpPr/>
          <p:nvPr/>
        </p:nvSpPr>
        <p:spPr>
          <a:xfrm>
            <a:off x="7299325" y="2038350"/>
            <a:ext cx="3641725" cy="2914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/>
              <a:t>fusion_net</a:t>
            </a:r>
            <a:endParaRPr lang="en-SG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645" y="13335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step.3 : train a simple CNN ]</a:t>
            </a:r>
            <a:endParaRPr lang="x-none" altLang="en-SG" b="1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455" y="2474595"/>
            <a:ext cx="885825" cy="8858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4116070"/>
            <a:ext cx="1156970" cy="471805"/>
          </a:xfrm>
          <a:prstGeom prst="rect">
            <a:avLst/>
          </a:prstGeom>
          <a:ln w="22225">
            <a:noFill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1769110" y="2659380"/>
            <a:ext cx="106616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50515" y="2399030"/>
            <a:ext cx="2359025" cy="113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/>
              <a:t>top_feature_net</a:t>
            </a:r>
            <a:endParaRPr lang="en-SG" alt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194935" y="2600960"/>
            <a:ext cx="2572385" cy="127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75" y="4627880"/>
            <a:ext cx="1859280" cy="52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/>
              <a:t>surround view projection</a:t>
            </a:r>
            <a:endParaRPr lang="x-none" altLang="en-SG" sz="1400"/>
          </a:p>
        </p:txBody>
      </p:sp>
      <p:sp>
        <p:nvSpPr>
          <p:cNvPr id="2" name="TextBox 1"/>
          <p:cNvSpPr txBox="1"/>
          <p:nvPr/>
        </p:nvSpPr>
        <p:spPr>
          <a:xfrm>
            <a:off x="551180" y="3445510"/>
            <a:ext cx="1859280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/>
              <a:t>top view projection</a:t>
            </a:r>
            <a:endParaRPr lang="x-none" altLang="en-SG" sz="140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994785" y="1936115"/>
            <a:ext cx="0" cy="4273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97325" y="2059940"/>
            <a:ext cx="1859280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/>
              <a:t>top roi</a:t>
            </a:r>
            <a:endParaRPr lang="x-none" altLang="en-SG" sz="1400"/>
          </a:p>
        </p:txBody>
      </p:sp>
      <p:sp>
        <p:nvSpPr>
          <p:cNvPr id="6" name="Rectangle 5"/>
          <p:cNvSpPr/>
          <p:nvPr/>
        </p:nvSpPr>
        <p:spPr>
          <a:xfrm>
            <a:off x="2895600" y="799465"/>
            <a:ext cx="2033270" cy="11353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/>
              <a:t>project_to_roi3d</a:t>
            </a:r>
            <a:endParaRPr lang="en-SG" altLang="en-US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979035" y="1094105"/>
            <a:ext cx="574675" cy="101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41875" y="730885"/>
            <a:ext cx="1859280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/>
              <a:t>3d roi</a:t>
            </a:r>
            <a:endParaRPr lang="x-none" altLang="en-SG" sz="140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922770" y="1406525"/>
            <a:ext cx="33655" cy="27260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553710" y="822960"/>
            <a:ext cx="3181985" cy="561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/>
              <a:t>project_to_surround_roi</a:t>
            </a:r>
            <a:endParaRPr lang="en-SG" alt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7325" y="4380230"/>
            <a:ext cx="2646680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515" y="3660140"/>
            <a:ext cx="2381250" cy="1135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SG" altLang="en-US"/>
              <a:t>surround_feature_net</a:t>
            </a:r>
            <a:endParaRPr lang="en-SG" alt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69110" y="4202430"/>
            <a:ext cx="106616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8170" y="1384300"/>
            <a:ext cx="1859280" cy="316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400"/>
              <a:t>surround roi</a:t>
            </a:r>
            <a:endParaRPr lang="x-none" altLang="en-SG" sz="14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917690" y="4132580"/>
            <a:ext cx="996315" cy="190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012565" y="2285365"/>
            <a:ext cx="3732530" cy="35560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81925" y="2206625"/>
            <a:ext cx="914400" cy="5295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x-none" altLang="en-SG" sz="1400"/>
              <a:t>roi pooling</a:t>
            </a:r>
            <a:endParaRPr lang="x-none" altLang="en-SG" sz="1400"/>
          </a:p>
        </p:txBody>
      </p:sp>
      <p:sp>
        <p:nvSpPr>
          <p:cNvPr id="23" name="TextBox 22"/>
          <p:cNvSpPr txBox="1"/>
          <p:nvPr/>
        </p:nvSpPr>
        <p:spPr>
          <a:xfrm>
            <a:off x="7781925" y="3985895"/>
            <a:ext cx="914400" cy="5295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x-none" altLang="en-SG" sz="1400"/>
              <a:t>roi pooling</a:t>
            </a:r>
            <a:endParaRPr lang="x-none" altLang="en-SG" sz="1400"/>
          </a:p>
        </p:txBody>
      </p:sp>
      <p:sp>
        <p:nvSpPr>
          <p:cNvPr id="25" name="TextBox 24"/>
          <p:cNvSpPr txBox="1"/>
          <p:nvPr/>
        </p:nvSpPr>
        <p:spPr>
          <a:xfrm>
            <a:off x="8626475" y="3016885"/>
            <a:ext cx="914400" cy="3162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x-none" altLang="en-SG" sz="1400"/>
              <a:t>concate</a:t>
            </a:r>
            <a:endParaRPr lang="x-none" altLang="en-SG" sz="1400"/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8550275" y="2411095"/>
            <a:ext cx="533400" cy="60579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606790" y="3445510"/>
            <a:ext cx="523240" cy="81216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876155" y="2915285"/>
            <a:ext cx="914400" cy="52959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x-none" altLang="en-SG" sz="1400"/>
              <a:t>rcnn classifier</a:t>
            </a:r>
            <a:endParaRPr lang="x-none" altLang="en-SG" sz="140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 flipV="1">
            <a:off x="9574530" y="3180080"/>
            <a:ext cx="301625" cy="3556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768330" y="3163570"/>
            <a:ext cx="625475" cy="13335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3895" y="2431415"/>
            <a:ext cx="655955" cy="3162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r>
              <a:rPr lang="x-none" altLang="en-SG" sz="1400"/>
              <a:t>rpn</a:t>
            </a:r>
            <a:endParaRPr lang="x-none" altLang="en-SG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240" y="666750"/>
            <a:ext cx="9742805" cy="2933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3562350"/>
            <a:ext cx="31667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use this to train</a:t>
            </a:r>
            <a:endParaRPr lang="x-none" altLang="en-S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261620"/>
            <a:ext cx="9028430" cy="3114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770" y="3416300"/>
            <a:ext cx="31667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use this to test</a:t>
            </a:r>
            <a:endParaRPr lang="x-none" altLang="en-S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138430" y="128270"/>
            <a:ext cx="31667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expected results 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2460" y="187325"/>
            <a:ext cx="3666490" cy="4028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4368165"/>
            <a:ext cx="3390265" cy="1476375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8195310" y="255905"/>
            <a:ext cx="3901440" cy="3923030"/>
            <a:chOff x="351" y="1041"/>
            <a:chExt cx="6144" cy="617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1041"/>
              <a:ext cx="6144" cy="552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20" y="6621"/>
              <a:ext cx="4987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>
                  <a:solidFill>
                    <a:srgbClr val="FF0000"/>
                  </a:solidFill>
                </a:rPr>
                <a:t>lidar view</a:t>
              </a:r>
              <a:endParaRPr lang="x-none" altLang="en-SG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38" y="3084"/>
              <a:ext cx="709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>
                  <a:solidFill>
                    <a:schemeClr val="bg1"/>
                  </a:solidFill>
                </a:rPr>
                <a:t>A</a:t>
              </a:r>
              <a:endParaRPr lang="x-none" altLang="en-SG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" y="2516"/>
              <a:ext cx="709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>
                  <a:solidFill>
                    <a:schemeClr val="bg1"/>
                  </a:solidFill>
                </a:rPr>
                <a:t>B</a:t>
              </a:r>
              <a:endParaRPr lang="x-none" altLang="en-SG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50230" y="741680"/>
            <a:ext cx="45021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bg1"/>
                </a:solidFill>
              </a:rPr>
              <a:t>B</a:t>
            </a:r>
            <a:endParaRPr lang="x-none" altLang="en-SG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80890" y="5099685"/>
            <a:ext cx="45021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bg1"/>
                </a:solidFill>
              </a:rPr>
              <a:t>B</a:t>
            </a:r>
            <a:endParaRPr lang="x-none" altLang="en-SG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32805" y="4908550"/>
            <a:ext cx="45021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chemeClr val="bg1"/>
                </a:solidFill>
              </a:rPr>
              <a:t>A</a:t>
            </a:r>
            <a:endParaRPr lang="x-none" altLang="en-SG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7965" y="644525"/>
            <a:ext cx="3761740" cy="4037330"/>
            <a:chOff x="13234" y="4242"/>
            <a:chExt cx="5924" cy="635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34" y="4242"/>
              <a:ext cx="5924" cy="635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3313" y="4734"/>
              <a:ext cx="3618" cy="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SG">
                  <a:solidFill>
                    <a:srgbClr val="FFFF00"/>
                  </a:solidFill>
                </a:rPr>
                <a:t>proposals</a:t>
              </a:r>
              <a:endParaRPr lang="x-none" altLang="en-SG">
                <a:solidFill>
                  <a:srgbClr val="FFFF00"/>
                </a:solidFill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231640" y="236220"/>
            <a:ext cx="0" cy="644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111885" y="517525"/>
            <a:ext cx="473075" cy="450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1" name="Oval 20"/>
          <p:cNvSpPr/>
          <p:nvPr/>
        </p:nvSpPr>
        <p:spPr>
          <a:xfrm>
            <a:off x="5429885" y="60325"/>
            <a:ext cx="473075" cy="450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22" name="Oval 21"/>
          <p:cNvSpPr/>
          <p:nvPr/>
        </p:nvSpPr>
        <p:spPr>
          <a:xfrm>
            <a:off x="5467985" y="4238625"/>
            <a:ext cx="473075" cy="450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010" y="132715"/>
            <a:ext cx="25946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Starter Kit ]</a:t>
            </a:r>
            <a:endParaRPr lang="x-none" altLang="en-SG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43380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550" y="3922395"/>
            <a:ext cx="20472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in 3d pointcloud space</a:t>
            </a:r>
            <a:endParaRPr lang="x-none" altLang="en-SG"/>
          </a:p>
        </p:txBody>
      </p:sp>
      <p:sp>
        <p:nvSpPr>
          <p:cNvPr id="12" name="TextBox 11"/>
          <p:cNvSpPr txBox="1"/>
          <p:nvPr/>
        </p:nvSpPr>
        <p:spPr>
          <a:xfrm>
            <a:off x="3454400" y="1704340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3496945" y="2727325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929890" y="195897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00375" y="284988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10" y="1483360"/>
            <a:ext cx="1066800" cy="1066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05" y="2821305"/>
            <a:ext cx="2124710" cy="866775"/>
          </a:xfrm>
          <a:prstGeom prst="rect">
            <a:avLst/>
          </a:prstGeom>
          <a:ln w="22225">
            <a:noFill/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6656070" y="1680210"/>
            <a:ext cx="224853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953500" y="1250315"/>
            <a:ext cx="1470025" cy="290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SG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852535" y="1483360"/>
            <a:ext cx="1552575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end-to-end deep learning training</a:t>
            </a:r>
            <a:endParaRPr lang="x-none" altLang="en-SG"/>
          </a:p>
        </p:txBody>
      </p:sp>
      <p:sp>
        <p:nvSpPr>
          <p:cNvPr id="32" name="TextBox 31"/>
          <p:cNvSpPr txBox="1"/>
          <p:nvPr/>
        </p:nvSpPr>
        <p:spPr>
          <a:xfrm>
            <a:off x="10509885" y="1776095"/>
            <a:ext cx="132461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SG"/>
              <a:t>predicted 3d box of obstacle</a:t>
            </a:r>
            <a:endParaRPr lang="x-none" altLang="en-SG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435850" y="2974340"/>
            <a:ext cx="146875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35590" y="1720215"/>
            <a:ext cx="143446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02895" y="5175250"/>
            <a:ext cx="1023874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Because I have problems with time synchronisation and sensor calibration, I provided the starter kit for a simpiifed solution first. You can easily extend it include camera and radar senor data later. </a:t>
            </a:r>
            <a:endParaRPr lang="x-none" altLang="en-SG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645" y="13335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step.1 : extracting data from rosbag ]</a:t>
            </a:r>
            <a:endParaRPr lang="x-none" altLang="en-SG" b="1"/>
          </a:p>
        </p:txBody>
      </p:sp>
      <p:sp>
        <p:nvSpPr>
          <p:cNvPr id="39" name="TextBox 38"/>
          <p:cNvSpPr txBox="1"/>
          <p:nvPr/>
        </p:nvSpPr>
        <p:spPr>
          <a:xfrm>
            <a:off x="226695" y="584835"/>
            <a:ext cx="11476990" cy="1203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I want to do offline processing, hence i will save the images to png files and lidar point clouds to numpy npy files.  Then I will create the lidar projection images and save as npy files. For the ground truth, I "manually annonated" one train bag to test my systems.</a:t>
            </a:r>
            <a:br>
              <a:rPr lang="x-none" altLang="en-SG" i="1">
                <a:solidFill>
                  <a:srgbClr val="FF0000"/>
                </a:solidFill>
              </a:rPr>
            </a:br>
            <a:r>
              <a:rPr lang="x-none" altLang="en-SG" i="1">
                <a:solidFill>
                  <a:srgbClr val="FF0000"/>
                </a:solidFill>
              </a:rPr>
              <a:t>I use the train bag from release-2 "1/15.bag'</a:t>
            </a:r>
            <a:endParaRPr lang="x-none" altLang="en-SG" i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45" y="217170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1. extract lidar data from rosbag.</a:t>
            </a:r>
            <a:endParaRPr lang="x-none" altLang="en-SG"/>
          </a:p>
        </p:txBody>
      </p:sp>
      <p:sp>
        <p:nvSpPr>
          <p:cNvPr id="4" name="TextBox 3"/>
          <p:cNvSpPr txBox="1"/>
          <p:nvPr/>
        </p:nvSpPr>
        <p:spPr>
          <a:xfrm>
            <a:off x="643255" y="246761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- my ros environemt: ubuntu 16.04, python 2.7, ros kinetic</a:t>
            </a:r>
            <a:endParaRPr lang="x-none" altLang="en-SG"/>
          </a:p>
        </p:txBody>
      </p:sp>
      <p:sp>
        <p:nvSpPr>
          <p:cNvPr id="5" name="TextBox 4"/>
          <p:cNvSpPr txBox="1"/>
          <p:nvPr/>
        </p:nvSpPr>
        <p:spPr>
          <a:xfrm>
            <a:off x="815340" y="2802255"/>
            <a:ext cx="11242040" cy="348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sz="1600" i="1">
                <a:solidFill>
                  <a:srgbClr val="0070C0"/>
                </a:solidFill>
              </a:rPr>
              <a:t>reference: https://discussions.udacity.com/t/installing-velodyne-drivers-on-ubuntu-16-04-lts-and-ros-kinetic/240211</a:t>
            </a:r>
            <a:endParaRPr lang="x-none" altLang="en-SG" sz="1600" i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1905" y="3143885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a. Install ROS Kinetic (see ros website)</a:t>
            </a:r>
            <a:endParaRPr lang="x-none" altLang="en-SG"/>
          </a:p>
        </p:txBody>
      </p:sp>
      <p:sp>
        <p:nvSpPr>
          <p:cNvPr id="8" name="TextBox 7"/>
          <p:cNvSpPr txBox="1"/>
          <p:nvPr/>
        </p:nvSpPr>
        <p:spPr>
          <a:xfrm>
            <a:off x="1271905" y="3467735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b. Install Velodyne drivers</a:t>
            </a:r>
            <a:endParaRPr lang="x-none" altLang="en-SG"/>
          </a:p>
        </p:txBody>
      </p:sp>
      <p:sp>
        <p:nvSpPr>
          <p:cNvPr id="10" name="TextBox 9"/>
          <p:cNvSpPr txBox="1"/>
          <p:nvPr/>
        </p:nvSpPr>
        <p:spPr>
          <a:xfrm>
            <a:off x="1290955" y="378206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c. Install RViz viewer</a:t>
            </a:r>
            <a:endParaRPr lang="x-none" altLang="en-SG"/>
          </a:p>
        </p:txBody>
      </p:sp>
      <p:sp>
        <p:nvSpPr>
          <p:cNvPr id="11" name="TextBox 10"/>
          <p:cNvSpPr txBox="1"/>
          <p:nvPr/>
        </p:nvSpPr>
        <p:spPr>
          <a:xfrm>
            <a:off x="2578735" y="4076700"/>
            <a:ext cx="648335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600" i="1">
                <a:solidFill>
                  <a:srgbClr val="0070C0"/>
                </a:solidFill>
              </a:rPr>
              <a:t>https://github.com/omgteam/Didi-competition-solution</a:t>
            </a:r>
            <a:endParaRPr lang="en-SG" altLang="en-US" sz="1600" i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90955" y="4401820"/>
            <a:ext cx="1008126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d. Download my python script to dump lidar data into python numpy npy files</a:t>
            </a:r>
            <a:br>
              <a:rPr lang="x-none" altLang="en-SG"/>
            </a:br>
            <a:r>
              <a:rPr lang="x-none" altLang="en-SG"/>
              <a:t>   (saved as structured array)</a:t>
            </a:r>
            <a:endParaRPr lang="x-none" altLang="en-SG"/>
          </a:p>
        </p:txBody>
      </p:sp>
      <p:sp>
        <p:nvSpPr>
          <p:cNvPr id="14" name="TextBox 13"/>
          <p:cNvSpPr txBox="1"/>
          <p:nvPr/>
        </p:nvSpPr>
        <p:spPr>
          <a:xfrm>
            <a:off x="2521585" y="5038725"/>
            <a:ext cx="909256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1600" i="1">
                <a:solidFill>
                  <a:srgbClr val="0070C0"/>
                </a:solidFill>
              </a:rPr>
              <a:t>https://github.com/hengck23/didi-udacity-2017/blob/master/baseline-04/didi_data/ros_scripts/run_dump_lidar.py</a:t>
            </a:r>
            <a:endParaRPr lang="en-SG" altLang="en-US" sz="1600" i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11"/>
          <p:cNvSpPr txBox="1"/>
          <p:nvPr/>
        </p:nvSpPr>
        <p:spPr>
          <a:xfrm>
            <a:off x="290830" y="181610"/>
            <a:ext cx="694753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e. Start the following commands in different terminals</a:t>
            </a:r>
            <a:endParaRPr lang="x-none" altLang="en-SG"/>
          </a:p>
        </p:txBody>
      </p:sp>
      <p:sp>
        <p:nvSpPr>
          <p:cNvPr id="2" name="TextBox 1"/>
          <p:cNvSpPr txBox="1"/>
          <p:nvPr/>
        </p:nvSpPr>
        <p:spPr>
          <a:xfrm>
            <a:off x="521335" y="542925"/>
            <a:ext cx="1031113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/>
              <a:t>terminal1: roslaunch velodyne_pointcloud 32e_points.launch</a:t>
            </a:r>
            <a:endParaRPr lang="en-SG" altLang="en-US"/>
          </a:p>
          <a:p>
            <a:r>
              <a:rPr lang="en-SG" altLang="en-US"/>
              <a:t>terminal2: roslaunch didi_visualize display_rosbag_rviz.launch rosbag_file:=$BAG_FILE</a:t>
            </a:r>
            <a:endParaRPr lang="en-SG" altLang="en-US"/>
          </a:p>
          <a:p>
            <a:r>
              <a:rPr lang="en-SG" altLang="en-US"/>
              <a:t>terminal3: python </a:t>
            </a:r>
            <a:r>
              <a:rPr lang="en-SG" altLang="en-US" i="1">
                <a:solidFill>
                  <a:srgbClr val="0070C0"/>
                </a:solidFill>
                <a:sym typeface="+mn-ea"/>
              </a:rPr>
              <a:t>run_dump_lidar.py</a:t>
            </a:r>
            <a:endParaRPr lang="en-SG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1490345"/>
            <a:ext cx="4018280" cy="5288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1452245"/>
            <a:ext cx="6381115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63925" y="1655445"/>
            <a:ext cx="12827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bg1"/>
                </a:solidFill>
                <a:sym typeface="+mn-ea"/>
              </a:rPr>
              <a:t>terminal1</a:t>
            </a:r>
            <a:endParaRPr lang="en-SG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17150" y="1474470"/>
            <a:ext cx="1260475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bg1"/>
                </a:solidFill>
                <a:sym typeface="+mn-ea"/>
              </a:rPr>
              <a:t>terminal</a:t>
            </a:r>
            <a:r>
              <a:rPr lang="x-none" altLang="en-SG">
                <a:solidFill>
                  <a:schemeClr val="bg1"/>
                </a:solidFill>
                <a:sym typeface="+mn-ea"/>
              </a:rPr>
              <a:t>2</a:t>
            </a:r>
            <a:endParaRPr lang="x-none" altLang="en-SG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390" y="2549525"/>
            <a:ext cx="3545205" cy="21850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703435" y="2799080"/>
            <a:ext cx="2054225" cy="6546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>
                <a:solidFill>
                  <a:schemeClr val="bg1"/>
                </a:solidFill>
                <a:sym typeface="+mn-ea"/>
              </a:rPr>
              <a:t>RViz viewer is lanuched</a:t>
            </a:r>
            <a:endParaRPr lang="x-none" altLang="en-SG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630555"/>
            <a:ext cx="5304155" cy="43649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92600" y="2217420"/>
            <a:ext cx="1260475" cy="3803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SG" altLang="en-US">
                <a:solidFill>
                  <a:schemeClr val="tx1"/>
                </a:solidFill>
                <a:sym typeface="+mn-ea"/>
              </a:rPr>
              <a:t>terminal</a:t>
            </a:r>
            <a:r>
              <a:rPr lang="x-none" altLang="en-SG">
                <a:solidFill>
                  <a:schemeClr val="tx1"/>
                </a:solidFill>
                <a:sym typeface="+mn-ea"/>
              </a:rPr>
              <a:t>3</a:t>
            </a:r>
            <a:endParaRPr lang="x-none" altLang="en-SG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790825"/>
            <a:ext cx="5676265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4060" y="5191760"/>
            <a:ext cx="7797800" cy="348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en-SG" sz="1600" i="1">
                <a:solidFill>
                  <a:srgbClr val="0070C0"/>
                </a:solidFill>
              </a:rPr>
              <a:t>you should see it start dumping and saves the lidar pointcloud in npy</a:t>
            </a:r>
            <a:endParaRPr lang="x-none" altLang="en-SG" sz="1600" i="1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385445"/>
            <a:ext cx="5600065" cy="2219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961630" y="2562225"/>
            <a:ext cx="1590675" cy="117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0690" y="5607050"/>
            <a:ext cx="11476990" cy="92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i="1">
                <a:solidFill>
                  <a:srgbClr val="FF0000"/>
                </a:solidFill>
              </a:rPr>
              <a:t>To debug code,  i) lauch script using external python (becuase pycharm don't read .bashrc is is required </a:t>
            </a:r>
            <a:endParaRPr lang="x-none" altLang="en-SG" i="1">
              <a:solidFill>
                <a:srgbClr val="FF0000"/>
              </a:solidFill>
            </a:endParaRPr>
          </a:p>
          <a:p>
            <a:r>
              <a:rPr lang="x-none" altLang="en-SG" i="1">
                <a:solidFill>
                  <a:srgbClr val="FF0000"/>
                </a:solidFill>
              </a:rPr>
              <a:t>                    to setup env for ROS)</a:t>
            </a:r>
            <a:br>
              <a:rPr lang="x-none" altLang="en-SG" i="1">
                <a:solidFill>
                  <a:srgbClr val="FF0000"/>
                </a:solidFill>
              </a:rPr>
            </a:br>
            <a:r>
              <a:rPr lang="x-none" altLang="en-SG" i="1">
                <a:solidFill>
                  <a:srgbClr val="FF0000"/>
                </a:solidFill>
              </a:rPr>
              <a:t>                 ii) use pycharm 'attach to local process' for debug and stepping through breakpoints</a:t>
            </a:r>
            <a:endParaRPr lang="x-none" altLang="en-SG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/>
        </p:nvSpPr>
        <p:spPr>
          <a:xfrm>
            <a:off x="80645" y="133350"/>
            <a:ext cx="1084262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 b="1"/>
              <a:t>[ step.2 : converting lidar dumy to projection files]</a:t>
            </a:r>
            <a:endParaRPr lang="x-none" altLang="en-SG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157605"/>
            <a:ext cx="2465705" cy="2244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8575" y="3436620"/>
            <a:ext cx="204724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lidar in 3d pointcloud space</a:t>
            </a:r>
            <a:endParaRPr lang="x-none" altLang="en-SG"/>
          </a:p>
        </p:txBody>
      </p:sp>
      <p:sp>
        <p:nvSpPr>
          <p:cNvPr id="12" name="TextBox 11"/>
          <p:cNvSpPr txBox="1"/>
          <p:nvPr/>
        </p:nvSpPr>
        <p:spPr>
          <a:xfrm>
            <a:off x="4416425" y="1218565"/>
            <a:ext cx="183769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top view projection</a:t>
            </a:r>
            <a:endParaRPr lang="x-none" altLang="en-SG"/>
          </a:p>
        </p:txBody>
      </p:sp>
      <p:sp>
        <p:nvSpPr>
          <p:cNvPr id="13" name="TextBox 12"/>
          <p:cNvSpPr txBox="1"/>
          <p:nvPr/>
        </p:nvSpPr>
        <p:spPr>
          <a:xfrm>
            <a:off x="4458970" y="2241550"/>
            <a:ext cx="1859280" cy="654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/>
              <a:t>surround view projection</a:t>
            </a:r>
            <a:endParaRPr lang="x-none" altLang="en-S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91915" y="1473200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2364105"/>
            <a:ext cx="428625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535" y="997585"/>
            <a:ext cx="1066800" cy="1066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30" y="2335530"/>
            <a:ext cx="2124710" cy="866775"/>
          </a:xfrm>
          <a:prstGeom prst="rect">
            <a:avLst/>
          </a:prstGeom>
          <a:ln w="222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05130" y="439420"/>
            <a:ext cx="100622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- my tensorflow renvironment: ubuntu 16.04, python 3.6, tf release 1.0</a:t>
            </a:r>
            <a:endParaRPr lang="x-none" altLang="en-SG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130" y="4538345"/>
            <a:ext cx="1006221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- software version: baseline-04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10" y="4627245"/>
            <a:ext cx="6000115" cy="16573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049270" y="4898390"/>
            <a:ext cx="1137285" cy="1148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11"/>
          <p:cNvSpPr txBox="1"/>
          <p:nvPr/>
        </p:nvSpPr>
        <p:spPr>
          <a:xfrm>
            <a:off x="249555" y="228600"/>
            <a:ext cx="5676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use this to check dump lidar file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712470"/>
            <a:ext cx="11419205" cy="484759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900555" y="551180"/>
            <a:ext cx="1880235" cy="3085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265" y="562610"/>
            <a:ext cx="8724900" cy="37496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9555" y="228600"/>
            <a:ext cx="5676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use this to make top view image</a:t>
            </a:r>
            <a:endParaRPr lang="x-none" altLang="en-SG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900555" y="551180"/>
            <a:ext cx="1497330" cy="563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42375" y="3618865"/>
            <a:ext cx="3166745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my results are found here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615" y="3963035"/>
            <a:ext cx="4098925" cy="2728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85" y="4030980"/>
            <a:ext cx="1378585" cy="26943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589655" y="2769870"/>
            <a:ext cx="2804160" cy="248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extBox 11"/>
          <p:cNvSpPr txBox="1"/>
          <p:nvPr/>
        </p:nvSpPr>
        <p:spPr>
          <a:xfrm>
            <a:off x="249555" y="228600"/>
            <a:ext cx="5676900" cy="3803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SG">
                <a:solidFill>
                  <a:srgbClr val="FF0000"/>
                </a:solidFill>
              </a:rPr>
              <a:t>use this to make surround view image</a:t>
            </a:r>
            <a:endParaRPr lang="x-none" altLang="en-SG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705" y="662940"/>
            <a:ext cx="9960610" cy="4092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205" y="1906270"/>
            <a:ext cx="1952625" cy="466661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1900555" y="551180"/>
            <a:ext cx="2292985" cy="732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28005" y="3163570"/>
            <a:ext cx="4511675" cy="251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2961</Words>
  <Application>Kingsoft Office WPP</Application>
  <PresentationFormat>Widescreen</PresentationFormat>
  <Paragraphs>148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root</dc:creator>
  <cp:lastModifiedBy>root</cp:lastModifiedBy>
  <cp:revision>46</cp:revision>
  <dcterms:created xsi:type="dcterms:W3CDTF">2017-04-19T08:39:13Z</dcterms:created>
  <dcterms:modified xsi:type="dcterms:W3CDTF">2017-04-19T08:39:13Z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18441-10.1.0.5672</vt:lpwstr>
  </property>
</Properties>
</file>