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72" r:id="rId6"/>
    <p:sldId id="268" r:id="rId7"/>
    <p:sldId id="269" r:id="rId8"/>
    <p:sldId id="273" r:id="rId9"/>
    <p:sldId id="270" r:id="rId10"/>
    <p:sldId id="271" r:id="rId11"/>
    <p:sldId id="262" r:id="rId12"/>
    <p:sldId id="263" r:id="rId13"/>
    <p:sldId id="274" r:id="rId14"/>
    <p:sldId id="275" r:id="rId15"/>
    <p:sldId id="264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EB3B-D4E3-4B7A-964F-CD66D195B8B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8CF77-195B-4511-BDA4-27917ACA74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15E-045A-454A-B7EE-DFAB4C4C8B0F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132E-CC8C-4E9C-AC74-42A369D85F96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F2E-B263-4343-89AA-C19BC3B19E7D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6A6-7244-49F9-B9CA-1DFC50732926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35C7-ABD9-431E-8C41-1FA9E1F3E84A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D22C-C8F5-441E-85ED-A70FE97EEF98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8DD7-A1BE-4C0F-A477-F66EFDFE20A2}" type="datetime1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3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6763-5E28-44B7-9588-A7C86C8AAAB6}" type="datetime1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3E72-CB7A-420A-9C43-B63859536E89}" type="datetime1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BE48-B1B1-4ABB-A38B-ADEC08965181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DA6E-166D-4052-BA42-E2024BF44A88}" type="datetime1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CB41-7368-40A8-9A63-9C2EBF294C48}" type="datetime1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49E1-5BBB-41D6-9083-0FFB1505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95399" y="1122363"/>
            <a:ext cx="9660467" cy="2387600"/>
          </a:xfrm>
        </p:spPr>
        <p:txBody>
          <a:bodyPr>
            <a:normAutofit/>
          </a:bodyPr>
          <a:lstStyle/>
          <a:p>
            <a:r>
              <a:rPr lang="ru-RU" sz="3200" b="1" dirty="0"/>
              <a:t>Анализ </a:t>
            </a:r>
            <a:r>
              <a:rPr lang="ru-RU" sz="3200" b="1" dirty="0" smtClean="0"/>
              <a:t>оттока </a:t>
            </a:r>
            <a:r>
              <a:rPr lang="ru-RU" sz="3200" b="1" dirty="0"/>
              <a:t>клиентов банка "</a:t>
            </a:r>
            <a:r>
              <a:rPr lang="ru-RU" sz="3200" b="1" dirty="0" err="1"/>
              <a:t>Метанпромбанк</a:t>
            </a:r>
            <a:r>
              <a:rPr lang="ru-RU" sz="3200" b="1" dirty="0"/>
              <a:t>"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5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384299" y="4094692"/>
            <a:ext cx="9423401" cy="204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Признак </a:t>
            </a:r>
            <a:r>
              <a:rPr lang="ru-RU" sz="1800" dirty="0" smtClean="0"/>
              <a:t>«пол» </a:t>
            </a:r>
            <a:r>
              <a:rPr lang="ru-RU" sz="1800" dirty="0"/>
              <a:t>существенно влияет на отток клиентов: процент уходящих клиентов среди мужчин почти вдвое выше, чем среди женщин.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Тем </a:t>
            </a:r>
            <a:r>
              <a:rPr lang="ru-RU" sz="1800" dirty="0"/>
              <a:t>не менее, процент уходящих клиентов среди мужчин всего на 31% выше, чем общий  показатель по </a:t>
            </a:r>
            <a:r>
              <a:rPr lang="ru-RU" sz="1800" dirty="0" err="1"/>
              <a:t>датасету</a:t>
            </a:r>
            <a:r>
              <a:rPr lang="ru-RU" sz="1800" dirty="0"/>
              <a:t>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	по полу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1510601"/>
            <a:ext cx="9423401" cy="18693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0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474"/>
          </a:xfrm>
        </p:spPr>
        <p:txBody>
          <a:bodyPr>
            <a:noAutofit/>
          </a:bodyPr>
          <a:lstStyle/>
          <a:p>
            <a:r>
              <a:rPr lang="ru-RU" sz="2400" dirty="0"/>
              <a:t>Сравнение распределения процента уходящих и остающихся клиентов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2496"/>
            <a:ext cx="10515600" cy="3089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	по </a:t>
            </a:r>
            <a:r>
              <a:rPr lang="ru-RU" sz="2000" dirty="0" smtClean="0"/>
              <a:t>наличию кредитной карты</a:t>
            </a:r>
            <a:endParaRPr lang="ru-RU" sz="2000" dirty="0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1490133" y="4094692"/>
            <a:ext cx="9211733" cy="119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Наличие и отсутствие кредитной карты значимо связано с оттоком клиентов. </a:t>
            </a:r>
          </a:p>
          <a:p>
            <a:pPr marL="0" indent="0">
              <a:buNone/>
            </a:pPr>
            <a:r>
              <a:rPr lang="ru-RU" sz="1800" dirty="0" smtClean="0"/>
              <a:t>Среди </a:t>
            </a:r>
            <a:r>
              <a:rPr lang="ru-RU" sz="1800" dirty="0"/>
              <a:t>клиентов с кредитной картой значительно меньше уходящих, но их средний процент оттока всего на 37,3% выше, чем у клиентов с кредитной картой.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9" y="1517564"/>
            <a:ext cx="9211733" cy="183632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4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838200" y="365126"/>
            <a:ext cx="10515600" cy="371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smtClean="0"/>
              <a:t>Сравнение распределения процента уходящих и остающихся клиентов</a:t>
            </a:r>
            <a:endParaRPr lang="ru-RU" sz="24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842496"/>
            <a:ext cx="10515600" cy="30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	по признаку активности в последнее время</a:t>
            </a:r>
            <a:endParaRPr lang="ru-RU" sz="2000" dirty="0"/>
          </a:p>
        </p:txBody>
      </p:sp>
      <p:sp>
        <p:nvSpPr>
          <p:cNvPr id="11" name="Объект 4"/>
          <p:cNvSpPr txBox="1">
            <a:spLocks/>
          </p:cNvSpPr>
          <p:nvPr/>
        </p:nvSpPr>
        <p:spPr>
          <a:xfrm>
            <a:off x="1405468" y="4094692"/>
            <a:ext cx="9313334" cy="149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Признак </a:t>
            </a:r>
            <a:r>
              <a:rPr lang="ru-RU" sz="1800" dirty="0" smtClean="0"/>
              <a:t>«активность за последнее время» </a:t>
            </a:r>
            <a:r>
              <a:rPr lang="ru-RU" sz="1800" dirty="0"/>
              <a:t>существенно влияет на отток клиентов: средний процент уходящих клиентов среди активных клиентов вдовое превышает показатель для клиентов без признака.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Тем </a:t>
            </a:r>
            <a:r>
              <a:rPr lang="ru-RU" sz="1800" dirty="0"/>
              <a:t>не менее, средний процент уходящих клиентов среди активных всего на 33,9% выше, общий  показатель по </a:t>
            </a:r>
            <a:r>
              <a:rPr lang="ru-RU" sz="1800" dirty="0" err="1"/>
              <a:t>датасету</a:t>
            </a:r>
            <a:r>
              <a:rPr lang="ru-RU" sz="1800" dirty="0"/>
              <a:t>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8" y="1586660"/>
            <a:ext cx="9313334" cy="1789067"/>
          </a:xfrm>
          <a:prstGeom prst="rect">
            <a:avLst/>
          </a:prstGeom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3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838200" y="365126"/>
            <a:ext cx="10515600" cy="371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Сравнение распределения процента уходящих и остающихся клиентов</a:t>
            </a:r>
            <a:endParaRPr lang="ru-RU" sz="24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36600"/>
            <a:ext cx="10515600" cy="30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	по количеству продуктов</a:t>
            </a:r>
            <a:endParaRPr lang="ru-RU" sz="2000" dirty="0"/>
          </a:p>
        </p:txBody>
      </p:sp>
      <p:sp>
        <p:nvSpPr>
          <p:cNvPr id="11" name="Объект 4"/>
          <p:cNvSpPr txBox="1">
            <a:spLocks/>
          </p:cNvSpPr>
          <p:nvPr/>
        </p:nvSpPr>
        <p:spPr>
          <a:xfrm>
            <a:off x="838199" y="4293277"/>
            <a:ext cx="10515600" cy="205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Отток клиентов зависит от числа </a:t>
            </a:r>
            <a:r>
              <a:rPr lang="ru-RU" sz="1800" dirty="0" smtClean="0"/>
              <a:t>продуктов. </a:t>
            </a:r>
            <a:r>
              <a:rPr lang="ru-RU" sz="1800" dirty="0"/>
              <a:t>Чем больше у клиентов продуктов, тем выше среди них процент оттока. Процент оттока среди клиентов: </a:t>
            </a:r>
          </a:p>
          <a:p>
            <a:r>
              <a:rPr lang="ru-RU" sz="1800" dirty="0" smtClean="0"/>
              <a:t>с </a:t>
            </a:r>
            <a:r>
              <a:rPr lang="ru-RU" sz="1800" dirty="0"/>
              <a:t>количеством продуктов 3 на 52% выше среднего;</a:t>
            </a:r>
          </a:p>
          <a:p>
            <a:r>
              <a:rPr lang="ru-RU" sz="1800" dirty="0" smtClean="0"/>
              <a:t>с </a:t>
            </a:r>
            <a:r>
              <a:rPr lang="ru-RU" sz="1800" dirty="0"/>
              <a:t>количеством продуктов 4 на 228% выше среднего;</a:t>
            </a:r>
          </a:p>
          <a:p>
            <a:r>
              <a:rPr lang="ru-RU" sz="1800" dirty="0" smtClean="0"/>
              <a:t>с </a:t>
            </a:r>
            <a:r>
              <a:rPr lang="ru-RU" sz="1800" dirty="0"/>
              <a:t>количеством продуктов 5 на 120% выше среднего; однако таких клиентов всего 19, имеет смысл объединить их с клиентами из предыдущего интервала.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86" y="1045571"/>
            <a:ext cx="8368827" cy="324770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6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838200" y="365126"/>
            <a:ext cx="10515600" cy="371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smtClean="0"/>
              <a:t>Сравнение распределения процента уходящих и остающихся клиентов</a:t>
            </a:r>
            <a:endParaRPr lang="ru-RU" sz="24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32429"/>
            <a:ext cx="10515600" cy="308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	по количеству баллов собственности</a:t>
            </a:r>
            <a:endParaRPr lang="ru-RU" sz="2000" dirty="0"/>
          </a:p>
        </p:txBody>
      </p:sp>
      <p:sp>
        <p:nvSpPr>
          <p:cNvPr id="11" name="Объект 4"/>
          <p:cNvSpPr txBox="1">
            <a:spLocks/>
          </p:cNvSpPr>
          <p:nvPr/>
        </p:nvSpPr>
        <p:spPr>
          <a:xfrm>
            <a:off x="7509933" y="1041400"/>
            <a:ext cx="3843868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Отток клиентов зависит от балла </a:t>
            </a:r>
            <a:r>
              <a:rPr lang="ru-RU" sz="1800" dirty="0" smtClean="0"/>
              <a:t>собственности. Чем </a:t>
            </a:r>
            <a:r>
              <a:rPr lang="ru-RU" sz="1800" dirty="0"/>
              <a:t>выше </a:t>
            </a:r>
            <a:r>
              <a:rPr lang="ru-RU" sz="1800" dirty="0" smtClean="0"/>
              <a:t>балл </a:t>
            </a:r>
            <a:r>
              <a:rPr lang="ru-RU" sz="1800" dirty="0"/>
              <a:t>собственности у клиентов, тем выше среди них процент оттока. Можно выделить </a:t>
            </a:r>
            <a:r>
              <a:rPr lang="ru-RU" sz="1800" dirty="0" smtClean="0"/>
              <a:t>следующие </a:t>
            </a:r>
            <a:r>
              <a:rPr lang="ru-RU" sz="1800" dirty="0"/>
              <a:t>категории клиентов с высоким оттоком: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 smtClean="0"/>
              <a:t>клиенты </a:t>
            </a:r>
            <a:r>
              <a:rPr lang="ru-RU" sz="1800" dirty="0"/>
              <a:t>с баллом собственности 5: процент оттока на 54,5% выше среднего</a:t>
            </a:r>
            <a:r>
              <a:rPr lang="ru-RU" sz="1800" dirty="0" smtClean="0"/>
              <a:t>;</a:t>
            </a:r>
          </a:p>
          <a:p>
            <a:endParaRPr lang="ru-RU" sz="1800" dirty="0"/>
          </a:p>
          <a:p>
            <a:r>
              <a:rPr lang="ru-RU" sz="1800" dirty="0" smtClean="0"/>
              <a:t>клиенты </a:t>
            </a:r>
            <a:r>
              <a:rPr lang="ru-RU" sz="1800" dirty="0"/>
              <a:t>с баллом собственности 6 и более: процент оттока выше среднего 83,6%-182,1%, сегменты малочисленные, имеет смысл объединить их в один.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703"/>
            <a:ext cx="6403278" cy="450426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2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Корреляция процента оттока с признаками клиентов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5133"/>
            <a:ext cx="4021957" cy="5486399"/>
          </a:xfrm>
        </p:spPr>
      </p:pic>
      <p:sp>
        <p:nvSpPr>
          <p:cNvPr id="6" name="TextBox 5"/>
          <p:cNvSpPr txBox="1"/>
          <p:nvPr/>
        </p:nvSpPr>
        <p:spPr>
          <a:xfrm>
            <a:off x="4860157" y="1498597"/>
            <a:ext cx="64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 достаточно сильной взаимосвязи между </a:t>
            </a:r>
            <a:r>
              <a:rPr lang="ru-RU" dirty="0" smtClean="0"/>
              <a:t>признаком оттока  </a:t>
            </a:r>
            <a:r>
              <a:rPr lang="ru-RU" dirty="0"/>
              <a:t>и значениями переменных.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6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47133"/>
            <a:ext cx="10302345" cy="4656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Резюме и </a:t>
            </a:r>
            <a:r>
              <a:rPr lang="ru-RU" sz="2400" dirty="0" smtClean="0"/>
              <a:t>рекомендации для отдела маркетинга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812800"/>
            <a:ext cx="10210800" cy="5368925"/>
          </a:xfrm>
        </p:spPr>
        <p:txBody>
          <a:bodyPr>
            <a:noAutofit/>
          </a:bodyPr>
          <a:lstStyle/>
          <a:p>
            <a:r>
              <a:rPr lang="ru-RU" dirty="0">
                <a:latin typeface="+mj-lt"/>
              </a:rPr>
              <a:t>1. Клиенты с </a:t>
            </a:r>
            <a:r>
              <a:rPr lang="ru-RU" b="1" dirty="0">
                <a:latin typeface="+mj-lt"/>
              </a:rPr>
              <a:t>количеством продуктов </a:t>
            </a:r>
            <a:r>
              <a:rPr lang="ru-RU" b="1" dirty="0" smtClean="0">
                <a:latin typeface="+mj-lt"/>
              </a:rPr>
              <a:t>4 </a:t>
            </a:r>
            <a:r>
              <a:rPr lang="ru-RU" b="1" dirty="0">
                <a:latin typeface="+mj-lt"/>
              </a:rPr>
              <a:t>и </a:t>
            </a:r>
            <a:r>
              <a:rPr lang="ru-RU" b="1" dirty="0" smtClean="0">
                <a:latin typeface="+mj-lt"/>
              </a:rPr>
              <a:t>более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    </a:t>
            </a:r>
            <a:r>
              <a:rPr lang="ru-RU" dirty="0">
                <a:latin typeface="+mj-lt"/>
              </a:rPr>
              <a:t>Запустить программу лояльности: при наличии у клиентов 4 продуктов банка и более снизить для них стоимость обслуживания продуктов и предложить продукты на более выгодных условиях (например, вклады с повышенной ставкой и кредиты с пониженной ставкой</a:t>
            </a:r>
            <a:r>
              <a:rPr lang="ru-RU" dirty="0" smtClean="0">
                <a:latin typeface="+mj-lt"/>
              </a:rPr>
              <a:t>).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2</a:t>
            </a:r>
            <a:r>
              <a:rPr lang="ru-RU" dirty="0">
                <a:latin typeface="+mj-lt"/>
              </a:rPr>
              <a:t>. Мужчины с </a:t>
            </a:r>
            <a:r>
              <a:rPr lang="ru-RU" b="1" dirty="0">
                <a:latin typeface="+mj-lt"/>
              </a:rPr>
              <a:t>баллом собственности </a:t>
            </a:r>
            <a:r>
              <a:rPr lang="ru-RU" b="1" dirty="0" smtClean="0">
                <a:latin typeface="+mj-lt"/>
              </a:rPr>
              <a:t>5</a:t>
            </a:r>
            <a:r>
              <a:rPr lang="ru-RU" dirty="0" smtClean="0">
                <a:latin typeface="+mj-lt"/>
              </a:rPr>
              <a:t>, </a:t>
            </a:r>
            <a:r>
              <a:rPr lang="ru-RU" b="1" dirty="0">
                <a:latin typeface="+mj-lt"/>
              </a:rPr>
              <a:t>проявлявшие </a:t>
            </a:r>
            <a:r>
              <a:rPr lang="ru-RU" b="1" dirty="0" smtClean="0">
                <a:latin typeface="+mj-lt"/>
              </a:rPr>
              <a:t>активность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в последнее время.</a:t>
            </a:r>
          </a:p>
          <a:p>
            <a:r>
              <a:rPr lang="ru-RU" dirty="0" smtClean="0">
                <a:latin typeface="+mj-lt"/>
              </a:rPr>
              <a:t>    </a:t>
            </a:r>
            <a:r>
              <a:rPr lang="ru-RU" dirty="0">
                <a:latin typeface="+mj-lt"/>
              </a:rPr>
              <a:t>Предложить таким клиентам программы страхования объектов собственности (недвижимость, автомобили, вклады и т.д.) на более выгодных условиях. </a:t>
            </a:r>
          </a:p>
          <a:p>
            <a:r>
              <a:rPr lang="ru-RU" dirty="0" smtClean="0">
                <a:latin typeface="+mj-lt"/>
              </a:rPr>
              <a:t>    </a:t>
            </a:r>
            <a:r>
              <a:rPr lang="ru-RU" dirty="0">
                <a:latin typeface="+mj-lt"/>
              </a:rPr>
              <a:t>Предложить таким клиентам кредиты под залог имущества по сниженной ставке</a:t>
            </a:r>
            <a:r>
              <a:rPr lang="ru-RU" dirty="0" smtClean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3</a:t>
            </a:r>
            <a:r>
              <a:rPr lang="ru-RU" dirty="0">
                <a:latin typeface="+mj-lt"/>
              </a:rPr>
              <a:t>. Клиенты </a:t>
            </a:r>
            <a:r>
              <a:rPr lang="ru-RU" b="1" dirty="0">
                <a:latin typeface="+mj-lt"/>
              </a:rPr>
              <a:t>с балансом </a:t>
            </a:r>
            <a:r>
              <a:rPr lang="ru-RU" b="1" dirty="0" smtClean="0">
                <a:latin typeface="+mj-lt"/>
              </a:rPr>
              <a:t>1,1 </a:t>
            </a:r>
            <a:r>
              <a:rPr lang="ru-RU" b="1" dirty="0">
                <a:latin typeface="+mj-lt"/>
              </a:rPr>
              <a:t>- 2 </a:t>
            </a:r>
            <a:r>
              <a:rPr lang="ru-RU" b="1" dirty="0" smtClean="0">
                <a:latin typeface="+mj-lt"/>
              </a:rPr>
              <a:t>млн</a:t>
            </a:r>
            <a:r>
              <a:rPr lang="ru-RU" dirty="0" smtClean="0">
                <a:latin typeface="+mj-lt"/>
              </a:rPr>
              <a:t>, </a:t>
            </a:r>
            <a:r>
              <a:rPr lang="ru-RU" dirty="0">
                <a:latin typeface="+mj-lt"/>
              </a:rPr>
              <a:t>проявлявшие </a:t>
            </a:r>
            <a:r>
              <a:rPr lang="ru-RU" b="1" dirty="0" smtClean="0">
                <a:latin typeface="+mj-lt"/>
              </a:rPr>
              <a:t>активность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в последнее время.</a:t>
            </a:r>
          </a:p>
          <a:p>
            <a:r>
              <a:rPr lang="ru-RU" dirty="0" smtClean="0">
                <a:latin typeface="+mj-lt"/>
              </a:rPr>
              <a:t>    </a:t>
            </a:r>
            <a:r>
              <a:rPr lang="ru-RU" dirty="0">
                <a:latin typeface="+mj-lt"/>
              </a:rPr>
              <a:t>Запустить программу лояльности: при балансе средств выше определённого порога присваивать клиентам особый статус, позволяющий приобретать особые, разработанные специально для них продукты банка: вклады с повышенной ставкой и кредиты с пониженной ставкой, льготные условия страхования вкладов</a:t>
            </a:r>
            <a:r>
              <a:rPr lang="ru-RU" dirty="0" smtClean="0"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4</a:t>
            </a:r>
            <a:r>
              <a:rPr lang="ru-RU" dirty="0">
                <a:latin typeface="+mj-lt"/>
              </a:rPr>
              <a:t>. Клиенты с </a:t>
            </a:r>
            <a:r>
              <a:rPr lang="ru-RU" b="1" dirty="0">
                <a:latin typeface="+mj-lt"/>
              </a:rPr>
              <a:t>баллом кредитного </a:t>
            </a:r>
            <a:r>
              <a:rPr lang="ru-RU" b="1" dirty="0" err="1">
                <a:latin typeface="+mj-lt"/>
              </a:rPr>
              <a:t>скоринга</a:t>
            </a:r>
            <a:r>
              <a:rPr lang="ru-RU" b="1" dirty="0">
                <a:latin typeface="+mj-lt"/>
              </a:rPr>
              <a:t> </a:t>
            </a:r>
            <a:r>
              <a:rPr lang="ru-RU" b="1" dirty="0" smtClean="0">
                <a:latin typeface="+mj-lt"/>
              </a:rPr>
              <a:t>850-890</a:t>
            </a:r>
            <a:r>
              <a:rPr lang="ru-RU" dirty="0" smtClean="0">
                <a:latin typeface="+mj-lt"/>
              </a:rPr>
              <a:t>, </a:t>
            </a:r>
            <a:r>
              <a:rPr lang="ru-RU" dirty="0">
                <a:latin typeface="+mj-lt"/>
              </a:rPr>
              <a:t>проявлявшие </a:t>
            </a:r>
            <a:r>
              <a:rPr lang="ru-RU" b="1" dirty="0" smtClean="0">
                <a:latin typeface="+mj-lt"/>
              </a:rPr>
              <a:t>активность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в последнее время.    </a:t>
            </a:r>
          </a:p>
          <a:p>
            <a:r>
              <a:rPr lang="ru-RU" dirty="0" smtClean="0">
                <a:latin typeface="+mj-lt"/>
              </a:rPr>
              <a:t>    </a:t>
            </a:r>
            <a:r>
              <a:rPr lang="ru-RU" dirty="0">
                <a:latin typeface="+mj-lt"/>
              </a:rPr>
              <a:t>Устроить акцию: клиентам с кредитным </a:t>
            </a:r>
            <a:r>
              <a:rPr lang="ru-RU" dirty="0" err="1">
                <a:latin typeface="+mj-lt"/>
              </a:rPr>
              <a:t>скорингом</a:t>
            </a:r>
            <a:r>
              <a:rPr lang="ru-RU" dirty="0">
                <a:latin typeface="+mj-lt"/>
              </a:rPr>
              <a:t> выше 850 снизить ставку по кредитам и/или предложить </a:t>
            </a:r>
            <a:r>
              <a:rPr lang="ru-RU" dirty="0" smtClean="0">
                <a:latin typeface="+mj-lt"/>
              </a:rPr>
              <a:t>программы </a:t>
            </a:r>
            <a:r>
              <a:rPr lang="ru-RU" dirty="0">
                <a:latin typeface="+mj-lt"/>
              </a:rPr>
              <a:t>льготного кредитования и реструктуризации задолженности.</a:t>
            </a:r>
            <a:endParaRPr lang="ru-RU" dirty="0">
              <a:latin typeface="+mj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018F-8AF0-427D-AF2A-A0F6599B7A03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6"/>
            <a:ext cx="10515600" cy="49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Цели и задачи проекта</a:t>
            </a:r>
            <a:endParaRPr lang="ru-RU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134534"/>
            <a:ext cx="10515600" cy="5194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Цель проекта:</a:t>
            </a:r>
            <a:endParaRPr lang="ru-RU" sz="2400" dirty="0" smtClean="0"/>
          </a:p>
          <a:p>
            <a:r>
              <a:rPr lang="ru-RU" sz="2400" dirty="0" smtClean="0"/>
              <a:t>Изучить пользователей банка и сформулировать рекомендации отделу маркетинга по возврату ушедших клиентов и удержанию тех, кто находится в “зоне риска” и склонны к уходу.</a:t>
            </a:r>
          </a:p>
          <a:p>
            <a:pPr marL="0" indent="0">
              <a:buNone/>
            </a:pPr>
            <a:r>
              <a:rPr lang="ru-RU" sz="2400" b="1" dirty="0" smtClean="0"/>
              <a:t>Задачи проекта:</a:t>
            </a:r>
            <a:endParaRPr lang="ru-RU" sz="2400" dirty="0" smtClean="0"/>
          </a:p>
          <a:p>
            <a:r>
              <a:rPr lang="ru-RU" sz="2400" dirty="0" smtClean="0"/>
              <a:t>Определить все значимые признаки </a:t>
            </a:r>
            <a:r>
              <a:rPr lang="ru-RU" sz="2400" dirty="0" err="1" smtClean="0"/>
              <a:t>отточности</a:t>
            </a:r>
            <a:r>
              <a:rPr lang="ru-RU" sz="2400" dirty="0" smtClean="0"/>
              <a:t> (интервалы значений характеристик, которые связаны с повышенным оттоком клиентов).</a:t>
            </a:r>
          </a:p>
          <a:p>
            <a:r>
              <a:rPr lang="ru-RU" sz="2400" dirty="0" smtClean="0"/>
              <a:t>Сравнить портреты типичных клиентов, которые склонны и не склонны уходить из банка. </a:t>
            </a:r>
          </a:p>
          <a:p>
            <a:r>
              <a:rPr lang="ru-RU" sz="2400" dirty="0" smtClean="0"/>
              <a:t>Провести статистический анализ данных.</a:t>
            </a:r>
          </a:p>
          <a:p>
            <a:r>
              <a:rPr lang="ru-RU" sz="2400" dirty="0" smtClean="0"/>
              <a:t>Сформировать сегменты клиентов, склонных к уходу, отобрать из них лучшие и самые компактные и дать по ним рекомендации.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/>
              <a:t>Источник данных: </a:t>
            </a:r>
            <a:r>
              <a:rPr lang="ru-RU" sz="2400" dirty="0" smtClean="0"/>
              <a:t>внутренние данные о клиентах банка.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6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40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Общие выводы по исследованию.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49916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800" dirty="0" smtClean="0"/>
              <a:t>Сегменты клиентов</a:t>
            </a:r>
            <a:r>
              <a:rPr lang="ru-RU" sz="3800" dirty="0"/>
              <a:t>, склонных к уходу</a:t>
            </a:r>
            <a:r>
              <a:rPr lang="ru-RU" sz="3800" dirty="0" smtClean="0"/>
              <a:t>.</a:t>
            </a:r>
          </a:p>
          <a:p>
            <a:pPr marL="0" indent="0">
              <a:buNone/>
            </a:pPr>
            <a:endParaRPr lang="ru-RU" sz="3800" dirty="0"/>
          </a:p>
          <a:p>
            <a:r>
              <a:rPr lang="ru-RU" dirty="0"/>
              <a:t>Клиенты с количеством продуктов </a:t>
            </a:r>
            <a:r>
              <a:rPr lang="ru-RU" b="1" dirty="0"/>
              <a:t>4 и более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dirty="0" smtClean="0"/>
              <a:t>Размер </a:t>
            </a:r>
            <a:r>
              <a:rPr lang="ru-RU" dirty="0"/>
              <a:t>сегмента: </a:t>
            </a:r>
            <a:r>
              <a:rPr lang="ru-RU" b="1" dirty="0"/>
              <a:t>478</a:t>
            </a:r>
            <a:r>
              <a:rPr lang="ru-RU" dirty="0" smtClean="0"/>
              <a:t>; средний </a:t>
            </a:r>
            <a:r>
              <a:rPr lang="ru-RU" dirty="0"/>
              <a:t>процент оттока: </a:t>
            </a:r>
            <a:r>
              <a:rPr lang="ru-RU" b="1" dirty="0"/>
              <a:t>61,9</a:t>
            </a:r>
            <a:r>
              <a:rPr lang="ru-RU" b="1" dirty="0" smtClean="0"/>
              <a:t>%</a:t>
            </a:r>
            <a:r>
              <a:rPr lang="ru-RU" dirty="0" smtClean="0"/>
              <a:t>; уходящих </a:t>
            </a:r>
            <a:r>
              <a:rPr lang="ru-RU" dirty="0"/>
              <a:t>клиентов: </a:t>
            </a:r>
            <a:r>
              <a:rPr lang="ru-RU" b="1" dirty="0" smtClean="0"/>
              <a:t>296</a:t>
            </a:r>
            <a:r>
              <a:rPr lang="ru-RU" dirty="0" smtClean="0"/>
              <a:t>; остающихся </a:t>
            </a:r>
            <a:r>
              <a:rPr lang="ru-RU" dirty="0"/>
              <a:t>клиентов: </a:t>
            </a:r>
            <a:r>
              <a:rPr lang="ru-RU" b="1" dirty="0"/>
              <a:t>182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Мужчины с баллом собственности </a:t>
            </a:r>
            <a:r>
              <a:rPr lang="ru-RU" b="1" dirty="0"/>
              <a:t>5</a:t>
            </a:r>
            <a:r>
              <a:rPr lang="ru-RU" dirty="0"/>
              <a:t>, проявлявшие </a:t>
            </a:r>
            <a:r>
              <a:rPr lang="ru-RU" b="1" dirty="0"/>
              <a:t>активность</a:t>
            </a:r>
            <a:r>
              <a:rPr lang="ru-RU" dirty="0"/>
              <a:t> в последнее время.</a:t>
            </a:r>
          </a:p>
          <a:p>
            <a:pPr marL="457200" lvl="1" indent="0">
              <a:buNone/>
            </a:pPr>
            <a:r>
              <a:rPr lang="ru-RU" dirty="0" smtClean="0"/>
              <a:t>Размер </a:t>
            </a:r>
            <a:r>
              <a:rPr lang="ru-RU" dirty="0"/>
              <a:t>сегмента: </a:t>
            </a:r>
            <a:r>
              <a:rPr lang="ru-RU" b="1" dirty="0" smtClean="0"/>
              <a:t>482</a:t>
            </a:r>
            <a:r>
              <a:rPr lang="ru-RU" dirty="0" smtClean="0"/>
              <a:t>; средний </a:t>
            </a:r>
            <a:r>
              <a:rPr lang="ru-RU" dirty="0"/>
              <a:t>процент оттока: </a:t>
            </a:r>
            <a:r>
              <a:rPr lang="ru-RU" b="1" dirty="0"/>
              <a:t>52,1</a:t>
            </a:r>
            <a:r>
              <a:rPr lang="ru-RU" b="1" dirty="0" smtClean="0"/>
              <a:t>%</a:t>
            </a:r>
            <a:r>
              <a:rPr lang="ru-RU" dirty="0" smtClean="0"/>
              <a:t>; уходящих </a:t>
            </a:r>
            <a:r>
              <a:rPr lang="ru-RU" dirty="0"/>
              <a:t>клиентов: </a:t>
            </a:r>
            <a:r>
              <a:rPr lang="ru-RU" b="1" dirty="0" smtClean="0"/>
              <a:t>251</a:t>
            </a:r>
            <a:r>
              <a:rPr lang="ru-RU" dirty="0" smtClean="0"/>
              <a:t>; остающихся </a:t>
            </a:r>
            <a:r>
              <a:rPr lang="ru-RU" dirty="0"/>
              <a:t>клиентов: </a:t>
            </a:r>
            <a:r>
              <a:rPr lang="ru-RU" b="1" dirty="0"/>
              <a:t>231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Клиенты с балансом </a:t>
            </a:r>
            <a:r>
              <a:rPr lang="ru-RU" b="1" dirty="0"/>
              <a:t>1,1 - 2 млн</a:t>
            </a:r>
            <a:r>
              <a:rPr lang="ru-RU" dirty="0"/>
              <a:t>, проявлявшие </a:t>
            </a:r>
            <a:r>
              <a:rPr lang="ru-RU" b="1" dirty="0"/>
              <a:t>активность</a:t>
            </a:r>
            <a:r>
              <a:rPr lang="ru-RU" dirty="0"/>
              <a:t> в последнее время.</a:t>
            </a:r>
          </a:p>
          <a:p>
            <a:pPr marL="457200" lvl="1" indent="0">
              <a:buNone/>
            </a:pPr>
            <a:r>
              <a:rPr lang="ru-RU" dirty="0" smtClean="0"/>
              <a:t>Размер </a:t>
            </a:r>
            <a:r>
              <a:rPr lang="ru-RU" dirty="0"/>
              <a:t>сегмента: </a:t>
            </a:r>
            <a:r>
              <a:rPr lang="ru-RU" b="1" dirty="0" smtClean="0"/>
              <a:t>612</a:t>
            </a:r>
            <a:r>
              <a:rPr lang="ru-RU" dirty="0" smtClean="0"/>
              <a:t>; средний </a:t>
            </a:r>
            <a:r>
              <a:rPr lang="ru-RU" dirty="0"/>
              <a:t>процент оттока: </a:t>
            </a:r>
            <a:r>
              <a:rPr lang="ru-RU" b="1" dirty="0"/>
              <a:t>51</a:t>
            </a:r>
            <a:r>
              <a:rPr lang="ru-RU" b="1" dirty="0" smtClean="0"/>
              <a:t>%</a:t>
            </a:r>
            <a:r>
              <a:rPr lang="ru-RU" dirty="0" smtClean="0"/>
              <a:t>; уходящих </a:t>
            </a:r>
            <a:r>
              <a:rPr lang="ru-RU" dirty="0"/>
              <a:t>клиентов: </a:t>
            </a:r>
            <a:r>
              <a:rPr lang="ru-RU" b="1" dirty="0" smtClean="0"/>
              <a:t>312</a:t>
            </a:r>
            <a:r>
              <a:rPr lang="ru-RU" dirty="0" smtClean="0"/>
              <a:t>; остающихся </a:t>
            </a:r>
            <a:r>
              <a:rPr lang="ru-RU" dirty="0"/>
              <a:t>клиентов: </a:t>
            </a:r>
            <a:r>
              <a:rPr lang="ru-RU" b="1" dirty="0"/>
              <a:t>300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Клиенты с баллом кредитного </a:t>
            </a:r>
            <a:r>
              <a:rPr lang="ru-RU" dirty="0" err="1"/>
              <a:t>скоринга</a:t>
            </a:r>
            <a:r>
              <a:rPr lang="ru-RU" dirty="0"/>
              <a:t> </a:t>
            </a:r>
            <a:r>
              <a:rPr lang="ru-RU" b="1" dirty="0"/>
              <a:t>850-890</a:t>
            </a:r>
            <a:r>
              <a:rPr lang="ru-RU" dirty="0"/>
              <a:t>, проявлявшие </a:t>
            </a:r>
            <a:r>
              <a:rPr lang="ru-RU" b="1" dirty="0"/>
              <a:t>активность</a:t>
            </a:r>
            <a:r>
              <a:rPr lang="ru-RU" dirty="0"/>
              <a:t> в последнее время.</a:t>
            </a:r>
          </a:p>
          <a:p>
            <a:pPr marL="457200" lvl="1" indent="0">
              <a:buNone/>
            </a:pPr>
            <a:r>
              <a:rPr lang="ru-RU" dirty="0" smtClean="0"/>
              <a:t>Размер </a:t>
            </a:r>
            <a:r>
              <a:rPr lang="ru-RU" dirty="0"/>
              <a:t>сегмента: </a:t>
            </a:r>
            <a:r>
              <a:rPr lang="ru-RU" b="1" dirty="0"/>
              <a:t>1003</a:t>
            </a:r>
            <a:r>
              <a:rPr lang="ru-RU" dirty="0" smtClean="0"/>
              <a:t>; средний </a:t>
            </a:r>
            <a:r>
              <a:rPr lang="ru-RU" dirty="0"/>
              <a:t>процент оттока: </a:t>
            </a:r>
            <a:r>
              <a:rPr lang="ru-RU" b="1" dirty="0"/>
              <a:t>46</a:t>
            </a:r>
            <a:r>
              <a:rPr lang="ru-RU" b="1" dirty="0" smtClean="0"/>
              <a:t>%</a:t>
            </a:r>
            <a:r>
              <a:rPr lang="ru-RU" dirty="0" smtClean="0"/>
              <a:t>; уходящих </a:t>
            </a:r>
            <a:r>
              <a:rPr lang="ru-RU" dirty="0"/>
              <a:t>клиентов: </a:t>
            </a:r>
            <a:r>
              <a:rPr lang="ru-RU" b="1" dirty="0" smtClean="0"/>
              <a:t>461</a:t>
            </a:r>
            <a:r>
              <a:rPr lang="ru-RU" dirty="0" smtClean="0"/>
              <a:t>; остающихся </a:t>
            </a:r>
            <a:r>
              <a:rPr lang="ru-RU" dirty="0"/>
              <a:t>клиентов: </a:t>
            </a:r>
            <a:r>
              <a:rPr lang="ru-RU" b="1" dirty="0"/>
              <a:t>542</a:t>
            </a:r>
            <a:r>
              <a:rPr lang="ru-RU" dirty="0"/>
              <a:t>.</a:t>
            </a:r>
          </a:p>
          <a:p>
            <a:endParaRPr lang="ru-RU" sz="2400" dirty="0">
              <a:latin typeface="+mj-lt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27018F-8AF0-427D-AF2A-A0F6599B7A0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2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	по уровню баланса (обычные клиенты)</a:t>
            </a:r>
            <a:endParaRPr lang="ru-RU" sz="18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461"/>
            <a:ext cx="5748866" cy="4106333"/>
          </a:xfrm>
        </p:spPr>
      </p:pic>
      <p:sp>
        <p:nvSpPr>
          <p:cNvPr id="10" name="TextBox 9"/>
          <p:cNvSpPr txBox="1"/>
          <p:nvPr/>
        </p:nvSpPr>
        <p:spPr>
          <a:xfrm>
            <a:off x="6447367" y="1523760"/>
            <a:ext cx="504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выделить следующие достаточно большие сегменты с повышенным оттоком клиентов: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с балансом  750000-870000</a:t>
            </a:r>
            <a:r>
              <a:rPr lang="ru-RU" dirty="0" smtClean="0"/>
              <a:t>;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с балансом 890000 - 1,07 млн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с балансом </a:t>
            </a:r>
            <a:r>
              <a:rPr lang="ru-RU" dirty="0" smtClean="0"/>
              <a:t>1,1 </a:t>
            </a:r>
            <a:r>
              <a:rPr lang="ru-RU" dirty="0"/>
              <a:t>млн - </a:t>
            </a:r>
            <a:r>
              <a:rPr lang="ru-RU" dirty="0" smtClean="0"/>
              <a:t>2 </a:t>
            </a:r>
            <a:r>
              <a:rPr lang="ru-RU" dirty="0"/>
              <a:t>млн.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3" y="5176794"/>
            <a:ext cx="5469467" cy="1253500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08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	по уровню баланса (клиенты с аномально высоким балансом)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2266"/>
            <a:ext cx="7669106" cy="5477933"/>
          </a:xfrm>
        </p:spPr>
      </p:pic>
      <p:sp>
        <p:nvSpPr>
          <p:cNvPr id="8" name="TextBox 7"/>
          <p:cNvSpPr txBox="1"/>
          <p:nvPr/>
        </p:nvSpPr>
        <p:spPr>
          <a:xfrm>
            <a:off x="8410787" y="1633009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Сегментов значимого размера нет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95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6067"/>
            <a:ext cx="5784426" cy="4131733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33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ru-RU" sz="1800" dirty="0"/>
              <a:t>по уровню</a:t>
            </a:r>
            <a:r>
              <a:rPr lang="en-US" sz="1800" dirty="0" smtClean="0"/>
              <a:t> </a:t>
            </a:r>
            <a:r>
              <a:rPr lang="ru-RU" sz="1800" dirty="0" smtClean="0"/>
              <a:t>дохода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622626" y="1556809"/>
            <a:ext cx="4821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выделить следующие достаточно большие сегменты с повышенным оттоком клиентов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клиенты с доходом 100000 - 135000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клиенты с доходом 150000 - 180000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клиенты с доходом 185000 - 215000.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57800"/>
            <a:ext cx="5513803" cy="12615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5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321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	по баллу кредитного </a:t>
            </a:r>
            <a:r>
              <a:rPr lang="ru-RU" sz="1800" dirty="0" err="1" smtClean="0"/>
              <a:t>скоринга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654800" y="1633009"/>
            <a:ext cx="478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выделить </a:t>
            </a:r>
            <a:r>
              <a:rPr lang="ru-RU" dirty="0" smtClean="0"/>
              <a:t>интервал баллов кредитного </a:t>
            </a:r>
            <a:r>
              <a:rPr lang="ru-RU" dirty="0" err="1" smtClean="0"/>
              <a:t>скоринга</a:t>
            </a:r>
            <a:r>
              <a:rPr lang="ru-RU" dirty="0" smtClean="0"/>
              <a:t> 850-890.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7600"/>
            <a:ext cx="5816600" cy="41547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72314"/>
            <a:ext cx="5524230" cy="1026886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1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795867"/>
            <a:ext cx="10515600" cy="33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	по </a:t>
            </a:r>
            <a:r>
              <a:rPr lang="ru-RU" sz="1800" dirty="0"/>
              <a:t>возрасту</a:t>
            </a:r>
            <a:endParaRPr lang="ru-RU" sz="1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6067"/>
            <a:ext cx="5725161" cy="40894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15467"/>
            <a:ext cx="5444067" cy="135679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563361" y="1456267"/>
            <a:ext cx="50952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выделить следующие достаточно большие сегменты с повышенным оттоком клиентов: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в возрасте 25-29 </a:t>
            </a:r>
            <a:r>
              <a:rPr lang="ru-RU" dirty="0" smtClean="0"/>
              <a:t>лет;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в возрасте 31-34 </a:t>
            </a:r>
            <a:r>
              <a:rPr lang="ru-RU" dirty="0" smtClean="0"/>
              <a:t>лет;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клиенты </a:t>
            </a:r>
            <a:r>
              <a:rPr lang="ru-RU" dirty="0"/>
              <a:t>в возрасте 51-60 </a:t>
            </a:r>
            <a:r>
              <a:rPr lang="ru-RU" dirty="0" smtClean="0"/>
              <a:t>лет.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0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742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Сравнение </a:t>
            </a:r>
            <a:r>
              <a:rPr lang="ru-RU" sz="2400" dirty="0"/>
              <a:t>распределения процента уходящих </a:t>
            </a:r>
            <a:r>
              <a:rPr lang="ru-RU" sz="2400" dirty="0" smtClean="0"/>
              <a:t>и остающихся клиентов</a:t>
            </a:r>
            <a:endParaRPr lang="ru-RU" sz="24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3" y="1608667"/>
            <a:ext cx="9237133" cy="2293207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795868"/>
            <a:ext cx="10515600" cy="33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	по городу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7433" y="4376007"/>
            <a:ext cx="9237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Город проживания слабо </a:t>
            </a:r>
            <a:r>
              <a:rPr lang="ru-RU" dirty="0"/>
              <a:t>влияет на отток клиентов.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Средний </a:t>
            </a:r>
            <a:r>
              <a:rPr lang="ru-RU" dirty="0"/>
              <a:t>процент уходящих клиентов несколько ниже среди клиентов из Рыбинска, равный общему в Ростове, выше - в Ярославле, но отличие от среднего значения невелико.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9E1-5BBB-41D6-9083-0FFB150568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129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851</Words>
  <Application>Microsoft Office PowerPoint</Application>
  <PresentationFormat>Широкоэкранный</PresentationFormat>
  <Paragraphs>119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Анализ оттока клиентов банка "Метанпромбанк"</vt:lpstr>
      <vt:lpstr>Презентация PowerPoint</vt:lpstr>
      <vt:lpstr>Общие выводы по исследованию.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Сравнение распределения процента уходящих и остающихся клиентов</vt:lpstr>
      <vt:lpstr>Презентация PowerPoint</vt:lpstr>
      <vt:lpstr>Презентация PowerPoint</vt:lpstr>
      <vt:lpstr>Презентация PowerPoint</vt:lpstr>
      <vt:lpstr>Корреляция процента оттока с признаками клиентов</vt:lpstr>
      <vt:lpstr>Резюме и рекомендации для отдела маркетинга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AVRotaev</dc:creator>
  <cp:lastModifiedBy>AVRotaev</cp:lastModifiedBy>
  <cp:revision>23</cp:revision>
  <dcterms:created xsi:type="dcterms:W3CDTF">2024-05-11T15:39:16Z</dcterms:created>
  <dcterms:modified xsi:type="dcterms:W3CDTF">2024-05-12T10:51:26Z</dcterms:modified>
</cp:coreProperties>
</file>