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12/30/2020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12/30/2020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DSSS-QPSK</a:t>
            </a:r>
            <a:br>
              <a:rPr lang="en-US" sz="6000" dirty="0"/>
            </a:br>
            <a:r>
              <a:rPr lang="en-US" sz="6000" dirty="0"/>
              <a:t>Signal Generation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707901"/>
            <a:ext cx="2965516" cy="1941123"/>
          </a:xfrm>
        </p:spPr>
        <p:txBody>
          <a:bodyPr>
            <a:normAutofit fontScale="55000" lnSpcReduction="20000"/>
          </a:bodyPr>
          <a:lstStyle/>
          <a:p>
            <a:r>
              <a:rPr lang="en-US" dirty="0">
                <a:solidFill>
                  <a:schemeClr val="tx1">
                    <a:lumMod val="85000"/>
                    <a:lumOff val="15000"/>
                  </a:schemeClr>
                </a:solidFill>
              </a:rPr>
              <a:t>By,</a:t>
            </a:r>
          </a:p>
          <a:p>
            <a:r>
              <a:rPr lang="en-US" sz="2400" dirty="0">
                <a:solidFill>
                  <a:schemeClr val="tx1">
                    <a:lumMod val="85000"/>
                    <a:lumOff val="15000"/>
                  </a:schemeClr>
                </a:solidFill>
              </a:rPr>
              <a:t>Arjun v Srivatsa</a:t>
            </a:r>
          </a:p>
          <a:p>
            <a:r>
              <a:rPr lang="en-US" sz="2400" dirty="0">
                <a:solidFill>
                  <a:schemeClr val="tx1">
                    <a:lumMod val="85000"/>
                    <a:lumOff val="15000"/>
                  </a:schemeClr>
                </a:solidFill>
              </a:rPr>
              <a:t>Raghavendra m </a:t>
            </a:r>
            <a:r>
              <a:rPr lang="en-US" sz="2400" dirty="0" err="1">
                <a:solidFill>
                  <a:schemeClr val="tx1">
                    <a:lumMod val="85000"/>
                    <a:lumOff val="15000"/>
                  </a:schemeClr>
                </a:solidFill>
              </a:rPr>
              <a:t>sastekar</a:t>
            </a:r>
            <a:endParaRPr lang="en-US" sz="2400" dirty="0">
              <a:solidFill>
                <a:schemeClr val="tx1">
                  <a:lumMod val="85000"/>
                  <a:lumOff val="15000"/>
                </a:schemeClr>
              </a:solidFill>
            </a:endParaRPr>
          </a:p>
          <a:p>
            <a:r>
              <a:rPr lang="en-US" dirty="0">
                <a:solidFill>
                  <a:schemeClr val="tx1">
                    <a:lumMod val="85000"/>
                    <a:lumOff val="15000"/>
                  </a:schemeClr>
                </a:solidFill>
              </a:rPr>
              <a:t>T </a:t>
            </a:r>
            <a:r>
              <a:rPr lang="en-US" dirty="0" err="1">
                <a:solidFill>
                  <a:schemeClr val="tx1">
                    <a:lumMod val="85000"/>
                    <a:lumOff val="15000"/>
                  </a:schemeClr>
                </a:solidFill>
              </a:rPr>
              <a:t>Chethan</a:t>
            </a:r>
            <a:endParaRPr lang="en-US" dirty="0">
              <a:solidFill>
                <a:schemeClr val="tx1">
                  <a:lumMod val="85000"/>
                  <a:lumOff val="15000"/>
                </a:schemeClr>
              </a:solidFill>
            </a:endParaRPr>
          </a:p>
          <a:p>
            <a:r>
              <a:rPr lang="en-US" sz="2400" dirty="0" err="1">
                <a:solidFill>
                  <a:schemeClr val="tx1">
                    <a:lumMod val="85000"/>
                    <a:lumOff val="15000"/>
                  </a:schemeClr>
                </a:solidFill>
              </a:rPr>
              <a:t>Ujwal</a:t>
            </a:r>
            <a:r>
              <a:rPr lang="en-US" sz="2400" dirty="0">
                <a:solidFill>
                  <a:schemeClr val="tx1">
                    <a:lumMod val="85000"/>
                    <a:lumOff val="15000"/>
                  </a:schemeClr>
                </a:solidFill>
              </a:rPr>
              <a:t> Naik</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ubtitle 4">
            <a:extLst>
              <a:ext uri="{FF2B5EF4-FFF2-40B4-BE49-F238E27FC236}">
                <a16:creationId xmlns:a16="http://schemas.microsoft.com/office/drawing/2014/main" id="{E93DCE1A-9BEB-4725-B3B3-A6022F9CF353}"/>
              </a:ext>
            </a:extLst>
          </p:cNvPr>
          <p:cNvSpPr>
            <a:spLocks noGrp="1"/>
          </p:cNvSpPr>
          <p:nvPr>
            <p:ph type="subTitle" idx="1"/>
          </p:nvPr>
        </p:nvSpPr>
        <p:spPr>
          <a:xfrm>
            <a:off x="443103" y="259583"/>
            <a:ext cx="10058400" cy="592673"/>
          </a:xfrm>
        </p:spPr>
        <p:txBody>
          <a:bodyPr>
            <a:noAutofit/>
          </a:bodyPr>
          <a:lstStyle/>
          <a:p>
            <a:r>
              <a:rPr lang="en-IN" sz="3800" dirty="0"/>
              <a:t>INTRODUCTION</a:t>
            </a:r>
          </a:p>
        </p:txBody>
      </p:sp>
      <p:sp>
        <p:nvSpPr>
          <p:cNvPr id="6" name="TextBox 5">
            <a:extLst>
              <a:ext uri="{FF2B5EF4-FFF2-40B4-BE49-F238E27FC236}">
                <a16:creationId xmlns:a16="http://schemas.microsoft.com/office/drawing/2014/main" id="{27CA38CA-28E7-46F3-9135-2976D15B82E8}"/>
              </a:ext>
            </a:extLst>
          </p:cNvPr>
          <p:cNvSpPr txBox="1"/>
          <p:nvPr/>
        </p:nvSpPr>
        <p:spPr>
          <a:xfrm>
            <a:off x="541538" y="1120716"/>
            <a:ext cx="11478827" cy="3754874"/>
          </a:xfrm>
          <a:prstGeom prst="rect">
            <a:avLst/>
          </a:prstGeom>
          <a:noFill/>
        </p:spPr>
        <p:txBody>
          <a:bodyPr wrap="square" rtlCol="0">
            <a:spAutoFit/>
          </a:bodyPr>
          <a:lstStyle/>
          <a:p>
            <a:pPr algn="l"/>
            <a:r>
              <a:rPr lang="en-US" sz="1700" b="0" i="0" u="none" strike="noStrike" baseline="0" dirty="0">
                <a:latin typeface="Times New Roman" panose="02020603050405020304" pitchFamily="18" charset="0"/>
              </a:rPr>
              <a:t>Digital Communication has led our world towards modern evolution. There are much of research going on in this field, for improvements and one such major milestone was invention of direct-sequence spread spectrum technique.</a:t>
            </a:r>
          </a:p>
          <a:p>
            <a:pPr algn="l"/>
            <a:r>
              <a:rPr lang="en-US" sz="1700" b="0" i="0" u="none" strike="noStrike" baseline="0" dirty="0">
                <a:latin typeface="Times New Roman" panose="02020603050405020304" pitchFamily="18" charset="0"/>
              </a:rPr>
              <a:t>Direct-sequence spread spectrum technique primarily used to reduce overall signal interference. The direct-sequence modulation makes the transmitted signal wider in bandwidth than the information bandwidth. After the dispreading or removal of the direct sequence modulation in the receiver, the information bandwidth is restored, while the </a:t>
            </a:r>
            <a:r>
              <a:rPr lang="en-US" sz="1700" b="0" i="0" u="none" strike="noStrike" baseline="0" dirty="0">
                <a:latin typeface="TimesNewRomanPSMT"/>
              </a:rPr>
              <a:t>unintentional and intentional interference is substantially reduced.</a:t>
            </a:r>
          </a:p>
          <a:p>
            <a:pPr algn="l"/>
            <a:r>
              <a:rPr lang="en-US" sz="1700" b="0" i="0" u="none" strike="noStrike" baseline="0" dirty="0">
                <a:latin typeface="SymbolMT"/>
              </a:rPr>
              <a:t>• </a:t>
            </a:r>
            <a:r>
              <a:rPr lang="en-US" sz="1700" b="0" i="0" u="none" strike="noStrike" baseline="0" dirty="0">
                <a:latin typeface="Times New Roman" panose="02020603050405020304" pitchFamily="18" charset="0"/>
              </a:rPr>
              <a:t>In some communication system applications, we have some concerns that outweigh </a:t>
            </a:r>
            <a:r>
              <a:rPr lang="en-IN" sz="1700" b="0" i="0" u="none" strike="noStrike" baseline="0" dirty="0">
                <a:latin typeface="Times New Roman" panose="02020603050405020304" pitchFamily="18" charset="0"/>
              </a:rPr>
              <a:t>bandwidth efficiency.</a:t>
            </a:r>
          </a:p>
          <a:p>
            <a:pPr algn="l"/>
            <a:r>
              <a:rPr lang="en-US" sz="1700" b="0" i="0" u="none" strike="noStrike" baseline="0" dirty="0">
                <a:latin typeface="SymbolMT"/>
              </a:rPr>
              <a:t>• </a:t>
            </a:r>
            <a:r>
              <a:rPr lang="en-US" sz="1700" b="0" i="0" u="none" strike="noStrike" baseline="0" dirty="0">
                <a:latin typeface="Times New Roman" panose="02020603050405020304" pitchFamily="18" charset="0"/>
              </a:rPr>
              <a:t>Mostly in wireless applications, stations must be able to share this medium without interception by an eavesdropper and without being subject to jamming from a malicious intruder to achieve these goals. Spread spectrum techniques add </a:t>
            </a:r>
            <a:r>
              <a:rPr lang="en-IN" sz="1700" b="0" i="0" u="none" strike="noStrike" baseline="0" dirty="0">
                <a:latin typeface="Times New Roman" panose="02020603050405020304" pitchFamily="18" charset="0"/>
              </a:rPr>
              <a:t>redundancy.</a:t>
            </a:r>
          </a:p>
          <a:p>
            <a:pPr algn="l"/>
            <a:r>
              <a:rPr lang="en-US" sz="1700" b="0" i="0" u="none" strike="noStrike" baseline="0" dirty="0">
                <a:latin typeface="SymbolMT"/>
              </a:rPr>
              <a:t>• </a:t>
            </a:r>
            <a:r>
              <a:rPr lang="en-US" sz="1700" b="0" i="0" u="none" strike="noStrike" baseline="0" dirty="0">
                <a:latin typeface="Times New Roman" panose="02020603050405020304" pitchFamily="18" charset="0"/>
              </a:rPr>
              <a:t>The usage of spread spectrum techniques adds a strong layer of security for the transmission of information signals without the worry of them getting intercepted in between. This results in a much greater bandwidth than the signal would have if its </a:t>
            </a:r>
            <a:r>
              <a:rPr lang="en-IN" sz="1700" b="0" i="0" u="none" strike="noStrike" baseline="0" dirty="0">
                <a:latin typeface="Times New Roman" panose="02020603050405020304" pitchFamily="18" charset="0"/>
              </a:rPr>
              <a:t>frequency were not varied.</a:t>
            </a:r>
          </a:p>
          <a:p>
            <a:pPr algn="l"/>
            <a:r>
              <a:rPr lang="en-US" sz="1700" b="0" i="0" u="none" strike="noStrike" baseline="0" dirty="0">
                <a:latin typeface="SymbolMT"/>
              </a:rPr>
              <a:t>• </a:t>
            </a:r>
            <a:r>
              <a:rPr lang="en-US" sz="1700" b="0" i="0" u="none" strike="noStrike" baseline="0" dirty="0">
                <a:latin typeface="Times New Roman" panose="02020603050405020304" pitchFamily="18" charset="0"/>
              </a:rPr>
              <a:t>One such technique provides efficient transmission over large distances by varying the sequence of the information signal pattern.</a:t>
            </a:r>
            <a:endParaRPr lang="en-IN" sz="1700"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C50C-EF50-4A74-A773-02F6D77F46A3}"/>
              </a:ext>
            </a:extLst>
          </p:cNvPr>
          <p:cNvSpPr>
            <a:spLocks noGrp="1"/>
          </p:cNvSpPr>
          <p:nvPr>
            <p:ph type="title"/>
          </p:nvPr>
        </p:nvSpPr>
        <p:spPr>
          <a:xfrm>
            <a:off x="1066800" y="872529"/>
            <a:ext cx="10058400" cy="702305"/>
          </a:xfrm>
        </p:spPr>
        <p:txBody>
          <a:bodyPr>
            <a:normAutofit/>
          </a:bodyPr>
          <a:lstStyle/>
          <a:p>
            <a:r>
              <a:rPr lang="en-IN" sz="2800" dirty="0">
                <a:latin typeface="+mn-lt"/>
              </a:rPr>
              <a:t>BLOCK DIAGRAM</a:t>
            </a:r>
          </a:p>
        </p:txBody>
      </p:sp>
      <p:pic>
        <p:nvPicPr>
          <p:cNvPr id="5" name="Content Placeholder 4">
            <a:extLst>
              <a:ext uri="{FF2B5EF4-FFF2-40B4-BE49-F238E27FC236}">
                <a16:creationId xmlns:a16="http://schemas.microsoft.com/office/drawing/2014/main" id="{925A7730-411A-4ED0-821B-4E22A9E50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4647" y="0"/>
            <a:ext cx="7794595" cy="6445188"/>
          </a:xfrm>
        </p:spPr>
      </p:pic>
      <p:pic>
        <p:nvPicPr>
          <p:cNvPr id="6" name="Picture 5">
            <a:extLst>
              <a:ext uri="{FF2B5EF4-FFF2-40B4-BE49-F238E27FC236}">
                <a16:creationId xmlns:a16="http://schemas.microsoft.com/office/drawing/2014/main" id="{3442AFBD-817B-4094-8614-71A1F5832CA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34540"/>
            <a:ext cx="3299460" cy="1394460"/>
          </a:xfrm>
          <a:prstGeom prst="rect">
            <a:avLst/>
          </a:prstGeom>
          <a:noFill/>
          <a:ln>
            <a:noFill/>
          </a:ln>
        </p:spPr>
      </p:pic>
      <p:pic>
        <p:nvPicPr>
          <p:cNvPr id="7" name="Picture 6">
            <a:extLst>
              <a:ext uri="{FF2B5EF4-FFF2-40B4-BE49-F238E27FC236}">
                <a16:creationId xmlns:a16="http://schemas.microsoft.com/office/drawing/2014/main" id="{36F8EF17-5E21-4E9F-8802-19E28E053C3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69507" y="3596417"/>
            <a:ext cx="3027285" cy="2389053"/>
          </a:xfrm>
          <a:prstGeom prst="rect">
            <a:avLst/>
          </a:prstGeom>
          <a:noFill/>
          <a:ln>
            <a:noFill/>
          </a:ln>
        </p:spPr>
      </p:pic>
    </p:spTree>
    <p:extLst>
      <p:ext uri="{BB962C8B-B14F-4D97-AF65-F5344CB8AC3E}">
        <p14:creationId xmlns:p14="http://schemas.microsoft.com/office/powerpoint/2010/main" val="3564910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6AE2D3-7478-49C1-9767-31E0BAE63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0050" y="215583"/>
            <a:ext cx="7769960" cy="6167586"/>
          </a:xfrm>
        </p:spPr>
      </p:pic>
      <p:pic>
        <p:nvPicPr>
          <p:cNvPr id="6" name="Picture 5">
            <a:extLst>
              <a:ext uri="{FF2B5EF4-FFF2-40B4-BE49-F238E27FC236}">
                <a16:creationId xmlns:a16="http://schemas.microsoft.com/office/drawing/2014/main" id="{7631824E-3D45-427A-B936-DA1BCF9EB48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990" y="1614329"/>
            <a:ext cx="3779594" cy="2442765"/>
          </a:xfrm>
          <a:prstGeom prst="rect">
            <a:avLst/>
          </a:prstGeom>
          <a:noFill/>
          <a:ln>
            <a:noFill/>
          </a:ln>
        </p:spPr>
      </p:pic>
    </p:spTree>
    <p:extLst>
      <p:ext uri="{BB962C8B-B14F-4D97-AF65-F5344CB8AC3E}">
        <p14:creationId xmlns:p14="http://schemas.microsoft.com/office/powerpoint/2010/main" val="201132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9444-F3DB-4296-907A-DED775027F34}"/>
              </a:ext>
            </a:extLst>
          </p:cNvPr>
          <p:cNvSpPr>
            <a:spLocks noGrp="1"/>
          </p:cNvSpPr>
          <p:nvPr>
            <p:ph type="title"/>
          </p:nvPr>
        </p:nvSpPr>
        <p:spPr/>
        <p:txBody>
          <a:bodyPr>
            <a:normAutofit/>
          </a:bodyPr>
          <a:lstStyle/>
          <a:p>
            <a:r>
              <a:rPr lang="en-IN" sz="3800" dirty="0">
                <a:latin typeface="+mn-lt"/>
              </a:rPr>
              <a:t>WORKING</a:t>
            </a:r>
          </a:p>
        </p:txBody>
      </p:sp>
      <p:sp>
        <p:nvSpPr>
          <p:cNvPr id="3" name="Content Placeholder 2">
            <a:extLst>
              <a:ext uri="{FF2B5EF4-FFF2-40B4-BE49-F238E27FC236}">
                <a16:creationId xmlns:a16="http://schemas.microsoft.com/office/drawing/2014/main" id="{7B4DE409-9FDA-4493-9CE1-9E610858A1A1}"/>
              </a:ext>
            </a:extLst>
          </p:cNvPr>
          <p:cNvSpPr>
            <a:spLocks noGrp="1"/>
          </p:cNvSpPr>
          <p:nvPr>
            <p:ph idx="1"/>
          </p:nvPr>
        </p:nvSpPr>
        <p:spPr/>
        <p:txBody>
          <a:bodyPr>
            <a:normAutofit lnSpcReduction="10000"/>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pseudo-noise signal is generated and is polar mapped to generate a sequence. The information carrying sequence is modulated according to PN sequence by multiplying the sequences where the resulting DSSS baseband signal is a combination of the PN sequence in one-time frame and a phase-shifted PN sequence in the next time frame.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resulting baseband signal is fed into QPSK modulator as input and is demultiplexed into even and odd sequences. These sequences are modulated with the carriers considered where NRZ line coded even sequence is modulated with cosine carrier and NRZ line code odd sequence signal is modulated with sine carrier.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These modulated sequences are fed into a summer and the resulting signal is termed as DSSS-QPSK signal.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014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ED89-2F33-4B60-B794-78E9B7D048A6}"/>
              </a:ext>
            </a:extLst>
          </p:cNvPr>
          <p:cNvSpPr>
            <a:spLocks noGrp="1"/>
          </p:cNvSpPr>
          <p:nvPr>
            <p:ph type="title"/>
          </p:nvPr>
        </p:nvSpPr>
        <p:spPr/>
        <p:txBody>
          <a:bodyPr>
            <a:normAutofit/>
          </a:bodyPr>
          <a:lstStyle/>
          <a:p>
            <a:r>
              <a:rPr lang="en-IN" sz="3800" dirty="0">
                <a:latin typeface="+mn-lt"/>
              </a:rPr>
              <a:t>ADVANTAGES</a:t>
            </a:r>
          </a:p>
        </p:txBody>
      </p:sp>
      <p:sp>
        <p:nvSpPr>
          <p:cNvPr id="3" name="Content Placeholder 2">
            <a:extLst>
              <a:ext uri="{FF2B5EF4-FFF2-40B4-BE49-F238E27FC236}">
                <a16:creationId xmlns:a16="http://schemas.microsoft.com/office/drawing/2014/main" id="{ADD35F38-EE0D-4228-9165-B429D82C7D18}"/>
              </a:ext>
            </a:extLst>
          </p:cNvPr>
          <p:cNvSpPr>
            <a:spLocks noGrp="1"/>
          </p:cNvSpPr>
          <p:nvPr>
            <p:ph idx="1"/>
          </p:nvPr>
        </p:nvSpPr>
        <p:spPr>
          <a:xfrm>
            <a:off x="1097280" y="2063813"/>
            <a:ext cx="10058400" cy="4115046"/>
          </a:xfrm>
        </p:spPr>
        <p:txBody>
          <a:bodyPr>
            <a:noAutofit/>
          </a:bodyPr>
          <a:lstStyle/>
          <a:p>
            <a:pPr algn="l"/>
            <a:r>
              <a:rPr lang="en-US" b="0" i="0" u="none" strike="noStrike" baseline="0" dirty="0">
                <a:solidFill>
                  <a:schemeClr val="tx2"/>
                </a:solidFill>
                <a:latin typeface="Times New Roman" panose="02020603050405020304" pitchFamily="18" charset="0"/>
                <a:cs typeface="Times New Roman" panose="02020603050405020304" pitchFamily="18" charset="0"/>
              </a:rPr>
              <a:t>This system has a very high degree of discrimination against the multipath signals. Therefore, the interference caused by the multipath reception is minimized </a:t>
            </a:r>
            <a:r>
              <a:rPr lang="en-IN" b="0" i="0" u="none" strike="noStrike" baseline="0" dirty="0">
                <a:solidFill>
                  <a:schemeClr val="tx2"/>
                </a:solidFill>
                <a:latin typeface="Times New Roman" panose="02020603050405020304" pitchFamily="18" charset="0"/>
                <a:cs typeface="Times New Roman" panose="02020603050405020304" pitchFamily="18" charset="0"/>
              </a:rPr>
              <a:t>successfully.</a:t>
            </a:r>
          </a:p>
          <a:p>
            <a:pPr algn="l"/>
            <a:r>
              <a:rPr lang="en-US" b="0" i="0" u="none" strike="noStrike" baseline="0" dirty="0">
                <a:solidFill>
                  <a:schemeClr val="tx2"/>
                </a:solidFill>
                <a:latin typeface="Times New Roman" panose="02020603050405020304" pitchFamily="18" charset="0"/>
                <a:cs typeface="Times New Roman" panose="02020603050405020304" pitchFamily="18" charset="0"/>
              </a:rPr>
              <a:t>• The performance of DSSS system in presence of noise is superior to other system </a:t>
            </a:r>
            <a:r>
              <a:rPr lang="en-IN" b="0" i="0" u="none" strike="noStrike" baseline="0" dirty="0">
                <a:solidFill>
                  <a:schemeClr val="tx2"/>
                </a:solidFill>
                <a:latin typeface="Times New Roman" panose="02020603050405020304" pitchFamily="18" charset="0"/>
                <a:cs typeface="Times New Roman" panose="02020603050405020304" pitchFamily="18" charset="0"/>
              </a:rPr>
              <a:t>such as FHSS system.</a:t>
            </a:r>
          </a:p>
          <a:p>
            <a:pPr algn="l"/>
            <a:r>
              <a:rPr lang="en-US" b="0" i="0" u="none" strike="noStrike" baseline="0" dirty="0">
                <a:solidFill>
                  <a:schemeClr val="tx2"/>
                </a:solidFill>
                <a:latin typeface="Times New Roman" panose="02020603050405020304" pitchFamily="18" charset="0"/>
                <a:cs typeface="Times New Roman" panose="02020603050405020304" pitchFamily="18" charset="0"/>
              </a:rPr>
              <a:t>• This system combats the intentional interference (jamming) most effectively.</a:t>
            </a:r>
          </a:p>
          <a:p>
            <a:pPr algn="l"/>
            <a:r>
              <a:rPr lang="en-US" b="0" i="0" u="none" strike="noStrike" baseline="0" dirty="0">
                <a:solidFill>
                  <a:schemeClr val="tx2"/>
                </a:solidFill>
                <a:latin typeface="Times New Roman" panose="02020603050405020304" pitchFamily="18" charset="0"/>
                <a:cs typeface="Times New Roman" panose="02020603050405020304" pitchFamily="18" charset="0"/>
              </a:rPr>
              <a:t>• Sharing of a single channel among multiple users</a:t>
            </a:r>
          </a:p>
          <a:p>
            <a:pPr algn="l"/>
            <a:r>
              <a:rPr lang="en-US" b="0" i="0" u="none" strike="noStrike" baseline="0" dirty="0">
                <a:solidFill>
                  <a:schemeClr val="tx2"/>
                </a:solidFill>
                <a:latin typeface="Times New Roman" panose="02020603050405020304" pitchFamily="18" charset="0"/>
                <a:cs typeface="Times New Roman" panose="02020603050405020304" pitchFamily="18" charset="0"/>
              </a:rPr>
              <a:t>• Determination of relative timing between transmitter and receiver.</a:t>
            </a:r>
          </a:p>
          <a:p>
            <a:pPr algn="l"/>
            <a:r>
              <a:rPr lang="en-US" b="0" i="0" u="none" strike="noStrike" baseline="0" dirty="0">
                <a:solidFill>
                  <a:schemeClr val="tx2"/>
                </a:solidFill>
                <a:latin typeface="Times New Roman" panose="02020603050405020304" pitchFamily="18" charset="0"/>
                <a:cs typeface="Times New Roman" panose="02020603050405020304" pitchFamily="18" charset="0"/>
              </a:rPr>
              <a:t>• Since the usage of QPSK modulation increases the efficiency of signal transmission, it is immune to all kinds of interference and jamming and can be only accessed by the receiver.</a:t>
            </a:r>
          </a:p>
          <a:p>
            <a:pPr algn="l"/>
            <a:endParaRPr lang="en-IN" sz="15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27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4292-5AA7-4DC1-8CBD-E5CDC5B35DB7}"/>
              </a:ext>
            </a:extLst>
          </p:cNvPr>
          <p:cNvSpPr>
            <a:spLocks noGrp="1"/>
          </p:cNvSpPr>
          <p:nvPr>
            <p:ph type="title"/>
          </p:nvPr>
        </p:nvSpPr>
        <p:spPr/>
        <p:txBody>
          <a:bodyPr>
            <a:normAutofit/>
          </a:bodyPr>
          <a:lstStyle/>
          <a:p>
            <a:r>
              <a:rPr lang="en-IN" sz="3800" dirty="0">
                <a:latin typeface="+mn-lt"/>
              </a:rPr>
              <a:t>DISADVANTAGES</a:t>
            </a:r>
          </a:p>
        </p:txBody>
      </p:sp>
      <p:sp>
        <p:nvSpPr>
          <p:cNvPr id="3" name="Content Placeholder 2">
            <a:extLst>
              <a:ext uri="{FF2B5EF4-FFF2-40B4-BE49-F238E27FC236}">
                <a16:creationId xmlns:a16="http://schemas.microsoft.com/office/drawing/2014/main" id="{547C2DEB-26B9-4FC4-BE02-BF72903ED192}"/>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 With the serial search system, the acquisition time is too large. This makes the DSSS </a:t>
            </a:r>
            <a:r>
              <a:rPr lang="en-IN" sz="2400" b="0" i="0" u="none" strike="noStrike" baseline="0" dirty="0">
                <a:latin typeface="Times New Roman" panose="02020603050405020304" pitchFamily="18" charset="0"/>
                <a:cs typeface="Times New Roman" panose="02020603050405020304" pitchFamily="18" charset="0"/>
              </a:rPr>
              <a:t>system slow.</a:t>
            </a:r>
          </a:p>
          <a:p>
            <a:pPr algn="l"/>
            <a:r>
              <a:rPr lang="en-US" sz="2400" b="0" i="0" u="none" strike="noStrike" baseline="0" dirty="0">
                <a:latin typeface="Times New Roman" panose="02020603050405020304" pitchFamily="18" charset="0"/>
                <a:cs typeface="Times New Roman" panose="02020603050405020304" pitchFamily="18" charset="0"/>
              </a:rPr>
              <a:t>• The channel bandwidth required, is very large. But this bandwidth is less than that of </a:t>
            </a:r>
            <a:r>
              <a:rPr lang="en-IN" sz="2400" b="0" i="0" u="none" strike="noStrike" baseline="0" dirty="0">
                <a:latin typeface="Times New Roman" panose="02020603050405020304" pitchFamily="18" charset="0"/>
                <a:cs typeface="Times New Roman" panose="02020603050405020304" pitchFamily="18" charset="0"/>
              </a:rPr>
              <a:t>a FHSS system.</a:t>
            </a:r>
          </a:p>
          <a:p>
            <a:pPr algn="l"/>
            <a:r>
              <a:rPr lang="en-US" sz="2400" b="0" i="0" u="none" strike="noStrike" baseline="0" dirty="0">
                <a:latin typeface="Times New Roman" panose="02020603050405020304" pitchFamily="18" charset="0"/>
                <a:cs typeface="Times New Roman" panose="02020603050405020304" pitchFamily="18" charset="0"/>
              </a:rPr>
              <a:t>• The synchronization is affected by the variable distance between the transmitter and receiver.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62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3FB5-5A64-49C8-A850-1F6DC3FACADD}"/>
              </a:ext>
            </a:extLst>
          </p:cNvPr>
          <p:cNvSpPr>
            <a:spLocks noGrp="1"/>
          </p:cNvSpPr>
          <p:nvPr>
            <p:ph type="title"/>
          </p:nvPr>
        </p:nvSpPr>
        <p:spPr/>
        <p:txBody>
          <a:bodyPr>
            <a:normAutofit/>
          </a:bodyPr>
          <a:lstStyle/>
          <a:p>
            <a:r>
              <a:rPr lang="en-IN" sz="3800" dirty="0">
                <a:latin typeface="+mn-lt"/>
              </a:rPr>
              <a:t>APPLICATIONS</a:t>
            </a:r>
          </a:p>
        </p:txBody>
      </p:sp>
      <p:sp>
        <p:nvSpPr>
          <p:cNvPr id="3" name="Content Placeholder 2">
            <a:extLst>
              <a:ext uri="{FF2B5EF4-FFF2-40B4-BE49-F238E27FC236}">
                <a16:creationId xmlns:a16="http://schemas.microsoft.com/office/drawing/2014/main" id="{9F4423F2-1E19-4D38-ABD1-B7BD13073F8C}"/>
              </a:ext>
            </a:extLst>
          </p:cNvPr>
          <p:cNvSpPr>
            <a:spLocks noGrp="1"/>
          </p:cNvSpPr>
          <p:nvPr>
            <p:ph idx="1"/>
          </p:nvPr>
        </p:nvSpPr>
        <p:spPr/>
        <p:txBody>
          <a:bodyPr>
            <a:normAutofit fontScale="92500" lnSpcReduction="20000"/>
          </a:bodyPr>
          <a:lstStyle/>
          <a:p>
            <a:pPr algn="l"/>
            <a:r>
              <a:rPr lang="en-US" sz="1800" b="0" i="0" u="none" strike="noStrike" baseline="0" dirty="0">
                <a:solidFill>
                  <a:srgbClr val="202122"/>
                </a:solidFill>
                <a:latin typeface="SymbolMT"/>
              </a:rPr>
              <a:t>• </a:t>
            </a:r>
            <a:r>
              <a:rPr lang="en-US" sz="1800" b="0" i="0" u="none" strike="noStrike" baseline="0" dirty="0">
                <a:solidFill>
                  <a:srgbClr val="202122"/>
                </a:solidFill>
                <a:latin typeface="Times New Roman" panose="02020603050405020304" pitchFamily="18" charset="0"/>
              </a:rPr>
              <a:t>The United States GPS, European Galileo and Russian GLONASS satellite navigation systems; earlier GLONASS used DSSS with a single spreading sequence in conjunction with FDMA, while later GLONASS used DSSS to achieve CDMA with multiple spreading sequences.</a:t>
            </a:r>
          </a:p>
          <a:p>
            <a:pPr algn="l"/>
            <a:r>
              <a:rPr lang="en-IN" sz="1800" b="0" i="0" u="none" strike="noStrike" baseline="0" dirty="0">
                <a:solidFill>
                  <a:srgbClr val="202122"/>
                </a:solidFill>
                <a:latin typeface="SymbolMT"/>
              </a:rPr>
              <a:t>• </a:t>
            </a:r>
            <a:r>
              <a:rPr lang="en-IN" sz="1800" b="0" i="0" u="none" strike="noStrike" baseline="0" dirty="0">
                <a:solidFill>
                  <a:srgbClr val="202122"/>
                </a:solidFill>
                <a:latin typeface="Times New Roman" panose="02020603050405020304" pitchFamily="18" charset="0"/>
              </a:rPr>
              <a:t>DS-CDMA (Direct-Sequence Code Division Multiple Access) is a multiple </a:t>
            </a:r>
            <a:r>
              <a:rPr lang="en-US" sz="1800" b="0" i="0" u="none" strike="noStrike" baseline="0" dirty="0">
                <a:solidFill>
                  <a:srgbClr val="202122"/>
                </a:solidFill>
                <a:latin typeface="Times New Roman" panose="02020603050405020304" pitchFamily="18" charset="0"/>
              </a:rPr>
              <a:t>access scheme based on DSSS, by spreading the signals from/to different users with different codes. It is the most widely used type of CDMA.</a:t>
            </a:r>
          </a:p>
          <a:p>
            <a:pPr algn="l"/>
            <a:r>
              <a:rPr lang="en-US" sz="1800" b="0" i="0" u="none" strike="noStrike" baseline="0" dirty="0">
                <a:solidFill>
                  <a:srgbClr val="202122"/>
                </a:solidFill>
                <a:latin typeface="SymbolMT"/>
              </a:rPr>
              <a:t>• </a:t>
            </a:r>
            <a:r>
              <a:rPr lang="en-US" sz="1800" b="0" i="0" u="none" strike="noStrike" baseline="0" dirty="0">
                <a:solidFill>
                  <a:srgbClr val="202122"/>
                </a:solidFill>
                <a:latin typeface="Times New Roman" panose="02020603050405020304" pitchFamily="18" charset="0"/>
              </a:rPr>
              <a:t>Cordless phones operating in the 900 MHz, 2.4 GHz and 5.8 GHz bands</a:t>
            </a:r>
          </a:p>
          <a:p>
            <a:pPr algn="l"/>
            <a:r>
              <a:rPr lang="en-US" sz="1800" b="0" i="0" u="none" strike="noStrike" baseline="0" dirty="0">
                <a:solidFill>
                  <a:srgbClr val="202122"/>
                </a:solidFill>
                <a:latin typeface="SymbolMT"/>
              </a:rPr>
              <a:t>• </a:t>
            </a:r>
            <a:r>
              <a:rPr lang="en-US" sz="1800" b="0" i="0" u="none" strike="noStrike" baseline="0" dirty="0">
                <a:solidFill>
                  <a:srgbClr val="202122"/>
                </a:solidFill>
                <a:latin typeface="Times New Roman" panose="02020603050405020304" pitchFamily="18" charset="0"/>
              </a:rPr>
              <a:t>IEEE 802.11b 2.4 GHz Wi-Fi, and its predecessor 802.11-1999. (Their successor 802.11g uses both OFDM and DSSS)</a:t>
            </a:r>
          </a:p>
          <a:p>
            <a:pPr algn="l"/>
            <a:r>
              <a:rPr lang="en-US" sz="1800" b="0" i="0" u="none" strike="noStrike" baseline="0" dirty="0">
                <a:solidFill>
                  <a:srgbClr val="202122"/>
                </a:solidFill>
                <a:latin typeface="SymbolMT"/>
              </a:rPr>
              <a:t>• </a:t>
            </a:r>
            <a:r>
              <a:rPr lang="en-US" sz="1800" b="0" i="0" u="none" strike="noStrike" baseline="0" dirty="0">
                <a:solidFill>
                  <a:srgbClr val="202122"/>
                </a:solidFill>
                <a:latin typeface="Times New Roman" panose="02020603050405020304" pitchFamily="18" charset="0"/>
              </a:rPr>
              <a:t>Used in Automatic meter reading.</a:t>
            </a:r>
          </a:p>
          <a:p>
            <a:pPr algn="l"/>
            <a:r>
              <a:rPr lang="en-US" sz="1800" b="0" i="0" u="none" strike="noStrike" baseline="0" dirty="0">
                <a:solidFill>
                  <a:srgbClr val="202122"/>
                </a:solidFill>
                <a:latin typeface="SymbolMT"/>
              </a:rPr>
              <a:t>• </a:t>
            </a:r>
            <a:r>
              <a:rPr lang="en-US" sz="1800" b="0" i="0" u="none" strike="noStrike" baseline="0" dirty="0">
                <a:solidFill>
                  <a:srgbClr val="202122"/>
                </a:solidFill>
                <a:latin typeface="Times New Roman" panose="02020603050405020304" pitchFamily="18" charset="0"/>
              </a:rPr>
              <a:t>IEEE 802.15.4 (used, e.g., as PHY and MAC layer for ZigBee, or, as the physical </a:t>
            </a:r>
            <a:r>
              <a:rPr lang="en-IN" sz="1800" b="0" i="0" u="none" strike="noStrike" baseline="0" dirty="0">
                <a:solidFill>
                  <a:srgbClr val="202122"/>
                </a:solidFill>
                <a:latin typeface="Times New Roman" panose="02020603050405020304" pitchFamily="18" charset="0"/>
              </a:rPr>
              <a:t>layer for Wireless HART)</a:t>
            </a:r>
          </a:p>
          <a:p>
            <a:pPr algn="l"/>
            <a:r>
              <a:rPr lang="en-IN" sz="1800" b="0" i="0" u="none" strike="noStrike" baseline="0" dirty="0">
                <a:solidFill>
                  <a:srgbClr val="202122"/>
                </a:solidFill>
                <a:latin typeface="SymbolMT"/>
              </a:rPr>
              <a:t>• </a:t>
            </a:r>
            <a:r>
              <a:rPr lang="en-IN" sz="1800" b="0" i="0" u="none" strike="noStrike" baseline="0" dirty="0">
                <a:solidFill>
                  <a:srgbClr val="202122"/>
                </a:solidFill>
                <a:latin typeface="Times New Roman" panose="02020603050405020304" pitchFamily="18" charset="0"/>
              </a:rPr>
              <a:t>Radio-controlled model Automotive vehicles</a:t>
            </a:r>
            <a:endParaRPr lang="en-IN" dirty="0"/>
          </a:p>
        </p:txBody>
      </p:sp>
    </p:spTree>
    <p:extLst>
      <p:ext uri="{BB962C8B-B14F-4D97-AF65-F5344CB8AC3E}">
        <p14:creationId xmlns:p14="http://schemas.microsoft.com/office/powerpoint/2010/main" val="250832367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{E7E5D6B5-BBF4-4BC5-B7B3-C3060A9936F5}tf56160789_win32</Template>
  <TotalTime>27</TotalTime>
  <Words>696</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Bookman Old Style</vt:lpstr>
      <vt:lpstr>Calibri</vt:lpstr>
      <vt:lpstr>Franklin Gothic Book</vt:lpstr>
      <vt:lpstr>SymbolMT</vt:lpstr>
      <vt:lpstr>Times New Roman</vt:lpstr>
      <vt:lpstr>TimesNewRomanPSMT</vt:lpstr>
      <vt:lpstr>1_RetrospectVTI</vt:lpstr>
      <vt:lpstr>DSSS-QPSK Signal Generation</vt:lpstr>
      <vt:lpstr>PowerPoint Presentation</vt:lpstr>
      <vt:lpstr>BLOCK DIAGRAM</vt:lpstr>
      <vt:lpstr>PowerPoint Presentation</vt:lpstr>
      <vt:lpstr>WORKING</vt:lpstr>
      <vt:lpstr>ADVANTAGES</vt:lpstr>
      <vt:lpstr>DISADVANTAGES</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DSSS-QPSK Signal Generation</dc:title>
  <dc:creator>Arjun Venkatesh Srivatsa</dc:creator>
  <cp:lastModifiedBy>Arjun Venkatesh Srivatsa</cp:lastModifiedBy>
  <cp:revision>4</cp:revision>
  <dcterms:created xsi:type="dcterms:W3CDTF">2020-12-30T02:57:43Z</dcterms:created>
  <dcterms:modified xsi:type="dcterms:W3CDTF">2020-12-30T03:24:46Z</dcterms:modified>
</cp:coreProperties>
</file>