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70" r:id="rId17"/>
    <p:sldId id="271" r:id="rId18"/>
    <p:sldId id="272" r:id="rId19"/>
    <p:sldId id="273" r:id="rId20"/>
    <p:sldId id="274" r:id="rId21"/>
    <p:sldId id="281" r:id="rId22"/>
    <p:sldId id="275" r:id="rId23"/>
    <p:sldId id="277" r:id="rId24"/>
    <p:sldId id="278" r:id="rId25"/>
    <p:sldId id="279"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94007" autoAdjust="0"/>
  </p:normalViewPr>
  <p:slideViewPr>
    <p:cSldViewPr>
      <p:cViewPr varScale="1">
        <p:scale>
          <a:sx n="86" d="100"/>
          <a:sy n="86" d="100"/>
        </p:scale>
        <p:origin x="77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0E410-1A7D-477A-BB6B-A046FD3A5492}" type="datetimeFigureOut">
              <a:rPr lang="en-US" smtClean="0"/>
              <a:t>6/28/2021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86208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64387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890220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069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58797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F0E410-1A7D-477A-BB6B-A046FD3A5492}" type="datetimeFigureOut">
              <a:rPr lang="en-US" smtClean="0"/>
              <a:t>6/28/2021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222890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F0E410-1A7D-477A-BB6B-A046FD3A5492}" type="datetimeFigureOut">
              <a:rPr lang="en-US" smtClean="0"/>
              <a:t>6/28/2021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051519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0E410-1A7D-477A-BB6B-A046FD3A5492}" type="datetimeFigureOut">
              <a:rPr lang="en-US" smtClean="0"/>
              <a:t>6/28/2021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8017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0E410-1A7D-477A-BB6B-A046FD3A5492}" type="datetimeFigureOut">
              <a:rPr lang="en-US" smtClean="0"/>
              <a:t>6/28/2021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76549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0E410-1A7D-477A-BB6B-A046FD3A5492}" type="datetimeFigureOut">
              <a:rPr lang="en-US" smtClean="0"/>
              <a:t>6/28/2021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271443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0E410-1A7D-477A-BB6B-A046FD3A5492}" type="datetimeFigureOut">
              <a:rPr lang="en-US" smtClean="0"/>
              <a:t>6/28/2021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72314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236447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0E410-1A7D-477A-BB6B-A046FD3A5492}" type="datetimeFigureOut">
              <a:rPr lang="en-US" smtClean="0"/>
              <a:t>6/28/2021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144961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0E410-1A7D-477A-BB6B-A046FD3A5492}" type="datetimeFigureOut">
              <a:rPr lang="en-US" smtClean="0"/>
              <a:t>6/28/2021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383747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0E410-1A7D-477A-BB6B-A046FD3A5492}" type="datetimeFigureOut">
              <a:rPr lang="en-US" smtClean="0"/>
              <a:t>6/28/2021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195709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204318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0E410-1A7D-477A-BB6B-A046FD3A5492}" type="datetimeFigureOut">
              <a:rPr lang="en-US" smtClean="0"/>
              <a:t>6/28/2021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0D4DD-C2E3-4404-90A5-DFA1CCD55436}" type="slidenum">
              <a:rPr lang="en-IN" smtClean="0"/>
              <a:t>‹#›</a:t>
            </a:fld>
            <a:endParaRPr lang="en-IN"/>
          </a:p>
        </p:txBody>
      </p:sp>
    </p:spTree>
    <p:extLst>
      <p:ext uri="{BB962C8B-B14F-4D97-AF65-F5344CB8AC3E}">
        <p14:creationId xmlns:p14="http://schemas.microsoft.com/office/powerpoint/2010/main" val="294310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F0E410-1A7D-477A-BB6B-A046FD3A5492}" type="datetimeFigureOut">
              <a:rPr lang="en-US" smtClean="0"/>
              <a:t>6/28/2021</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70D4DD-C2E3-4404-90A5-DFA1CCD55436}" type="slidenum">
              <a:rPr lang="en-IN" smtClean="0"/>
              <a:t>‹#›</a:t>
            </a:fld>
            <a:endParaRPr lang="en-IN"/>
          </a:p>
        </p:txBody>
      </p:sp>
    </p:spTree>
    <p:extLst>
      <p:ext uri="{BB962C8B-B14F-4D97-AF65-F5344CB8AC3E}">
        <p14:creationId xmlns:p14="http://schemas.microsoft.com/office/powerpoint/2010/main" val="159911775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41" y="404664"/>
            <a:ext cx="8929718" cy="2528260"/>
          </a:xfrm>
        </p:spPr>
        <p:txBody>
          <a:bodyPr>
            <a:normAutofit fontScale="90000"/>
          </a:bodyPr>
          <a:lstStyle/>
          <a:p>
            <a:br>
              <a:rPr lang="en-IN" dirty="0"/>
            </a:br>
            <a:r>
              <a:rPr lang="en-IN" dirty="0"/>
              <a:t> </a:t>
            </a:r>
            <a:r>
              <a:rPr lang="en-IN" b="1" dirty="0">
                <a:latin typeface="+mn-lt"/>
                <a:cs typeface="Times New Roman" pitchFamily="18" charset="0"/>
              </a:rPr>
              <a:t>DETECTION OF LUNG CANCER USING DEEP CONVOLUTION NEURAL NETWORKS. </a:t>
            </a:r>
            <a:endParaRPr lang="en-IN" dirty="0">
              <a:latin typeface="+mn-lt"/>
              <a:cs typeface="Times New Roman" pitchFamily="18" charset="0"/>
            </a:endParaRPr>
          </a:p>
        </p:txBody>
      </p:sp>
      <p:sp>
        <p:nvSpPr>
          <p:cNvPr id="6" name="TextBox 5">
            <a:extLst>
              <a:ext uri="{FF2B5EF4-FFF2-40B4-BE49-F238E27FC236}">
                <a16:creationId xmlns:a16="http://schemas.microsoft.com/office/drawing/2014/main" id="{C9A6A5EE-B088-4B52-9E76-06091C0BD545}"/>
              </a:ext>
            </a:extLst>
          </p:cNvPr>
          <p:cNvSpPr txBox="1"/>
          <p:nvPr/>
        </p:nvSpPr>
        <p:spPr>
          <a:xfrm>
            <a:off x="1043608" y="2996952"/>
            <a:ext cx="7416824" cy="4247317"/>
          </a:xfrm>
          <a:prstGeom prst="rect">
            <a:avLst/>
          </a:prstGeom>
          <a:noFill/>
        </p:spPr>
        <p:txBody>
          <a:bodyPr wrap="square" rtlCol="0">
            <a:spAutoFit/>
          </a:bodyPr>
          <a:lstStyle/>
          <a:p>
            <a:pPr algn="ctr"/>
            <a:endParaRPr lang="en-IN" sz="1800" u="sng" dirty="0">
              <a:solidFill>
                <a:schemeClr val="tx1"/>
              </a:solidFill>
              <a:latin typeface="Times New Roman" pitchFamily="18" charset="0"/>
              <a:cs typeface="Times New Roman" pitchFamily="18" charset="0"/>
            </a:endParaRPr>
          </a:p>
          <a:p>
            <a:pPr algn="ctr"/>
            <a:r>
              <a:rPr lang="en-IN" sz="1800" u="sng" dirty="0">
                <a:solidFill>
                  <a:schemeClr val="tx1"/>
                </a:solidFill>
                <a:cs typeface="Times New Roman" pitchFamily="18" charset="0"/>
              </a:rPr>
              <a:t>Under the guidance of </a:t>
            </a:r>
          </a:p>
          <a:p>
            <a:pPr algn="ctr"/>
            <a:endParaRPr lang="en-IN" sz="1800" u="sng" dirty="0">
              <a:solidFill>
                <a:schemeClr val="tx1"/>
              </a:solidFill>
              <a:cs typeface="Times New Roman" pitchFamily="18" charset="0"/>
            </a:endParaRPr>
          </a:p>
          <a:p>
            <a:pPr algn="ctr"/>
            <a:r>
              <a:rPr lang="en-IN" sz="1800" b="1" dirty="0">
                <a:solidFill>
                  <a:schemeClr val="tx1"/>
                </a:solidFill>
                <a:cs typeface="Times New Roman" pitchFamily="18" charset="0"/>
              </a:rPr>
              <a:t>SHASHIDHAR R </a:t>
            </a:r>
          </a:p>
          <a:p>
            <a:pPr algn="ctr"/>
            <a:r>
              <a:rPr lang="en-IN" sz="1800" b="1" dirty="0">
                <a:solidFill>
                  <a:schemeClr val="tx1"/>
                </a:solidFill>
                <a:cs typeface="Times New Roman" pitchFamily="18" charset="0"/>
              </a:rPr>
              <a:t>  Assistant Professor </a:t>
            </a:r>
          </a:p>
          <a:p>
            <a:pPr algn="ctr"/>
            <a:endParaRPr lang="en-IN" b="1" dirty="0">
              <a:cs typeface="Times New Roman" pitchFamily="18" charset="0"/>
            </a:endParaRPr>
          </a:p>
          <a:p>
            <a:pPr algn="ctr"/>
            <a:endParaRPr lang="en-IN" sz="1800" b="1" dirty="0">
              <a:solidFill>
                <a:schemeClr val="tx1"/>
              </a:solidFill>
              <a:cs typeface="Times New Roman" pitchFamily="18" charset="0"/>
            </a:endParaRPr>
          </a:p>
          <a:p>
            <a:r>
              <a:rPr lang="en-IN" b="1" dirty="0">
                <a:cs typeface="Times New Roman" pitchFamily="18" charset="0"/>
              </a:rPr>
              <a:t>                                                    </a:t>
            </a:r>
            <a:r>
              <a:rPr lang="en-IN" sz="1800" u="sng" dirty="0">
                <a:solidFill>
                  <a:schemeClr val="tx1"/>
                </a:solidFill>
                <a:cs typeface="Times New Roman" pitchFamily="18" charset="0"/>
              </a:rPr>
              <a:t>Submitted By: </a:t>
            </a:r>
          </a:p>
          <a:p>
            <a:endParaRPr lang="en-IN" sz="1800" u="sng" dirty="0">
              <a:solidFill>
                <a:schemeClr val="tx1"/>
              </a:solidFill>
              <a:cs typeface="Times New Roman" pitchFamily="18" charset="0"/>
            </a:endParaRPr>
          </a:p>
          <a:p>
            <a:r>
              <a:rPr lang="en-IN" sz="1800" b="1" dirty="0">
                <a:solidFill>
                  <a:schemeClr val="tx1"/>
                </a:solidFill>
                <a:cs typeface="Times New Roman" pitchFamily="18" charset="0"/>
              </a:rPr>
              <a:t>			        ARJUN V SRIVATSA -01JST18EC012</a:t>
            </a:r>
            <a:endParaRPr lang="en-IN" sz="1800" dirty="0">
              <a:solidFill>
                <a:schemeClr val="tx1"/>
              </a:solidFill>
              <a:cs typeface="Times New Roman" pitchFamily="18" charset="0"/>
            </a:endParaRPr>
          </a:p>
          <a:p>
            <a:r>
              <a:rPr lang="en-IN" sz="1800" dirty="0">
                <a:solidFill>
                  <a:schemeClr val="tx1"/>
                </a:solidFill>
                <a:cs typeface="Times New Roman" pitchFamily="18" charset="0"/>
              </a:rPr>
              <a:t>  			        </a:t>
            </a:r>
            <a:r>
              <a:rPr lang="en-IN" sz="1800" b="1" dirty="0">
                <a:solidFill>
                  <a:schemeClr val="tx1"/>
                </a:solidFill>
                <a:cs typeface="Times New Roman" pitchFamily="18" charset="0"/>
              </a:rPr>
              <a:t>SHREYAS K MAHESH -01JST18EC088</a:t>
            </a:r>
            <a:endParaRPr lang="en-IN" sz="1800" dirty="0">
              <a:solidFill>
                <a:schemeClr val="tx1"/>
              </a:solidFill>
              <a:cs typeface="Times New Roman" pitchFamily="18" charset="0"/>
            </a:endParaRPr>
          </a:p>
          <a:p>
            <a:r>
              <a:rPr lang="en-IN" sz="1800" dirty="0">
                <a:solidFill>
                  <a:schemeClr val="tx1"/>
                </a:solidFill>
                <a:cs typeface="Times New Roman" pitchFamily="18" charset="0"/>
              </a:rPr>
              <a:t>                                       </a:t>
            </a:r>
            <a:r>
              <a:rPr lang="en-IN" sz="1800" b="1" dirty="0">
                <a:solidFill>
                  <a:schemeClr val="tx1"/>
                </a:solidFill>
                <a:cs typeface="Times New Roman" pitchFamily="18" charset="0"/>
              </a:rPr>
              <a:t>THANMAY M -01JST18EC102	</a:t>
            </a:r>
          </a:p>
          <a:p>
            <a:endParaRPr lang="en-IN" sz="1800" b="1" dirty="0">
              <a:solidFill>
                <a:schemeClr val="tx1"/>
              </a:solidFill>
              <a:latin typeface="Times New Roman" pitchFamily="18" charset="0"/>
              <a:cs typeface="Times New Roman" pitchFamily="18" charset="0"/>
            </a:endParaRPr>
          </a:p>
          <a:p>
            <a:endParaRPr lang="en-IN" sz="1800" b="1" dirty="0">
              <a:solidFill>
                <a:schemeClr val="tx1"/>
              </a:solidFill>
              <a:latin typeface="Times New Roman" pitchFamily="18" charset="0"/>
              <a:cs typeface="Times New Roman"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763688" y="157467"/>
            <a:ext cx="5840374" cy="5428570"/>
          </a:xfrm>
          <a:prstGeom prst="rect">
            <a:avLst/>
          </a:prstGeom>
          <a:noFill/>
          <a:ln w="9525">
            <a:noFill/>
            <a:miter lim="800000"/>
            <a:headEnd/>
            <a:tailEnd/>
          </a:ln>
          <a:effectLst/>
        </p:spPr>
      </p:pic>
      <p:sp>
        <p:nvSpPr>
          <p:cNvPr id="3" name="TextBox 2"/>
          <p:cNvSpPr txBox="1"/>
          <p:nvPr/>
        </p:nvSpPr>
        <p:spPr>
          <a:xfrm>
            <a:off x="539552" y="5661248"/>
            <a:ext cx="8501122" cy="923330"/>
          </a:xfrm>
          <a:prstGeom prst="rect">
            <a:avLst/>
          </a:prstGeom>
          <a:noFill/>
        </p:spPr>
        <p:txBody>
          <a:bodyPr wrap="square" rtlCol="0">
            <a:spAutoFit/>
          </a:bodyPr>
          <a:lstStyle/>
          <a:p>
            <a:pPr algn="ctr"/>
            <a:r>
              <a:rPr lang="en-IN" dirty="0"/>
              <a:t>Figure 3: Visualization of three-dimensional image representation for (a) rib cage (b) lung segments with lung nodules (c) outer lung segment (d) lung nodules.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67544" y="188640"/>
            <a:ext cx="8388424" cy="5504919"/>
          </a:xfrm>
          <a:prstGeom prst="rect">
            <a:avLst/>
          </a:prstGeom>
          <a:noFill/>
          <a:ln w="9525">
            <a:noFill/>
            <a:miter lim="800000"/>
            <a:headEnd/>
            <a:tailEnd/>
          </a:ln>
          <a:effectLst/>
        </p:spPr>
      </p:pic>
      <p:sp>
        <p:nvSpPr>
          <p:cNvPr id="3" name="TextBox 2"/>
          <p:cNvSpPr txBox="1"/>
          <p:nvPr/>
        </p:nvSpPr>
        <p:spPr>
          <a:xfrm>
            <a:off x="1907704" y="5805264"/>
            <a:ext cx="7429552" cy="369332"/>
          </a:xfrm>
          <a:prstGeom prst="rect">
            <a:avLst/>
          </a:prstGeom>
          <a:noFill/>
        </p:spPr>
        <p:txBody>
          <a:bodyPr wrap="square" rtlCol="0">
            <a:spAutoFit/>
          </a:bodyPr>
          <a:lstStyle/>
          <a:p>
            <a:r>
              <a:rPr lang="it-IT" dirty="0"/>
              <a:t>Figure 4: Metadata information in a single dicom slice.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3012"/>
            <a:ext cx="7886700" cy="1325563"/>
          </a:xfrm>
        </p:spPr>
        <p:txBody>
          <a:bodyPr>
            <a:normAutofit/>
          </a:bodyPr>
          <a:lstStyle/>
          <a:p>
            <a:pPr algn="l"/>
            <a:r>
              <a:rPr lang="en-IN" sz="3600" b="1" dirty="0"/>
              <a:t>Watershed Algorithm </a:t>
            </a:r>
            <a:endParaRPr lang="en-IN" sz="3600" dirty="0"/>
          </a:p>
        </p:txBody>
      </p:sp>
      <p:pic>
        <p:nvPicPr>
          <p:cNvPr id="5122" name="Picture 2"/>
          <p:cNvPicPr>
            <a:picLocks noChangeAspect="1" noChangeArrowheads="1"/>
          </p:cNvPicPr>
          <p:nvPr/>
        </p:nvPicPr>
        <p:blipFill>
          <a:blip r:embed="rId2"/>
          <a:srcRect/>
          <a:stretch>
            <a:fillRect/>
          </a:stretch>
        </p:blipFill>
        <p:spPr bwMode="auto">
          <a:xfrm>
            <a:off x="1477936" y="1268760"/>
            <a:ext cx="6380212" cy="4625663"/>
          </a:xfrm>
          <a:prstGeom prst="rect">
            <a:avLst/>
          </a:prstGeom>
          <a:noFill/>
          <a:ln w="9525">
            <a:noFill/>
            <a:miter lim="800000"/>
            <a:headEnd/>
            <a:tailEnd/>
          </a:ln>
          <a:effectLst/>
        </p:spPr>
      </p:pic>
      <p:sp>
        <p:nvSpPr>
          <p:cNvPr id="4" name="TextBox 3"/>
          <p:cNvSpPr txBox="1"/>
          <p:nvPr/>
        </p:nvSpPr>
        <p:spPr>
          <a:xfrm>
            <a:off x="1857356" y="6021288"/>
            <a:ext cx="6000792" cy="369332"/>
          </a:xfrm>
          <a:prstGeom prst="rect">
            <a:avLst/>
          </a:prstGeom>
          <a:noFill/>
        </p:spPr>
        <p:txBody>
          <a:bodyPr wrap="square" rtlCol="0">
            <a:spAutoFit/>
          </a:bodyPr>
          <a:lstStyle/>
          <a:p>
            <a:r>
              <a:rPr lang="en-IN" dirty="0"/>
              <a:t>Figure 5: Image segmentation process visualization.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a:latin typeface="+mn-lt"/>
                <a:cs typeface="Times New Roman" pitchFamily="18" charset="0"/>
              </a:rPr>
              <a:t>Feature Extraction &amp; Classification </a:t>
            </a:r>
            <a:endParaRPr lang="en-IN" sz="3600" dirty="0">
              <a:latin typeface="+mn-lt"/>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sz="2800" b="1" dirty="0">
                <a:cs typeface="Times New Roman" pitchFamily="18" charset="0"/>
              </a:rPr>
              <a:t>Logistic Regression.</a:t>
            </a:r>
          </a:p>
          <a:p>
            <a:r>
              <a:rPr lang="en-IN" sz="2800" b="1" dirty="0">
                <a:cs typeface="Times New Roman" pitchFamily="18" charset="0"/>
              </a:rPr>
              <a:t>Decision Tree Algorithm .     </a:t>
            </a:r>
          </a:p>
          <a:p>
            <a:r>
              <a:rPr lang="en-IN" sz="2800" b="1" dirty="0">
                <a:cs typeface="Times New Roman" pitchFamily="18" charset="0"/>
              </a:rPr>
              <a:t>Random Forest Classifier .</a:t>
            </a:r>
          </a:p>
          <a:p>
            <a:r>
              <a:rPr lang="en-IN" sz="2800" b="1" dirty="0">
                <a:cs typeface="Times New Roman" pitchFamily="18" charset="0"/>
              </a:rPr>
              <a:t>Support Vector Machine (Linear) .</a:t>
            </a:r>
          </a:p>
          <a:p>
            <a:r>
              <a:rPr lang="en-IN" sz="2800" b="1" dirty="0">
                <a:cs typeface="Times New Roman" pitchFamily="18" charset="0"/>
              </a:rPr>
              <a:t>Support Vector Machine (Radial Basis Function [RBF]) .</a:t>
            </a:r>
          </a:p>
          <a:p>
            <a:r>
              <a:rPr lang="en-IN" sz="2800" b="1" dirty="0">
                <a:cs typeface="Times New Roman" pitchFamily="18" charset="0"/>
              </a:rPr>
              <a:t>Naive </a:t>
            </a:r>
            <a:r>
              <a:rPr lang="en-IN" sz="2800" b="1" dirty="0" err="1">
                <a:cs typeface="Times New Roman" pitchFamily="18" charset="0"/>
              </a:rPr>
              <a:t>Bayes</a:t>
            </a:r>
            <a:r>
              <a:rPr lang="en-IN" sz="2800" b="1" dirty="0">
                <a:cs typeface="Times New Roman" pitchFamily="18" charset="0"/>
              </a:rPr>
              <a:t> Algorithm .</a:t>
            </a:r>
          </a:p>
          <a:p>
            <a:r>
              <a:rPr lang="en-IN" sz="2800" b="1" dirty="0">
                <a:cs typeface="Times New Roman" pitchFamily="18" charset="0"/>
              </a:rPr>
              <a:t>K-Nearest Neighbours Classifier. </a:t>
            </a:r>
            <a:endParaRPr lang="en-IN" sz="2800" dirty="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630988" y="412412"/>
            <a:ext cx="6146513" cy="1305916"/>
          </a:xfrm>
          <a:prstGeom prst="rect">
            <a:avLst/>
          </a:prstGeom>
          <a:noFill/>
          <a:ln w="9525">
            <a:noFill/>
            <a:miter lim="800000"/>
            <a:headEnd/>
            <a:tailEnd/>
          </a:ln>
          <a:effectLst/>
        </p:spPr>
      </p:pic>
      <p:sp>
        <p:nvSpPr>
          <p:cNvPr id="3" name="TextBox 2"/>
          <p:cNvSpPr txBox="1"/>
          <p:nvPr/>
        </p:nvSpPr>
        <p:spPr>
          <a:xfrm>
            <a:off x="1187624" y="1718328"/>
            <a:ext cx="6500858" cy="369332"/>
          </a:xfrm>
          <a:prstGeom prst="rect">
            <a:avLst/>
          </a:prstGeom>
          <a:noFill/>
        </p:spPr>
        <p:txBody>
          <a:bodyPr wrap="square" rtlCol="0">
            <a:spAutoFit/>
          </a:bodyPr>
          <a:lstStyle/>
          <a:p>
            <a:r>
              <a:rPr lang="en-IN" dirty="0"/>
              <a:t>             Figure 6: Classification accuracy of different models. </a:t>
            </a:r>
          </a:p>
        </p:txBody>
      </p:sp>
      <p:pic>
        <p:nvPicPr>
          <p:cNvPr id="7171" name="Picture 3"/>
          <p:cNvPicPr>
            <a:picLocks noChangeAspect="1" noChangeArrowheads="1"/>
          </p:cNvPicPr>
          <p:nvPr/>
        </p:nvPicPr>
        <p:blipFill rotWithShape="1">
          <a:blip r:embed="rId3"/>
          <a:srcRect l="3082" r="3478"/>
          <a:stretch/>
        </p:blipFill>
        <p:spPr bwMode="auto">
          <a:xfrm>
            <a:off x="2339750" y="2087660"/>
            <a:ext cx="4728991" cy="4107143"/>
          </a:xfrm>
          <a:prstGeom prst="rect">
            <a:avLst/>
          </a:prstGeom>
          <a:noFill/>
          <a:ln w="9525">
            <a:noFill/>
            <a:miter lim="800000"/>
            <a:headEnd/>
            <a:tailEnd/>
          </a:ln>
          <a:effectLst/>
        </p:spPr>
      </p:pic>
      <p:sp>
        <p:nvSpPr>
          <p:cNvPr id="5" name="TextBox 4"/>
          <p:cNvSpPr txBox="1"/>
          <p:nvPr/>
        </p:nvSpPr>
        <p:spPr>
          <a:xfrm>
            <a:off x="1475656" y="6259151"/>
            <a:ext cx="6929486" cy="369332"/>
          </a:xfrm>
          <a:prstGeom prst="rect">
            <a:avLst/>
          </a:prstGeom>
          <a:noFill/>
        </p:spPr>
        <p:txBody>
          <a:bodyPr wrap="square" rtlCol="0">
            <a:spAutoFit/>
          </a:bodyPr>
          <a:lstStyle/>
          <a:p>
            <a:r>
              <a:rPr lang="en-IN" dirty="0"/>
              <a:t>Figure 7: The feature extraction graph for different models.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F4B31A-D215-4388-9353-CBF08DC40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37" y="116632"/>
            <a:ext cx="6192688" cy="6060493"/>
          </a:xfrm>
          <a:prstGeom prst="rect">
            <a:avLst/>
          </a:prstGeom>
        </p:spPr>
      </p:pic>
      <p:sp>
        <p:nvSpPr>
          <p:cNvPr id="4" name="TextBox 3">
            <a:extLst>
              <a:ext uri="{FF2B5EF4-FFF2-40B4-BE49-F238E27FC236}">
                <a16:creationId xmlns:a16="http://schemas.microsoft.com/office/drawing/2014/main" id="{A341AFD2-4043-4E52-B26F-01C6C7FD6772}"/>
              </a:ext>
            </a:extLst>
          </p:cNvPr>
          <p:cNvSpPr txBox="1"/>
          <p:nvPr/>
        </p:nvSpPr>
        <p:spPr>
          <a:xfrm>
            <a:off x="1835696" y="6309320"/>
            <a:ext cx="6228692" cy="584775"/>
          </a:xfrm>
          <a:prstGeom prst="rect">
            <a:avLst/>
          </a:prstGeom>
          <a:noFill/>
        </p:spPr>
        <p:txBody>
          <a:bodyPr wrap="square" rtlCol="0">
            <a:spAutoFit/>
          </a:bodyPr>
          <a:lstStyle/>
          <a:p>
            <a:r>
              <a:rPr lang="en-IN" sz="1400" dirty="0">
                <a:effectLst/>
                <a:ea typeface="Calibri" panose="020F0502020204030204" pitchFamily="34" charset="0"/>
                <a:cs typeface="Times New Roman" panose="02020603050405020304" pitchFamily="18" charset="0"/>
              </a:rPr>
              <a:t>Figure 8: The confusion matrix and the details for all the training models.</a:t>
            </a:r>
          </a:p>
          <a:p>
            <a:endParaRPr lang="en-IN" dirty="0"/>
          </a:p>
        </p:txBody>
      </p:sp>
    </p:spTree>
    <p:extLst>
      <p:ext uri="{BB962C8B-B14F-4D97-AF65-F5344CB8AC3E}">
        <p14:creationId xmlns:p14="http://schemas.microsoft.com/office/powerpoint/2010/main" val="11655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019199"/>
          </a:xfrm>
        </p:spPr>
        <p:txBody>
          <a:bodyPr>
            <a:normAutofit fontScale="90000"/>
          </a:bodyPr>
          <a:lstStyle/>
          <a:p>
            <a:pPr algn="l"/>
            <a:r>
              <a:rPr lang="en-IN" b="1" dirty="0">
                <a:latin typeface="Times New Roman" pitchFamily="18" charset="0"/>
                <a:cs typeface="Times New Roman" pitchFamily="18" charset="0"/>
              </a:rPr>
              <a:t>Deep Convolutional Neural Network </a:t>
            </a:r>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353418" y="1935692"/>
            <a:ext cx="8429177" cy="4017058"/>
          </a:xfrm>
          <a:prstGeom prst="rect">
            <a:avLst/>
          </a:prstGeom>
          <a:noFill/>
          <a:ln w="9525">
            <a:noFill/>
            <a:miter lim="800000"/>
            <a:headEnd/>
            <a:tailEnd/>
          </a:ln>
          <a:effectLst/>
        </p:spPr>
      </p:pic>
      <p:sp>
        <p:nvSpPr>
          <p:cNvPr id="4" name="TextBox 3"/>
          <p:cNvSpPr txBox="1"/>
          <p:nvPr/>
        </p:nvSpPr>
        <p:spPr>
          <a:xfrm>
            <a:off x="2571704" y="6165304"/>
            <a:ext cx="6572296" cy="369332"/>
          </a:xfrm>
          <a:prstGeom prst="rect">
            <a:avLst/>
          </a:prstGeom>
          <a:noFill/>
        </p:spPr>
        <p:txBody>
          <a:bodyPr wrap="square" rtlCol="0">
            <a:spAutoFit/>
          </a:bodyPr>
          <a:lstStyle/>
          <a:p>
            <a:r>
              <a:rPr lang="en-IN" dirty="0">
                <a:cs typeface="Times New Roman" pitchFamily="18" charset="0"/>
              </a:rPr>
              <a:t>Figure 9: Deep CNN network architecture</a:t>
            </a:r>
            <a:r>
              <a:rPr lang="en-IN"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480"/>
            <a:ext cx="8229600" cy="868346"/>
          </a:xfrm>
        </p:spPr>
        <p:txBody>
          <a:bodyPr>
            <a:normAutofit fontScale="90000"/>
          </a:bodyPr>
          <a:lstStyle/>
          <a:p>
            <a:pPr algn="l"/>
            <a:r>
              <a:rPr lang="en-IN" sz="3600" b="1" dirty="0">
                <a:latin typeface="Times New Roman" pitchFamily="18" charset="0"/>
                <a:cs typeface="Times New Roman" pitchFamily="18" charset="0"/>
              </a:rPr>
              <a:t>Proposed System Architecture </a:t>
            </a:r>
            <a:endParaRPr lang="en-IN" sz="3600" dirty="0">
              <a:latin typeface="Times New Roman" pitchFamily="18" charset="0"/>
              <a:cs typeface="Times New Roman" pitchFamily="18" charset="0"/>
            </a:endParaRPr>
          </a:p>
        </p:txBody>
      </p:sp>
      <p:sp>
        <p:nvSpPr>
          <p:cNvPr id="3" name="Rectangle 2"/>
          <p:cNvSpPr/>
          <p:nvPr/>
        </p:nvSpPr>
        <p:spPr>
          <a:xfrm>
            <a:off x="539552" y="1257360"/>
            <a:ext cx="914033" cy="369332"/>
          </a:xfrm>
          <a:prstGeom prst="rect">
            <a:avLst/>
          </a:prstGeom>
        </p:spPr>
        <p:txBody>
          <a:bodyPr wrap="none">
            <a:spAutoFit/>
          </a:bodyPr>
          <a:lstStyle/>
          <a:p>
            <a:r>
              <a:rPr lang="en-IN" b="1" dirty="0"/>
              <a:t>Case 1: </a:t>
            </a:r>
            <a:endParaRPr lang="en-IN" dirty="0"/>
          </a:p>
        </p:txBody>
      </p:sp>
      <p:pic>
        <p:nvPicPr>
          <p:cNvPr id="9218" name="Picture 2"/>
          <p:cNvPicPr>
            <a:picLocks noChangeAspect="1" noChangeArrowheads="1"/>
          </p:cNvPicPr>
          <p:nvPr/>
        </p:nvPicPr>
        <p:blipFill>
          <a:blip r:embed="rId2"/>
          <a:srcRect/>
          <a:stretch>
            <a:fillRect/>
          </a:stretch>
        </p:blipFill>
        <p:spPr bwMode="auto">
          <a:xfrm>
            <a:off x="1694530" y="1268760"/>
            <a:ext cx="6092180" cy="4773254"/>
          </a:xfrm>
          <a:prstGeom prst="rect">
            <a:avLst/>
          </a:prstGeom>
          <a:noFill/>
          <a:ln w="9525">
            <a:noFill/>
            <a:miter lim="800000"/>
            <a:headEnd/>
            <a:tailEnd/>
          </a:ln>
          <a:effectLst/>
        </p:spPr>
      </p:pic>
      <p:sp>
        <p:nvSpPr>
          <p:cNvPr id="5" name="TextBox 4"/>
          <p:cNvSpPr txBox="1"/>
          <p:nvPr/>
        </p:nvSpPr>
        <p:spPr>
          <a:xfrm>
            <a:off x="2928894" y="6139948"/>
            <a:ext cx="6215106" cy="369332"/>
          </a:xfrm>
          <a:prstGeom prst="rect">
            <a:avLst/>
          </a:prstGeom>
          <a:noFill/>
        </p:spPr>
        <p:txBody>
          <a:bodyPr wrap="square" rtlCol="0">
            <a:spAutoFit/>
          </a:bodyPr>
          <a:lstStyle/>
          <a:p>
            <a:r>
              <a:rPr lang="en-IN" dirty="0">
                <a:cs typeface="Times New Roman" pitchFamily="18" charset="0"/>
              </a:rPr>
              <a:t>Figure 10: Model summary for sequential.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820" y="548680"/>
            <a:ext cx="1143008" cy="369332"/>
          </a:xfrm>
          <a:prstGeom prst="rect">
            <a:avLst/>
          </a:prstGeom>
        </p:spPr>
        <p:txBody>
          <a:bodyPr wrap="square">
            <a:spAutoFit/>
          </a:bodyPr>
          <a:lstStyle/>
          <a:p>
            <a:r>
              <a:rPr lang="en-IN" b="1" dirty="0">
                <a:latin typeface="Times New Roman" pitchFamily="18" charset="0"/>
                <a:cs typeface="Times New Roman" pitchFamily="18" charset="0"/>
              </a:rPr>
              <a:t>Case 2: </a:t>
            </a:r>
            <a:endParaRPr lang="en-IN"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763688" y="627333"/>
            <a:ext cx="6116988" cy="5414880"/>
          </a:xfrm>
          <a:prstGeom prst="rect">
            <a:avLst/>
          </a:prstGeom>
          <a:noFill/>
          <a:ln w="9525">
            <a:noFill/>
            <a:miter lim="800000"/>
            <a:headEnd/>
            <a:tailEnd/>
          </a:ln>
          <a:effectLst/>
        </p:spPr>
      </p:pic>
      <p:sp>
        <p:nvSpPr>
          <p:cNvPr id="4" name="TextBox 3"/>
          <p:cNvSpPr txBox="1"/>
          <p:nvPr/>
        </p:nvSpPr>
        <p:spPr>
          <a:xfrm>
            <a:off x="2693917" y="6136748"/>
            <a:ext cx="6429420" cy="369332"/>
          </a:xfrm>
          <a:prstGeom prst="rect">
            <a:avLst/>
          </a:prstGeom>
          <a:noFill/>
        </p:spPr>
        <p:txBody>
          <a:bodyPr wrap="square" rtlCol="0">
            <a:spAutoFit/>
          </a:bodyPr>
          <a:lstStyle/>
          <a:p>
            <a:r>
              <a:rPr lang="en-IN" dirty="0">
                <a:cs typeface="Times New Roman" pitchFamily="18" charset="0"/>
              </a:rPr>
              <a:t>Figure 11: Model summary of sequential_1.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216"/>
            <a:ext cx="8229600" cy="666328"/>
          </a:xfrm>
        </p:spPr>
        <p:txBody>
          <a:bodyPr>
            <a:normAutofit/>
          </a:bodyPr>
          <a:lstStyle/>
          <a:p>
            <a:pPr algn="l"/>
            <a:r>
              <a:rPr lang="en-IN" b="1" dirty="0">
                <a:latin typeface="Times New Roman" pitchFamily="18" charset="0"/>
                <a:cs typeface="Times New Roman" pitchFamily="18" charset="0"/>
              </a:rPr>
              <a:t>RESULT AND DISCUSSION</a:t>
            </a:r>
            <a:endParaRPr lang="en-IN" dirty="0">
              <a:latin typeface="Times New Roman" pitchFamily="18" charset="0"/>
              <a:cs typeface="Times New Roman" pitchFamily="18" charset="0"/>
            </a:endParaRPr>
          </a:p>
        </p:txBody>
      </p:sp>
      <p:sp>
        <p:nvSpPr>
          <p:cNvPr id="4" name="Rectangle 3"/>
          <p:cNvSpPr/>
          <p:nvPr/>
        </p:nvSpPr>
        <p:spPr>
          <a:xfrm>
            <a:off x="214282" y="928670"/>
            <a:ext cx="1971502" cy="369332"/>
          </a:xfrm>
          <a:prstGeom prst="rect">
            <a:avLst/>
          </a:prstGeom>
        </p:spPr>
        <p:txBody>
          <a:bodyPr wrap="none">
            <a:spAutoFit/>
          </a:bodyPr>
          <a:lstStyle/>
          <a:p>
            <a:r>
              <a:rPr lang="en-IN" b="1" dirty="0"/>
              <a:t>Model: sequential </a:t>
            </a:r>
            <a:endParaRPr lang="en-IN" dirty="0"/>
          </a:p>
        </p:txBody>
      </p:sp>
      <p:pic>
        <p:nvPicPr>
          <p:cNvPr id="11266" name="Picture 2"/>
          <p:cNvPicPr>
            <a:picLocks noChangeAspect="1" noChangeArrowheads="1"/>
          </p:cNvPicPr>
          <p:nvPr/>
        </p:nvPicPr>
        <p:blipFill>
          <a:blip r:embed="rId2"/>
          <a:srcRect/>
          <a:stretch>
            <a:fillRect/>
          </a:stretch>
        </p:blipFill>
        <p:spPr bwMode="auto">
          <a:xfrm>
            <a:off x="755576" y="1285860"/>
            <a:ext cx="4245052" cy="2357454"/>
          </a:xfrm>
          <a:prstGeom prst="rect">
            <a:avLst/>
          </a:prstGeom>
          <a:noFill/>
          <a:ln w="9525">
            <a:noFill/>
            <a:miter lim="800000"/>
            <a:headEnd/>
            <a:tailEnd/>
          </a:ln>
          <a:effectLst/>
        </p:spPr>
      </p:pic>
      <p:sp>
        <p:nvSpPr>
          <p:cNvPr id="6" name="TextBox 5"/>
          <p:cNvSpPr txBox="1"/>
          <p:nvPr/>
        </p:nvSpPr>
        <p:spPr>
          <a:xfrm>
            <a:off x="5429256" y="1714488"/>
            <a:ext cx="3257544" cy="923330"/>
          </a:xfrm>
          <a:prstGeom prst="rect">
            <a:avLst/>
          </a:prstGeom>
          <a:noFill/>
        </p:spPr>
        <p:txBody>
          <a:bodyPr wrap="square" rtlCol="0">
            <a:spAutoFit/>
          </a:bodyPr>
          <a:lstStyle/>
          <a:p>
            <a:r>
              <a:rPr lang="en-IN" dirty="0"/>
              <a:t>Figure 12:  Training and Validation accuracy of model sequential.</a:t>
            </a:r>
          </a:p>
        </p:txBody>
      </p:sp>
      <p:pic>
        <p:nvPicPr>
          <p:cNvPr id="11267" name="Picture 3"/>
          <p:cNvPicPr>
            <a:picLocks noChangeAspect="1" noChangeArrowheads="1"/>
          </p:cNvPicPr>
          <p:nvPr/>
        </p:nvPicPr>
        <p:blipFill>
          <a:blip r:embed="rId3"/>
          <a:srcRect/>
          <a:stretch>
            <a:fillRect/>
          </a:stretch>
        </p:blipFill>
        <p:spPr bwMode="auto">
          <a:xfrm>
            <a:off x="755576" y="3764491"/>
            <a:ext cx="4245053" cy="2544829"/>
          </a:xfrm>
          <a:prstGeom prst="rect">
            <a:avLst/>
          </a:prstGeom>
          <a:noFill/>
          <a:ln w="9525">
            <a:noFill/>
            <a:miter lim="800000"/>
            <a:headEnd/>
            <a:tailEnd/>
          </a:ln>
          <a:effectLst/>
        </p:spPr>
      </p:pic>
      <p:sp>
        <p:nvSpPr>
          <p:cNvPr id="8" name="TextBox 7"/>
          <p:cNvSpPr txBox="1"/>
          <p:nvPr/>
        </p:nvSpPr>
        <p:spPr>
          <a:xfrm>
            <a:off x="5580112" y="4220182"/>
            <a:ext cx="3462084" cy="923330"/>
          </a:xfrm>
          <a:prstGeom prst="rect">
            <a:avLst/>
          </a:prstGeom>
          <a:noFill/>
        </p:spPr>
        <p:txBody>
          <a:bodyPr wrap="square" rtlCol="0">
            <a:spAutoFit/>
          </a:bodyPr>
          <a:lstStyle/>
          <a:p>
            <a:r>
              <a:rPr lang="en-IN" dirty="0"/>
              <a:t>Figure 13:  Training and Validation loss of model sequential.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363586"/>
            <a:ext cx="7765321" cy="1326321"/>
          </a:xfrm>
        </p:spPr>
        <p:txBody>
          <a:bodyPr>
            <a:normAutofit/>
          </a:bodyPr>
          <a:lstStyle/>
          <a:p>
            <a:pPr algn="l"/>
            <a:r>
              <a:rPr lang="en-IN"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340768"/>
            <a:ext cx="8229600" cy="5160066"/>
          </a:xfrm>
        </p:spPr>
        <p:txBody>
          <a:bodyPr>
            <a:normAutofit fontScale="85000" lnSpcReduction="20000"/>
          </a:bodyPr>
          <a:lstStyle/>
          <a:p>
            <a:r>
              <a:rPr lang="en-IN" sz="1800" dirty="0"/>
              <a:t>Lung cancer is one of the dangerous cancer in the world, with the share of 25% of all cancer related deaths. </a:t>
            </a:r>
          </a:p>
          <a:p>
            <a:r>
              <a:rPr lang="en-IN" sz="1800" dirty="0"/>
              <a:t>There are 5 stages in this cancer, and majority of the possible cancer related symptoms will be visible in the last stage. Basically, this type of cancer could be detected with the help of X-Rays, which are low cost and reliable, also CT, MRI, PET scans. But there would be some issues like Privacy of the patient etc. For real scanning using these scans. </a:t>
            </a:r>
          </a:p>
          <a:p>
            <a:r>
              <a:rPr lang="en-IN" sz="1800" dirty="0"/>
              <a:t>The concept of Convolution Neural Networks, a technique of deep learning, is the recent concept in the emerging image processing technology. </a:t>
            </a:r>
          </a:p>
          <a:p>
            <a:r>
              <a:rPr lang="en-IN" sz="1800" dirty="0"/>
              <a:t>The project involves training CNN model to analyse the obtained dataset, of the patient and provide more accurate result from the dataset. </a:t>
            </a:r>
          </a:p>
          <a:p>
            <a:r>
              <a:rPr lang="en-IN" sz="1800" dirty="0"/>
              <a:t>The identification of the diseases in the CT images were employed based on the classification of the images using classification algorithms. Rule-based classifiers were employed which identifies the defects by grouping the pixels that were having similar results for rules used into a group. </a:t>
            </a:r>
          </a:p>
          <a:p>
            <a:r>
              <a:rPr lang="en-IN" sz="1800" dirty="0"/>
              <a:t>In medical images the statistical parameters and the intensity-based features were also needed to get the best features from the images. The noise that affects the features of CT images, the widespread use of CT image imaging requires the need for developing filter for decreasing noise. </a:t>
            </a:r>
          </a:p>
          <a:p>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2236510" cy="369332"/>
          </a:xfrm>
          <a:prstGeom prst="rect">
            <a:avLst/>
          </a:prstGeom>
        </p:spPr>
        <p:txBody>
          <a:bodyPr wrap="none">
            <a:spAutoFit/>
          </a:bodyPr>
          <a:lstStyle/>
          <a:p>
            <a:r>
              <a:rPr lang="en-IN" b="1" dirty="0">
                <a:latin typeface="Times New Roman" pitchFamily="18" charset="0"/>
                <a:cs typeface="Times New Roman" pitchFamily="18" charset="0"/>
              </a:rPr>
              <a:t>Model: sequential_1 </a:t>
            </a:r>
            <a:endParaRPr lang="en-IN" dirty="0">
              <a:latin typeface="Times New Roman" pitchFamily="18" charset="0"/>
              <a:cs typeface="Times New Roman" pitchFamily="18" charset="0"/>
            </a:endParaRPr>
          </a:p>
        </p:txBody>
      </p:sp>
      <p:sp>
        <p:nvSpPr>
          <p:cNvPr id="5" name="TextBox 4"/>
          <p:cNvSpPr txBox="1"/>
          <p:nvPr/>
        </p:nvSpPr>
        <p:spPr>
          <a:xfrm>
            <a:off x="5286380" y="1214422"/>
            <a:ext cx="3462084" cy="923330"/>
          </a:xfrm>
          <a:prstGeom prst="rect">
            <a:avLst/>
          </a:prstGeom>
          <a:noFill/>
        </p:spPr>
        <p:txBody>
          <a:bodyPr wrap="square" rtlCol="0">
            <a:spAutoFit/>
          </a:bodyPr>
          <a:lstStyle/>
          <a:p>
            <a:r>
              <a:rPr lang="en-IN" dirty="0"/>
              <a:t>Figure 14: Training and Validation Accuracy of model sequential_1.</a:t>
            </a:r>
          </a:p>
        </p:txBody>
      </p:sp>
      <p:sp>
        <p:nvSpPr>
          <p:cNvPr id="6" name="TextBox 5"/>
          <p:cNvSpPr txBox="1"/>
          <p:nvPr/>
        </p:nvSpPr>
        <p:spPr>
          <a:xfrm>
            <a:off x="5357818" y="4149080"/>
            <a:ext cx="3390646" cy="923330"/>
          </a:xfrm>
          <a:prstGeom prst="rect">
            <a:avLst/>
          </a:prstGeom>
          <a:noFill/>
        </p:spPr>
        <p:txBody>
          <a:bodyPr wrap="square" rtlCol="0">
            <a:spAutoFit/>
          </a:bodyPr>
          <a:lstStyle/>
          <a:p>
            <a:r>
              <a:rPr lang="en-IN" dirty="0"/>
              <a:t>Figure 15: Training and Validation loss of model sequential_1</a:t>
            </a:r>
          </a:p>
        </p:txBody>
      </p:sp>
      <p:pic>
        <p:nvPicPr>
          <p:cNvPr id="7" name="Picture 6">
            <a:extLst>
              <a:ext uri="{FF2B5EF4-FFF2-40B4-BE49-F238E27FC236}">
                <a16:creationId xmlns:a16="http://schemas.microsoft.com/office/drawing/2014/main" id="{45EE800B-D12B-4925-9081-52BF482743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7596" y="978448"/>
            <a:ext cx="4198162" cy="2736304"/>
          </a:xfrm>
          <a:prstGeom prst="rect">
            <a:avLst/>
          </a:prstGeom>
          <a:noFill/>
          <a:ln>
            <a:noFill/>
          </a:ln>
        </p:spPr>
      </p:pic>
      <p:pic>
        <p:nvPicPr>
          <p:cNvPr id="8" name="Picture 7">
            <a:extLst>
              <a:ext uri="{FF2B5EF4-FFF2-40B4-BE49-F238E27FC236}">
                <a16:creationId xmlns:a16="http://schemas.microsoft.com/office/drawing/2014/main" id="{65B02A5B-5AF1-4990-98F6-6DD57E78ED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8171" y="3861048"/>
            <a:ext cx="4198162" cy="26276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147FD9-1B54-43F3-97A4-D899A44EB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76672"/>
            <a:ext cx="5670376" cy="2826837"/>
          </a:xfrm>
          <a:prstGeom prst="rect">
            <a:avLst/>
          </a:prstGeom>
        </p:spPr>
      </p:pic>
      <p:pic>
        <p:nvPicPr>
          <p:cNvPr id="5" name="Picture 4">
            <a:extLst>
              <a:ext uri="{FF2B5EF4-FFF2-40B4-BE49-F238E27FC236}">
                <a16:creationId xmlns:a16="http://schemas.microsoft.com/office/drawing/2014/main" id="{73F56551-A33B-4773-8136-430A2EF87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689861"/>
            <a:ext cx="5742384" cy="2808161"/>
          </a:xfrm>
          <a:prstGeom prst="rect">
            <a:avLst/>
          </a:prstGeom>
        </p:spPr>
      </p:pic>
      <p:sp>
        <p:nvSpPr>
          <p:cNvPr id="6" name="TextBox 5">
            <a:extLst>
              <a:ext uri="{FF2B5EF4-FFF2-40B4-BE49-F238E27FC236}">
                <a16:creationId xmlns:a16="http://schemas.microsoft.com/office/drawing/2014/main" id="{C6757728-3886-49C8-95F9-1CA8129C2B14}"/>
              </a:ext>
            </a:extLst>
          </p:cNvPr>
          <p:cNvSpPr txBox="1"/>
          <p:nvPr/>
        </p:nvSpPr>
        <p:spPr>
          <a:xfrm>
            <a:off x="6516216" y="1124744"/>
            <a:ext cx="2304256" cy="4704365"/>
          </a:xfrm>
          <a:prstGeom prst="rect">
            <a:avLst/>
          </a:prstGeom>
          <a:noFill/>
        </p:spPr>
        <p:txBody>
          <a:bodyPr wrap="square" rtlCol="0">
            <a:spAutoFit/>
          </a:bodyPr>
          <a:lstStyle/>
          <a:p>
            <a:r>
              <a:rPr lang="en-IN" sz="1800" dirty="0">
                <a:effectLst/>
                <a:ea typeface="Times New Roman" panose="02020603050405020304" pitchFamily="18" charset="0"/>
                <a:cs typeface="Times New Roman" panose="02020603050405020304" pitchFamily="18" charset="0"/>
              </a:rPr>
              <a:t>Figure 16: The sequential_1 model training with the epochs. </a:t>
            </a:r>
            <a:endParaRPr lang="en-IN" sz="1800" dirty="0">
              <a:effectLst/>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ea typeface="Times New Roman" panose="02020603050405020304" pitchFamily="18" charset="0"/>
                <a:cs typeface="Times New Roman" panose="02020603050405020304" pitchFamily="18" charset="0"/>
              </a:rPr>
              <a:t>Figure 17: The sequential model training with the epochs.</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380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52" y="159221"/>
            <a:ext cx="7886700" cy="1325563"/>
          </a:xfrm>
        </p:spPr>
        <p:txBody>
          <a:bodyPr>
            <a:normAutofit/>
          </a:bodyPr>
          <a:lstStyle/>
          <a:p>
            <a:pPr algn="l"/>
            <a:r>
              <a:rPr lang="en-IN" sz="3600" b="1" dirty="0">
                <a:latin typeface="Times New Roman" pitchFamily="18" charset="0"/>
                <a:cs typeface="Times New Roman" pitchFamily="18" charset="0"/>
              </a:rPr>
              <a:t>Comparison table</a:t>
            </a:r>
            <a:endParaRPr lang="en-IN" sz="36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8351CBD8-348D-49D7-AC82-456871741089}"/>
              </a:ext>
            </a:extLst>
          </p:cNvPr>
          <p:cNvSpPr txBox="1"/>
          <p:nvPr/>
        </p:nvSpPr>
        <p:spPr>
          <a:xfrm>
            <a:off x="1907704" y="1330895"/>
            <a:ext cx="5958408" cy="307777"/>
          </a:xfrm>
          <a:prstGeom prst="rect">
            <a:avLst/>
          </a:prstGeom>
          <a:noFill/>
        </p:spPr>
        <p:txBody>
          <a:bodyPr wrap="square">
            <a:spAutoFit/>
          </a:bodyPr>
          <a:lstStyle/>
          <a:p>
            <a:r>
              <a:rPr lang="en-IN" sz="1400" dirty="0"/>
              <a:t>Table 1. Tabular comparison of proposed model with previous models </a:t>
            </a:r>
          </a:p>
        </p:txBody>
      </p:sp>
      <p:pic>
        <p:nvPicPr>
          <p:cNvPr id="8" name="Picture 7">
            <a:extLst>
              <a:ext uri="{FF2B5EF4-FFF2-40B4-BE49-F238E27FC236}">
                <a16:creationId xmlns:a16="http://schemas.microsoft.com/office/drawing/2014/main" id="{537ABBC0-449B-4DFB-818F-275EBCCDE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180" y="1807949"/>
            <a:ext cx="7413423" cy="44995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Conclusion and Future Scope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685346" y="2096064"/>
            <a:ext cx="7765322" cy="4357272"/>
          </a:xfrm>
        </p:spPr>
        <p:txBody>
          <a:bodyPr>
            <a:normAutofit fontScale="77500" lnSpcReduction="20000"/>
          </a:bodyPr>
          <a:lstStyle/>
          <a:p>
            <a:r>
              <a:rPr lang="en-IN" dirty="0">
                <a:cs typeface="Times New Roman" pitchFamily="18" charset="0"/>
              </a:rPr>
              <a:t>The deep CNN model considered to be the best approach among the models considered improves the accuracy of the model. The watershed algorithm is applied for the pre-processing of the dataset and image segmentation process. The U-net architecture is used for batch normalization. These components are combined to get the trained model which determines the cancerous and non-cancerous images. The model achieved 92% accuracy which is formidable considering the dataset availability and the resource. This work is compared with the existing works and a conclusion was drawn out. </a:t>
            </a:r>
          </a:p>
          <a:p>
            <a:r>
              <a:rPr lang="en-IN" dirty="0">
                <a:cs typeface="Times New Roman" pitchFamily="18" charset="0"/>
              </a:rPr>
              <a:t>The training period specified for each of the considered model varies as the dataset considered here does not fit into the resource in which the training process takes place. But the first sequential model gets 29 </a:t>
            </a:r>
            <a:r>
              <a:rPr lang="en-IN" dirty="0" err="1">
                <a:cs typeface="Times New Roman" pitchFamily="18" charset="0"/>
              </a:rPr>
              <a:t>steps_per_epoch</a:t>
            </a:r>
            <a:r>
              <a:rPr lang="en-IN" dirty="0">
                <a:cs typeface="Times New Roman" pitchFamily="18" charset="0"/>
              </a:rPr>
              <a:t> and the second sequential_1 model also gets 29 steps but with the variation in training time. Both these models are trained for 50 epochs and the accuracy varies as well. There are around 7 other models with the input dataset considered to be feature extracted, to which there are confusion matrices generated as well.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Future scope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899592" y="1935922"/>
            <a:ext cx="7765322" cy="3695136"/>
          </a:xfrm>
        </p:spPr>
        <p:txBody>
          <a:bodyPr>
            <a:normAutofit fontScale="92500" lnSpcReduction="20000"/>
          </a:bodyPr>
          <a:lstStyle/>
          <a:p>
            <a:endParaRPr lang="en-IN" dirty="0"/>
          </a:p>
          <a:p>
            <a:r>
              <a:rPr lang="en-IN" dirty="0"/>
              <a:t> The training model considered can be further developed by adding some more </a:t>
            </a:r>
            <a:r>
              <a:rPr lang="en-IN" dirty="0" err="1"/>
              <a:t>convolutional</a:t>
            </a:r>
            <a:r>
              <a:rPr lang="en-IN" dirty="0"/>
              <a:t> layers as well as increasing the epochs. This increases the accuracy and the validation loss is reduced considerably. </a:t>
            </a:r>
          </a:p>
          <a:p>
            <a:r>
              <a:rPr lang="en-IN" dirty="0"/>
              <a:t> Also, many other types of training models can be taken into consideration to make sure that the training gets more efficient. </a:t>
            </a:r>
          </a:p>
          <a:p>
            <a:r>
              <a:rPr lang="en-IN" dirty="0"/>
              <a:t> The proposed work only determines the cancerous and non-cancerous images which can be further developed to generate the malignancy report and suggest the duration of chemotherapy required for each patient with their unique CT scans. </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88640"/>
            <a:ext cx="7765321" cy="1326321"/>
          </a:xfrm>
        </p:spPr>
        <p:txBody>
          <a:bodyPr>
            <a:normAutofit/>
          </a:bodyPr>
          <a:lstStyle/>
          <a:p>
            <a:pPr algn="l"/>
            <a:r>
              <a:rPr lang="en-IN" sz="3600" b="1" dirty="0">
                <a:latin typeface="Times New Roman" pitchFamily="18" charset="0"/>
                <a:cs typeface="Times New Roman" pitchFamily="18" charset="0"/>
              </a:rPr>
              <a:t>References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654757" y="1340768"/>
            <a:ext cx="7765322" cy="3695136"/>
          </a:xfrm>
        </p:spPr>
        <p:txBody>
          <a:bodyPr>
            <a:noAutofit/>
          </a:bodyPr>
          <a:lstStyle/>
          <a:p>
            <a:r>
              <a:rPr lang="en-IN" sz="2000" dirty="0">
                <a:latin typeface="Times New Roman" pitchFamily="18" charset="0"/>
                <a:cs typeface="Times New Roman" pitchFamily="18" charset="0"/>
              </a:rPr>
              <a:t> </a:t>
            </a:r>
            <a:r>
              <a:rPr lang="en-IN" sz="1700" dirty="0">
                <a:cs typeface="Times New Roman" pitchFamily="18" charset="0"/>
              </a:rPr>
              <a:t>Ying Su, Dan Li, Xuedong Chen, “Lung Nodule Detection based on Faster R-CNN Framework”, Computer Methods and Programs in Biomedicine, Volume 200, Science Direct, March 2021. </a:t>
            </a:r>
          </a:p>
          <a:p>
            <a:r>
              <a:rPr lang="en-IN" sz="1700" dirty="0">
                <a:cs typeface="Times New Roman" pitchFamily="18" charset="0"/>
              </a:rPr>
              <a:t> K. </a:t>
            </a:r>
            <a:r>
              <a:rPr lang="en-IN" sz="1700" dirty="0" err="1">
                <a:cs typeface="Times New Roman" pitchFamily="18" charset="0"/>
              </a:rPr>
              <a:t>Jalaldeen</a:t>
            </a:r>
            <a:r>
              <a:rPr lang="en-IN" sz="1700" dirty="0">
                <a:cs typeface="Times New Roman" pitchFamily="18" charset="0"/>
              </a:rPr>
              <a:t>, M. </a:t>
            </a:r>
            <a:r>
              <a:rPr lang="en-IN" sz="1700" dirty="0" err="1">
                <a:cs typeface="Times New Roman" pitchFamily="18" charset="0"/>
              </a:rPr>
              <a:t>Malathi</a:t>
            </a:r>
            <a:r>
              <a:rPr lang="en-IN" sz="1700" dirty="0">
                <a:cs typeface="Times New Roman" pitchFamily="18" charset="0"/>
              </a:rPr>
              <a:t>, P. </a:t>
            </a:r>
            <a:r>
              <a:rPr lang="en-IN" sz="1700" dirty="0" err="1">
                <a:cs typeface="Times New Roman" pitchFamily="18" charset="0"/>
              </a:rPr>
              <a:t>Sinthia</a:t>
            </a:r>
            <a:r>
              <a:rPr lang="en-IN" sz="1700" dirty="0">
                <a:cs typeface="Times New Roman" pitchFamily="18" charset="0"/>
              </a:rPr>
              <a:t>, M. </a:t>
            </a:r>
            <a:r>
              <a:rPr lang="en-IN" sz="1700" dirty="0" err="1">
                <a:cs typeface="Times New Roman" pitchFamily="18" charset="0"/>
              </a:rPr>
              <a:t>Vadivel</a:t>
            </a:r>
            <a:r>
              <a:rPr lang="en-IN" sz="1700" dirty="0">
                <a:cs typeface="Times New Roman" pitchFamily="18" charset="0"/>
              </a:rPr>
              <a:t>, </a:t>
            </a:r>
            <a:r>
              <a:rPr lang="en-IN" sz="1700" dirty="0" err="1">
                <a:cs typeface="Times New Roman" pitchFamily="18" charset="0"/>
              </a:rPr>
              <a:t>B.Maruthi</a:t>
            </a:r>
            <a:r>
              <a:rPr lang="en-IN" sz="1700" dirty="0">
                <a:cs typeface="Times New Roman" pitchFamily="18" charset="0"/>
              </a:rPr>
              <a:t> Shankar, “An automatic identification of lung </a:t>
            </a:r>
            <a:r>
              <a:rPr lang="en-IN" sz="1700" dirty="0" err="1">
                <a:cs typeface="Times New Roman" pitchFamily="18" charset="0"/>
              </a:rPr>
              <a:t>tumor</a:t>
            </a:r>
            <a:r>
              <a:rPr lang="en-IN" sz="1700" dirty="0">
                <a:cs typeface="Times New Roman" pitchFamily="18" charset="0"/>
              </a:rPr>
              <a:t> by using CNN network and fuzzy-clustering algorithm” Science Direct, 2021. </a:t>
            </a:r>
          </a:p>
          <a:p>
            <a:r>
              <a:rPr lang="en-IN" sz="1700" dirty="0">
                <a:cs typeface="Times New Roman" pitchFamily="18" charset="0"/>
              </a:rPr>
              <a:t> M. </a:t>
            </a:r>
            <a:r>
              <a:rPr lang="en-IN" sz="1700" dirty="0" err="1">
                <a:cs typeface="Times New Roman" pitchFamily="18" charset="0"/>
              </a:rPr>
              <a:t>Sangeetha</a:t>
            </a:r>
            <a:r>
              <a:rPr lang="en-IN" sz="1700" dirty="0">
                <a:cs typeface="Times New Roman" pitchFamily="18" charset="0"/>
              </a:rPr>
              <a:t>, S. </a:t>
            </a:r>
            <a:r>
              <a:rPr lang="en-IN" sz="1700" dirty="0" err="1">
                <a:cs typeface="Times New Roman" pitchFamily="18" charset="0"/>
              </a:rPr>
              <a:t>Mythili</a:t>
            </a:r>
            <a:r>
              <a:rPr lang="en-IN" sz="1700" dirty="0">
                <a:cs typeface="Times New Roman" pitchFamily="18" charset="0"/>
              </a:rPr>
              <a:t>, “Detection and Characterisation of Lung </a:t>
            </a:r>
            <a:r>
              <a:rPr lang="en-IN" sz="1700" dirty="0" err="1">
                <a:cs typeface="Times New Roman" pitchFamily="18" charset="0"/>
              </a:rPr>
              <a:t>Tumor</a:t>
            </a:r>
            <a:r>
              <a:rPr lang="en-IN" sz="1700" dirty="0">
                <a:cs typeface="Times New Roman" pitchFamily="18" charset="0"/>
              </a:rPr>
              <a:t> by using Convolution Neural Networks”, RASCC 2020, IOP Publishing, 2020. </a:t>
            </a:r>
          </a:p>
          <a:p>
            <a:r>
              <a:rPr lang="en-IN" sz="1700" dirty="0">
                <a:cs typeface="Times New Roman" pitchFamily="18" charset="0"/>
              </a:rPr>
              <a:t> By </a:t>
            </a:r>
            <a:r>
              <a:rPr lang="en-IN" sz="1700" dirty="0" err="1">
                <a:cs typeface="Times New Roman" pitchFamily="18" charset="0"/>
              </a:rPr>
              <a:t>Linquin</a:t>
            </a:r>
            <a:r>
              <a:rPr lang="en-IN" sz="1700" dirty="0">
                <a:cs typeface="Times New Roman" pitchFamily="18" charset="0"/>
              </a:rPr>
              <a:t> </a:t>
            </a:r>
            <a:r>
              <a:rPr lang="en-IN" sz="1700" dirty="0" err="1">
                <a:cs typeface="Times New Roman" pitchFamily="18" charset="0"/>
              </a:rPr>
              <a:t>Cai</a:t>
            </a:r>
            <a:r>
              <a:rPr lang="en-IN" sz="1700" dirty="0">
                <a:cs typeface="Times New Roman" pitchFamily="18" charset="0"/>
              </a:rPr>
              <a:t>, Tao Long, </a:t>
            </a:r>
            <a:r>
              <a:rPr lang="en-IN" sz="1700" dirty="0" err="1">
                <a:cs typeface="Times New Roman" pitchFamily="18" charset="0"/>
              </a:rPr>
              <a:t>Yuhan</a:t>
            </a:r>
            <a:r>
              <a:rPr lang="en-IN" sz="1700" dirty="0">
                <a:cs typeface="Times New Roman" pitchFamily="18" charset="0"/>
              </a:rPr>
              <a:t> Dai, </a:t>
            </a:r>
            <a:r>
              <a:rPr lang="en-IN" sz="1700" dirty="0" err="1">
                <a:cs typeface="Times New Roman" pitchFamily="18" charset="0"/>
              </a:rPr>
              <a:t>Yuting</a:t>
            </a:r>
            <a:r>
              <a:rPr lang="en-IN" sz="1700" dirty="0">
                <a:cs typeface="Times New Roman" pitchFamily="18" charset="0"/>
              </a:rPr>
              <a:t> Huang, “Mask R-CNN-Based Detection and Segmentation for Pulmonary Nodule 3D Visualisation Diagnosis”, IEEE Access, January 2020. </a:t>
            </a:r>
          </a:p>
          <a:p>
            <a:r>
              <a:rPr lang="en-IN" sz="1700" dirty="0">
                <a:cs typeface="Times New Roman" pitchFamily="18" charset="0"/>
              </a:rPr>
              <a:t> W </a:t>
            </a:r>
            <a:r>
              <a:rPr lang="en-IN" sz="1700" dirty="0" err="1">
                <a:cs typeface="Times New Roman" pitchFamily="18" charset="0"/>
              </a:rPr>
              <a:t>Alakwaa</a:t>
            </a:r>
            <a:r>
              <a:rPr lang="en-IN" sz="1700" dirty="0">
                <a:cs typeface="Times New Roman" pitchFamily="18" charset="0"/>
              </a:rPr>
              <a:t>, M </a:t>
            </a:r>
            <a:r>
              <a:rPr lang="en-IN" sz="1700" dirty="0" err="1">
                <a:cs typeface="Times New Roman" pitchFamily="18" charset="0"/>
              </a:rPr>
              <a:t>Nassef</a:t>
            </a:r>
            <a:r>
              <a:rPr lang="en-IN" sz="1700" dirty="0">
                <a:cs typeface="Times New Roman" pitchFamily="18" charset="0"/>
              </a:rPr>
              <a:t>, A </a:t>
            </a:r>
            <a:r>
              <a:rPr lang="en-IN" sz="1700" dirty="0" err="1">
                <a:cs typeface="Times New Roman" pitchFamily="18" charset="0"/>
              </a:rPr>
              <a:t>Badr</a:t>
            </a:r>
            <a:r>
              <a:rPr lang="en-IN" sz="1700" dirty="0">
                <a:cs typeface="Times New Roman" pitchFamily="18" charset="0"/>
              </a:rPr>
              <a:t> , “Lung cancer detection and classification with 3D </a:t>
            </a:r>
            <a:r>
              <a:rPr lang="en-IN" sz="1700" dirty="0" err="1">
                <a:cs typeface="Times New Roman" pitchFamily="18" charset="0"/>
              </a:rPr>
              <a:t>convolutional</a:t>
            </a:r>
            <a:r>
              <a:rPr lang="en-IN" sz="1700" dirty="0">
                <a:cs typeface="Times New Roman" pitchFamily="18" charset="0"/>
              </a:rPr>
              <a:t> neural network (3D-CNN) ”, Lung Cancer, 2017 - 13.233.42.234.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620688"/>
            <a:ext cx="8532440" cy="6237312"/>
          </a:xfrm>
        </p:spPr>
        <p:txBody>
          <a:bodyPr>
            <a:normAutofit fontScale="85000" lnSpcReduction="10000"/>
          </a:bodyPr>
          <a:lstStyle/>
          <a:p>
            <a:r>
              <a:rPr lang="en-IN" sz="2000" dirty="0">
                <a:latin typeface="Times New Roman" pitchFamily="18" charset="0"/>
                <a:cs typeface="Times New Roman" pitchFamily="18" charset="0"/>
              </a:rPr>
              <a:t> </a:t>
            </a:r>
            <a:r>
              <a:rPr lang="en-IN" sz="2000" dirty="0" err="1">
                <a:cs typeface="Times New Roman" pitchFamily="18" charset="0"/>
              </a:rPr>
              <a:t>Worku</a:t>
            </a:r>
            <a:r>
              <a:rPr lang="en-IN" sz="2000" dirty="0">
                <a:cs typeface="Times New Roman" pitchFamily="18" charset="0"/>
              </a:rPr>
              <a:t> </a:t>
            </a:r>
            <a:r>
              <a:rPr lang="en-IN" sz="2000" dirty="0" err="1">
                <a:cs typeface="Times New Roman" pitchFamily="18" charset="0"/>
              </a:rPr>
              <a:t>Jifara</a:t>
            </a:r>
            <a:r>
              <a:rPr lang="en-IN" sz="2000" dirty="0">
                <a:cs typeface="Times New Roman" pitchFamily="18" charset="0"/>
              </a:rPr>
              <a:t> </a:t>
            </a:r>
            <a:r>
              <a:rPr lang="en-IN" sz="2000" dirty="0" err="1">
                <a:cs typeface="Times New Roman" pitchFamily="18" charset="0"/>
              </a:rPr>
              <a:t>Sori</a:t>
            </a:r>
            <a:r>
              <a:rPr lang="en-IN" sz="2000" dirty="0">
                <a:cs typeface="Times New Roman" pitchFamily="18" charset="0"/>
              </a:rPr>
              <a:t>, Jiang </a:t>
            </a:r>
            <a:r>
              <a:rPr lang="en-IN" sz="2000" dirty="0" err="1">
                <a:cs typeface="Times New Roman" pitchFamily="18" charset="0"/>
              </a:rPr>
              <a:t>Feng</a:t>
            </a:r>
            <a:r>
              <a:rPr lang="en-IN" sz="2000" dirty="0">
                <a:cs typeface="Times New Roman" pitchFamily="18" charset="0"/>
              </a:rPr>
              <a:t>, and </a:t>
            </a:r>
            <a:r>
              <a:rPr lang="en-IN" sz="2000" dirty="0" err="1">
                <a:cs typeface="Times New Roman" pitchFamily="18" charset="0"/>
              </a:rPr>
              <a:t>Shaohui</a:t>
            </a:r>
            <a:r>
              <a:rPr lang="en-IN" sz="2000" dirty="0">
                <a:cs typeface="Times New Roman" pitchFamily="18" charset="0"/>
              </a:rPr>
              <a:t> Liu, “Multi-path </a:t>
            </a:r>
            <a:r>
              <a:rPr lang="en-IN" sz="2000" dirty="0" err="1">
                <a:cs typeface="Times New Roman" pitchFamily="18" charset="0"/>
              </a:rPr>
              <a:t>convolutional</a:t>
            </a:r>
            <a:r>
              <a:rPr lang="en-IN" sz="2000" dirty="0">
                <a:cs typeface="Times New Roman" pitchFamily="18" charset="0"/>
              </a:rPr>
              <a:t> neural network for lung cancer detection”, Multidimensional Systems and Signal Processing -</a:t>
            </a:r>
            <a:r>
              <a:rPr lang="en-IN" sz="2000" dirty="0" err="1">
                <a:cs typeface="Times New Roman" pitchFamily="18" charset="0"/>
              </a:rPr>
              <a:t>SpringerLink</a:t>
            </a:r>
            <a:r>
              <a:rPr lang="en-IN" sz="2000" dirty="0">
                <a:cs typeface="Times New Roman" pitchFamily="18" charset="0"/>
              </a:rPr>
              <a:t> 2018. </a:t>
            </a:r>
          </a:p>
          <a:p>
            <a:r>
              <a:rPr lang="en-IN" sz="2000" dirty="0">
                <a:cs typeface="Times New Roman" pitchFamily="18" charset="0"/>
              </a:rPr>
              <a:t> Kun-</a:t>
            </a:r>
            <a:r>
              <a:rPr lang="en-IN" sz="2000" dirty="0" err="1">
                <a:cs typeface="Times New Roman" pitchFamily="18" charset="0"/>
              </a:rPr>
              <a:t>Hsing</a:t>
            </a:r>
            <a:r>
              <a:rPr lang="en-IN" sz="2000" dirty="0">
                <a:cs typeface="Times New Roman" pitchFamily="18" charset="0"/>
              </a:rPr>
              <a:t> Yu, </a:t>
            </a:r>
            <a:r>
              <a:rPr lang="en-IN" sz="2000" dirty="0" err="1">
                <a:cs typeface="Times New Roman" pitchFamily="18" charset="0"/>
              </a:rPr>
              <a:t>Feiran</a:t>
            </a:r>
            <a:r>
              <a:rPr lang="en-IN" sz="2000" dirty="0">
                <a:cs typeface="Times New Roman" pitchFamily="18" charset="0"/>
              </a:rPr>
              <a:t> Wang, Gerald J. Berry, Christopher Re, Russ B. Altman, Michael Snyder, Isaac S. </a:t>
            </a:r>
            <a:r>
              <a:rPr lang="en-IN" sz="2000" dirty="0" err="1">
                <a:cs typeface="Times New Roman" pitchFamily="18" charset="0"/>
              </a:rPr>
              <a:t>Kohane</a:t>
            </a:r>
            <a:r>
              <a:rPr lang="en-IN" sz="2000" dirty="0">
                <a:cs typeface="Times New Roman" pitchFamily="18" charset="0"/>
              </a:rPr>
              <a:t>, “Classifying Non-Small Cell Lung Cancer Histopathology Types and </a:t>
            </a:r>
            <a:r>
              <a:rPr lang="en-IN" sz="2000" dirty="0" err="1">
                <a:cs typeface="Times New Roman" pitchFamily="18" charset="0"/>
              </a:rPr>
              <a:t>Transcriptomic</a:t>
            </a:r>
            <a:r>
              <a:rPr lang="en-IN" sz="2000" dirty="0">
                <a:cs typeface="Times New Roman" pitchFamily="18" charset="0"/>
              </a:rPr>
              <a:t> Subtypes using </a:t>
            </a:r>
            <a:r>
              <a:rPr lang="en-IN" sz="2000" dirty="0" err="1">
                <a:cs typeface="Times New Roman" pitchFamily="18" charset="0"/>
              </a:rPr>
              <a:t>Convolutional</a:t>
            </a:r>
            <a:r>
              <a:rPr lang="en-IN" sz="2000" dirty="0">
                <a:cs typeface="Times New Roman" pitchFamily="18" charset="0"/>
              </a:rPr>
              <a:t> Neural Networks”, Journal of the American Medical Informatics Association. bioRxiv.org 2019 – DOI: 10.1101/530360. </a:t>
            </a:r>
          </a:p>
          <a:p>
            <a:r>
              <a:rPr lang="en-IN" sz="2000" dirty="0">
                <a:cs typeface="Times New Roman" pitchFamily="18" charset="0"/>
              </a:rPr>
              <a:t> </a:t>
            </a:r>
            <a:r>
              <a:rPr lang="en-IN" sz="2000" dirty="0" err="1">
                <a:cs typeface="Times New Roman" pitchFamily="18" charset="0"/>
              </a:rPr>
              <a:t>Asuntha</a:t>
            </a:r>
            <a:r>
              <a:rPr lang="en-IN" sz="2000" dirty="0">
                <a:cs typeface="Times New Roman" pitchFamily="18" charset="0"/>
              </a:rPr>
              <a:t>, A., &amp; </a:t>
            </a:r>
            <a:r>
              <a:rPr lang="en-IN" sz="2000" dirty="0" err="1">
                <a:cs typeface="Times New Roman" pitchFamily="18" charset="0"/>
              </a:rPr>
              <a:t>Srinivasan</a:t>
            </a:r>
            <a:r>
              <a:rPr lang="en-IN" sz="2000" dirty="0">
                <a:cs typeface="Times New Roman" pitchFamily="18" charset="0"/>
              </a:rPr>
              <a:t>, A, “Deep learning for lung Cancer detection and classification. Multimedia Tools and Applications”, 2020. </a:t>
            </a:r>
          </a:p>
          <a:p>
            <a:r>
              <a:rPr lang="en-IN" sz="2000" dirty="0">
                <a:cs typeface="Times New Roman" pitchFamily="18" charset="0"/>
              </a:rPr>
              <a:t> </a:t>
            </a:r>
            <a:r>
              <a:rPr lang="en-IN" sz="2000" dirty="0" err="1">
                <a:cs typeface="Times New Roman" pitchFamily="18" charset="0"/>
              </a:rPr>
              <a:t>Elnakib</a:t>
            </a:r>
            <a:r>
              <a:rPr lang="en-IN" sz="2000" dirty="0">
                <a:cs typeface="Times New Roman" pitchFamily="18" charset="0"/>
              </a:rPr>
              <a:t>, A., M. </a:t>
            </a:r>
            <a:r>
              <a:rPr lang="en-IN" sz="2000" dirty="0" err="1">
                <a:cs typeface="Times New Roman" pitchFamily="18" charset="0"/>
              </a:rPr>
              <a:t>Amer</a:t>
            </a:r>
            <a:r>
              <a:rPr lang="en-IN" sz="2000" dirty="0">
                <a:cs typeface="Times New Roman" pitchFamily="18" charset="0"/>
              </a:rPr>
              <a:t>, H. &amp; E.Z. </a:t>
            </a:r>
            <a:r>
              <a:rPr lang="en-IN" sz="2000" dirty="0" err="1">
                <a:cs typeface="Times New Roman" pitchFamily="18" charset="0"/>
              </a:rPr>
              <a:t>Abou-Chadi</a:t>
            </a:r>
            <a:r>
              <a:rPr lang="en-IN" sz="2000" dirty="0">
                <a:cs typeface="Times New Roman" pitchFamily="18" charset="0"/>
              </a:rPr>
              <a:t>, F, “Early Lung Cancer Detection using Deep Learning Optimization.”, International Association of Online Engineering, 2020. </a:t>
            </a:r>
          </a:p>
          <a:p>
            <a:r>
              <a:rPr lang="en-IN" sz="2000" dirty="0">
                <a:cs typeface="Times New Roman" pitchFamily="18" charset="0"/>
              </a:rPr>
              <a:t> </a:t>
            </a:r>
            <a:r>
              <a:rPr lang="en-IN" sz="2000" dirty="0" err="1">
                <a:cs typeface="Times New Roman" pitchFamily="18" charset="0"/>
              </a:rPr>
              <a:t>Dipanjan</a:t>
            </a:r>
            <a:r>
              <a:rPr lang="en-IN" sz="2000" dirty="0">
                <a:cs typeface="Times New Roman" pitchFamily="18" charset="0"/>
              </a:rPr>
              <a:t> </a:t>
            </a:r>
            <a:r>
              <a:rPr lang="en-IN" sz="2000" dirty="0" err="1">
                <a:cs typeface="Times New Roman" pitchFamily="18" charset="0"/>
              </a:rPr>
              <a:t>Moitraa</a:t>
            </a:r>
            <a:r>
              <a:rPr lang="en-IN" sz="2000" dirty="0">
                <a:cs typeface="Times New Roman" pitchFamily="18" charset="0"/>
              </a:rPr>
              <a:t>,*,</a:t>
            </a:r>
            <a:r>
              <a:rPr lang="en-IN" sz="2000" dirty="0" err="1">
                <a:cs typeface="Times New Roman" pitchFamily="18" charset="0"/>
              </a:rPr>
              <a:t>Rakesh</a:t>
            </a:r>
            <a:r>
              <a:rPr lang="en-IN" sz="2000" dirty="0">
                <a:cs typeface="Times New Roman" pitchFamily="18" charset="0"/>
              </a:rPr>
              <a:t> Kr. </a:t>
            </a:r>
            <a:r>
              <a:rPr lang="en-IN" sz="2000" dirty="0" err="1">
                <a:cs typeface="Times New Roman" pitchFamily="18" charset="0"/>
              </a:rPr>
              <a:t>Mandalb</a:t>
            </a:r>
            <a:r>
              <a:rPr lang="en-IN" sz="2000" dirty="0">
                <a:cs typeface="Times New Roman" pitchFamily="18" charset="0"/>
              </a:rPr>
              <a:t>, “Classification of Non-Small Cell Lung Cancer using One-Dimensional </a:t>
            </a:r>
            <a:r>
              <a:rPr lang="en-IN" sz="2000" dirty="0" err="1">
                <a:cs typeface="Times New Roman" pitchFamily="18" charset="0"/>
              </a:rPr>
              <a:t>Convolutional</a:t>
            </a:r>
            <a:r>
              <a:rPr lang="en-IN" sz="2000" dirty="0">
                <a:cs typeface="Times New Roman" pitchFamily="18" charset="0"/>
              </a:rPr>
              <a:t> Neural Network”, 2019. </a:t>
            </a:r>
          </a:p>
          <a:p>
            <a:r>
              <a:rPr lang="en-IN" sz="2000" dirty="0">
                <a:cs typeface="Times New Roman" pitchFamily="18" charset="0"/>
              </a:rPr>
              <a:t> T. Atsushi, T. Tetsuya, K. Yuka and </a:t>
            </a:r>
            <a:r>
              <a:rPr lang="en-IN" sz="2000" dirty="0" err="1">
                <a:cs typeface="Times New Roman" pitchFamily="18" charset="0"/>
              </a:rPr>
              <a:t>F.Hiroshi</a:t>
            </a:r>
            <a:r>
              <a:rPr lang="en-IN" sz="2000" dirty="0">
                <a:cs typeface="Times New Roman" pitchFamily="18" charset="0"/>
              </a:rPr>
              <a:t>, “Automated Classification of Lung Cancer Types from Cytological Images Using Deep </a:t>
            </a:r>
            <a:r>
              <a:rPr lang="en-IN" sz="2000" dirty="0" err="1">
                <a:cs typeface="Times New Roman" pitchFamily="18" charset="0"/>
              </a:rPr>
              <a:t>Convolutional</a:t>
            </a:r>
            <a:r>
              <a:rPr lang="en-IN" sz="2000" dirty="0">
                <a:cs typeface="Times New Roman" pitchFamily="18" charset="0"/>
              </a:rPr>
              <a:t> Neural Networks”. </a:t>
            </a:r>
            <a:r>
              <a:rPr lang="en-IN" sz="2000" dirty="0" err="1">
                <a:cs typeface="Times New Roman" pitchFamily="18" charset="0"/>
              </a:rPr>
              <a:t>BioMed</a:t>
            </a:r>
            <a:r>
              <a:rPr lang="en-IN" sz="2000" dirty="0">
                <a:cs typeface="Times New Roman" pitchFamily="18" charset="0"/>
              </a:rPr>
              <a:t> Research International. 2017. 1-6. 10.1155/2017/4067832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86634" cy="654032"/>
          </a:xfrm>
        </p:spPr>
        <p:txBody>
          <a:bodyPr>
            <a:normAutofit/>
          </a:bodyPr>
          <a:lstStyle/>
          <a:p>
            <a:pPr algn="l"/>
            <a:r>
              <a:rPr lang="en-IN" sz="3200" b="1" dirty="0">
                <a:latin typeface="+mn-lt"/>
                <a:cs typeface="Times New Roman" pitchFamily="18" charset="0"/>
              </a:rPr>
              <a:t>LITERATURE SURVEY</a:t>
            </a:r>
            <a:endParaRPr lang="en-IN" sz="3200" dirty="0">
              <a:latin typeface="+mn-lt"/>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7889457"/>
              </p:ext>
            </p:extLst>
          </p:nvPr>
        </p:nvGraphicFramePr>
        <p:xfrm>
          <a:off x="457199" y="1124743"/>
          <a:ext cx="8229598" cy="5459610"/>
        </p:xfrm>
        <a:graphic>
          <a:graphicData uri="http://schemas.openxmlformats.org/drawingml/2006/table">
            <a:tbl>
              <a:tblPr firstRow="1" bandRow="1">
                <a:tableStyleId>{5C22544A-7EE6-4342-B048-85BDC9FD1C3A}</a:tableStyleId>
              </a:tblPr>
              <a:tblGrid>
                <a:gridCol w="2057399">
                  <a:extLst>
                    <a:ext uri="{9D8B030D-6E8A-4147-A177-3AD203B41FA5}">
                      <a16:colId xmlns:a16="http://schemas.microsoft.com/office/drawing/2014/main" val="20000"/>
                    </a:ext>
                  </a:extLst>
                </a:gridCol>
                <a:gridCol w="2057399">
                  <a:extLst>
                    <a:ext uri="{9D8B030D-6E8A-4147-A177-3AD203B41FA5}">
                      <a16:colId xmlns:a16="http://schemas.microsoft.com/office/drawing/2014/main" val="20001"/>
                    </a:ext>
                  </a:extLst>
                </a:gridCol>
                <a:gridCol w="2057399">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689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lt1"/>
                          </a:solidFill>
                          <a:latin typeface="+mn-lt"/>
                          <a:ea typeface="+mn-ea"/>
                          <a:cs typeface="+mn-cs"/>
                        </a:rPr>
                        <a:t>Name of the Article 	</a:t>
                      </a:r>
                    </a:p>
                    <a:p>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lt1"/>
                          </a:solidFill>
                          <a:latin typeface="+mn-lt"/>
                          <a:ea typeface="+mn-ea"/>
                          <a:cs typeface="+mn-cs"/>
                        </a:rPr>
                        <a:t>Year of Publishing 	</a:t>
                      </a:r>
                    </a:p>
                    <a:p>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lt1"/>
                          </a:solidFill>
                          <a:latin typeface="+mn-lt"/>
                          <a:ea typeface="+mn-ea"/>
                          <a:cs typeface="+mn-cs"/>
                        </a:rPr>
                        <a:t>Methodology 	</a:t>
                      </a:r>
                    </a:p>
                    <a:p>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lt1"/>
                          </a:solidFill>
                          <a:latin typeface="+mn-lt"/>
                          <a:ea typeface="+mn-ea"/>
                          <a:cs typeface="+mn-cs"/>
                        </a:rPr>
                        <a:t>Accuracy 	</a:t>
                      </a:r>
                    </a:p>
                    <a:p>
                      <a:endParaRPr lang="en-IN" sz="1200" dirty="0"/>
                    </a:p>
                  </a:txBody>
                  <a:tcPr/>
                </a:tc>
                <a:extLst>
                  <a:ext uri="{0D108BD9-81ED-4DB2-BD59-A6C34878D82A}">
                    <a16:rowId xmlns:a16="http://schemas.microsoft.com/office/drawing/2014/main" val="10000"/>
                  </a:ext>
                </a:extLst>
              </a:tr>
              <a:tr h="1841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dk1"/>
                          </a:solidFill>
                          <a:latin typeface="+mn-lt"/>
                          <a:ea typeface="+mn-ea"/>
                          <a:cs typeface="+mn-cs"/>
                        </a:rPr>
                        <a:t>[1] Lung Nodule Detection based on Faster R-CNN Framework .	</a:t>
                      </a:r>
                    </a:p>
                    <a:p>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dk1"/>
                          </a:solidFill>
                          <a:latin typeface="+mn-lt"/>
                          <a:ea typeface="+mn-ea"/>
                          <a:cs typeface="+mn-cs"/>
                        </a:rPr>
                        <a:t>2021 	</a:t>
                      </a:r>
                    </a:p>
                    <a:p>
                      <a:endParaRPr lang="en-IN" sz="1200" dirty="0"/>
                    </a:p>
                  </a:txBody>
                  <a:tcPr/>
                </a:tc>
                <a:tc>
                  <a:txBody>
                    <a:bodyPr/>
                    <a:lstStyle/>
                    <a:p>
                      <a:r>
                        <a:rPr lang="en-IN" sz="1200" kern="1200" baseline="0" dirty="0">
                          <a:solidFill>
                            <a:schemeClr val="dk1"/>
                          </a:solidFill>
                          <a:latin typeface="+mn-lt"/>
                          <a:ea typeface="+mn-ea"/>
                          <a:cs typeface="+mn-cs"/>
                        </a:rPr>
                        <a:t>It is used to detect the lung nodules and the training set is used to prove the feasibility of this technique. Has a good accuracy, further assists radiologists in design and development of detection of cancerous cells in lung nodules. 	</a:t>
                      </a:r>
                    </a:p>
                  </a:txBody>
                  <a:tcPr/>
                </a:tc>
                <a:tc>
                  <a:txBody>
                    <a:bodyPr/>
                    <a:lstStyle/>
                    <a:p>
                      <a:r>
                        <a:rPr lang="en-IN" sz="1200" kern="1200" baseline="0" dirty="0">
                          <a:solidFill>
                            <a:schemeClr val="dk1"/>
                          </a:solidFill>
                          <a:latin typeface="+mn-lt"/>
                          <a:ea typeface="+mn-ea"/>
                          <a:cs typeface="+mn-cs"/>
                        </a:rPr>
                        <a:t>High Accuracy </a:t>
                      </a:r>
                    </a:p>
                    <a:p>
                      <a:r>
                        <a:rPr lang="en-IN" sz="1200" kern="1200" baseline="0" dirty="0">
                          <a:solidFill>
                            <a:schemeClr val="dk1"/>
                          </a:solidFill>
                          <a:latin typeface="+mn-lt"/>
                          <a:ea typeface="+mn-ea"/>
                          <a:cs typeface="+mn-cs"/>
                        </a:rPr>
                        <a:t>90% 	</a:t>
                      </a:r>
                    </a:p>
                    <a:p>
                      <a:endParaRPr lang="en-IN" sz="1200" dirty="0"/>
                    </a:p>
                  </a:txBody>
                  <a:tcPr/>
                </a:tc>
                <a:extLst>
                  <a:ext uri="{0D108BD9-81ED-4DB2-BD59-A6C34878D82A}">
                    <a16:rowId xmlns:a16="http://schemas.microsoft.com/office/drawing/2014/main" val="10001"/>
                  </a:ext>
                </a:extLst>
              </a:tr>
              <a:tr h="2725116">
                <a:tc>
                  <a:txBody>
                    <a:bodyPr/>
                    <a:lstStyle/>
                    <a:p>
                      <a:pPr>
                        <a:lnSpc>
                          <a:spcPct val="100000"/>
                        </a:lnSpc>
                        <a:spcAft>
                          <a:spcPts val="800"/>
                        </a:spcAft>
                      </a:pPr>
                      <a:r>
                        <a:rPr lang="en-IN" sz="1100">
                          <a:effectLst/>
                          <a:latin typeface="+mn-lt"/>
                          <a:ea typeface="Times New Roman" panose="02020603050405020304" pitchFamily="18" charset="0"/>
                          <a:cs typeface="Times New Roman" panose="02020603050405020304" pitchFamily="18" charset="0"/>
                        </a:rPr>
                        <a:t>[2] </a:t>
                      </a:r>
                      <a:r>
                        <a:rPr lang="en-IN" sz="1100">
                          <a:effectLst/>
                          <a:latin typeface="+mn-lt"/>
                          <a:ea typeface="Calibri" panose="020F0502020204030204" pitchFamily="34" charset="0"/>
                          <a:cs typeface="Times New Roman" panose="02020603050405020304" pitchFamily="18" charset="0"/>
                        </a:rPr>
                        <a:t>Lung Cancer Detection Using CT Image Based on 3D Convolutional Neural Network</a:t>
                      </a:r>
                    </a:p>
                  </a:txBody>
                  <a:tcPr marL="68580" marR="68580" marT="0" marB="0"/>
                </a:tc>
                <a:tc>
                  <a:txBody>
                    <a:bodyPr/>
                    <a:lstStyle/>
                    <a:p>
                      <a:pPr algn="just">
                        <a:lnSpc>
                          <a:spcPct val="100000"/>
                        </a:lnSpc>
                        <a:spcAft>
                          <a:spcPts val="800"/>
                        </a:spcAft>
                      </a:pPr>
                      <a:r>
                        <a:rPr lang="en-IN" sz="1100">
                          <a:effectLst/>
                          <a:latin typeface="+mn-lt"/>
                          <a:ea typeface="Times New Roman" panose="02020603050405020304" pitchFamily="18" charset="0"/>
                          <a:cs typeface="Times New Roman" panose="02020603050405020304" pitchFamily="18" charset="0"/>
                        </a:rPr>
                        <a:t>2020</a:t>
                      </a:r>
                      <a:endParaRPr lang="en-IN"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800"/>
                        </a:spcAft>
                      </a:pPr>
                      <a:r>
                        <a:rPr lang="en-IN" sz="1100">
                          <a:effectLst/>
                          <a:latin typeface="+mn-lt"/>
                          <a:ea typeface="Calibri" panose="020F0502020204030204" pitchFamily="34" charset="0"/>
                          <a:cs typeface="Times New Roman" panose="02020603050405020304" pitchFamily="18" charset="0"/>
                        </a:rPr>
                        <a:t>In this research, they investigated that 3D CNN to detect early lung cancer using LUNA 16 dataset. The pre-processed raw image is obtained using thresholding technique. Then Vanilla 3D CNN classifier to determine whether the image is cancerous or non-cancerous. The experimental results show that the proposed method can achieve a detection accuracy of about 80% and it is a satisfactory performance compared to the existing technique.</a:t>
                      </a:r>
                    </a:p>
                  </a:txBody>
                  <a:tcPr marL="68580" marR="68580" marT="0" marB="0"/>
                </a:tc>
                <a:tc>
                  <a:txBody>
                    <a:bodyPr/>
                    <a:lstStyle/>
                    <a:p>
                      <a:pPr algn="just">
                        <a:lnSpc>
                          <a:spcPct val="100000"/>
                        </a:lnSpc>
                        <a:spcAft>
                          <a:spcPts val="800"/>
                        </a:spcAft>
                      </a:pPr>
                      <a:r>
                        <a:rPr lang="en-IN" sz="1100" dirty="0">
                          <a:effectLst/>
                          <a:latin typeface="+mn-lt"/>
                          <a:ea typeface="Times New Roman" panose="02020603050405020304" pitchFamily="18" charset="0"/>
                          <a:cs typeface="Times New Roman" panose="02020603050405020304" pitchFamily="18" charset="0"/>
                        </a:rPr>
                        <a:t>80%</a:t>
                      </a:r>
                      <a:endParaRPr lang="en-IN" sz="1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FF1C96-7919-410A-9BAA-5C05600B3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692697"/>
            <a:ext cx="6624736" cy="5616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755D05-3A39-464E-B536-2DE1B49FE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836712"/>
            <a:ext cx="6768752" cy="56341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8D86A-AA63-465D-B6EA-AE7EB2BDE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723900"/>
            <a:ext cx="6624736" cy="57463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188640"/>
            <a:ext cx="7765321" cy="1326321"/>
          </a:xfrm>
        </p:spPr>
        <p:txBody>
          <a:bodyPr>
            <a:normAutofit/>
          </a:bodyPr>
          <a:lstStyle/>
          <a:p>
            <a:pPr algn="l"/>
            <a:r>
              <a:rPr lang="en-IN" sz="3200" b="1" dirty="0">
                <a:latin typeface="+mn-lt"/>
              </a:rPr>
              <a:t>OBJECTIVES</a:t>
            </a:r>
          </a:p>
        </p:txBody>
      </p:sp>
      <p:sp>
        <p:nvSpPr>
          <p:cNvPr id="4" name="TextBox 3">
            <a:extLst>
              <a:ext uri="{FF2B5EF4-FFF2-40B4-BE49-F238E27FC236}">
                <a16:creationId xmlns:a16="http://schemas.microsoft.com/office/drawing/2014/main" id="{AC94B3E3-F630-4C0C-A313-7B9116706B22}"/>
              </a:ext>
            </a:extLst>
          </p:cNvPr>
          <p:cNvSpPr txBox="1"/>
          <p:nvPr/>
        </p:nvSpPr>
        <p:spPr>
          <a:xfrm>
            <a:off x="827584" y="1268760"/>
            <a:ext cx="7765321" cy="5293757"/>
          </a:xfrm>
          <a:prstGeom prst="rect">
            <a:avLst/>
          </a:prstGeom>
          <a:noFill/>
        </p:spPr>
        <p:txBody>
          <a:bodyPr wrap="square" rtlCol="0">
            <a:spAutoFit/>
          </a:bodyPr>
          <a:lstStyle/>
          <a:p>
            <a:r>
              <a:rPr lang="en-IN" sz="1600" dirty="0">
                <a:cs typeface="Times New Roman" pitchFamily="18" charset="0"/>
              </a:rPr>
              <a:t>To help the early detection of different stages of lung cancer by using different advanced technologies of digital image processing. </a:t>
            </a:r>
          </a:p>
          <a:p>
            <a:endParaRPr lang="en-IN" sz="1600" dirty="0">
              <a:cs typeface="Times New Roman" pitchFamily="18" charset="0"/>
            </a:endParaRPr>
          </a:p>
          <a:p>
            <a:r>
              <a:rPr lang="en-IN" sz="1600" dirty="0">
                <a:cs typeface="Times New Roman" pitchFamily="18" charset="0"/>
              </a:rPr>
              <a:t> To determine on how the early detection of cancer will significantly reduce the mortality rate by providing appropriate treatment plans for different stages of tumour growth. </a:t>
            </a:r>
          </a:p>
          <a:p>
            <a:endParaRPr lang="en-IN" sz="1600" dirty="0">
              <a:cs typeface="Times New Roman" pitchFamily="18" charset="0"/>
            </a:endParaRPr>
          </a:p>
          <a:p>
            <a:r>
              <a:rPr lang="en-IN" sz="1600" dirty="0">
                <a:cs typeface="Times New Roman" pitchFamily="18" charset="0"/>
              </a:rPr>
              <a:t>To analyse the usage of convolution neural networks and image processing techniques which result in parametric optimization for lung cancer recognition from CT images. </a:t>
            </a:r>
          </a:p>
          <a:p>
            <a:endParaRPr lang="en-IN" sz="1600" dirty="0">
              <a:cs typeface="Times New Roman" pitchFamily="18" charset="0"/>
            </a:endParaRPr>
          </a:p>
          <a:p>
            <a:r>
              <a:rPr lang="en-IN" sz="1600" dirty="0">
                <a:cs typeface="Times New Roman" pitchFamily="18" charset="0"/>
              </a:rPr>
              <a:t>To effectively train the model using test and train datasets to produce more accuracy in obtaining the results. </a:t>
            </a:r>
          </a:p>
          <a:p>
            <a:endParaRPr lang="en-IN" sz="1600" dirty="0">
              <a:cs typeface="Times New Roman" pitchFamily="18" charset="0"/>
            </a:endParaRPr>
          </a:p>
          <a:p>
            <a:r>
              <a:rPr lang="en-IN" sz="1600" dirty="0">
                <a:cs typeface="Times New Roman" pitchFamily="18" charset="0"/>
              </a:rPr>
              <a:t>To make sure that the output data obtained from the fully-trained model will further be reciprocated as valuable resource for the research and development purpose. </a:t>
            </a:r>
          </a:p>
          <a:p>
            <a:endParaRPr lang="en-IN" sz="1600" dirty="0">
              <a:cs typeface="Times New Roman" pitchFamily="18" charset="0"/>
            </a:endParaRPr>
          </a:p>
          <a:p>
            <a:r>
              <a:rPr lang="en-IN" sz="1600" dirty="0">
                <a:cs typeface="Times New Roman" pitchFamily="18" charset="0"/>
              </a:rPr>
              <a:t> To make a significant contribution to the world of medical field and to the cancer research studies.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70" y="548680"/>
            <a:ext cx="7765321" cy="1326321"/>
          </a:xfrm>
        </p:spPr>
        <p:txBody>
          <a:bodyPr>
            <a:normAutofit/>
          </a:bodyPr>
          <a:lstStyle/>
          <a:p>
            <a:pPr algn="l"/>
            <a:r>
              <a:rPr lang="en-IN" sz="3200" b="1" dirty="0">
                <a:latin typeface="Times New Roman" pitchFamily="18" charset="0"/>
                <a:cs typeface="Times New Roman" pitchFamily="18" charset="0"/>
              </a:rPr>
              <a:t>METHODOLOGY</a:t>
            </a:r>
            <a:endParaRPr lang="en-IN"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1580881" y="1875001"/>
            <a:ext cx="5974298" cy="36957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B5772B6-D9B3-4106-A140-C3869BBF9A1B}"/>
              </a:ext>
            </a:extLst>
          </p:cNvPr>
          <p:cNvSpPr txBox="1"/>
          <p:nvPr/>
        </p:nvSpPr>
        <p:spPr>
          <a:xfrm>
            <a:off x="1187624" y="5805264"/>
            <a:ext cx="6912768" cy="369332"/>
          </a:xfrm>
          <a:prstGeom prst="rect">
            <a:avLst/>
          </a:prstGeom>
          <a:noFill/>
        </p:spPr>
        <p:txBody>
          <a:bodyPr wrap="square" rtlCol="0">
            <a:spAutoFit/>
          </a:bodyPr>
          <a:lstStyle/>
          <a:p>
            <a:pPr algn="ctr"/>
            <a:r>
              <a:rPr lang="en-IN" sz="1800" dirty="0">
                <a:effectLst/>
                <a:ea typeface="Times New Roman" panose="02020603050405020304" pitchFamily="18" charset="0"/>
              </a:rPr>
              <a:t>Figure 1.   The block diagram for the proposed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95051" y="260648"/>
            <a:ext cx="6153898" cy="5454368"/>
          </a:xfrm>
          <a:prstGeom prst="rect">
            <a:avLst/>
          </a:prstGeom>
          <a:noFill/>
          <a:ln w="9525">
            <a:noFill/>
            <a:miter lim="800000"/>
            <a:headEnd/>
            <a:tailEnd/>
          </a:ln>
          <a:effectLst/>
        </p:spPr>
      </p:pic>
      <p:sp>
        <p:nvSpPr>
          <p:cNvPr id="3" name="TextBox 2"/>
          <p:cNvSpPr txBox="1"/>
          <p:nvPr/>
        </p:nvSpPr>
        <p:spPr>
          <a:xfrm>
            <a:off x="1714480" y="5857892"/>
            <a:ext cx="6153898" cy="369332"/>
          </a:xfrm>
          <a:prstGeom prst="rect">
            <a:avLst/>
          </a:prstGeom>
          <a:noFill/>
        </p:spPr>
        <p:txBody>
          <a:bodyPr wrap="square" rtlCol="0">
            <a:spAutoFit/>
          </a:bodyPr>
          <a:lstStyle/>
          <a:p>
            <a:r>
              <a:rPr lang="en-IN" dirty="0"/>
              <a:t>Figure 2: The original </a:t>
            </a:r>
            <a:r>
              <a:rPr lang="en-IN" dirty="0" err="1"/>
              <a:t>dicom</a:t>
            </a:r>
            <a:r>
              <a:rPr lang="en-IN" dirty="0"/>
              <a:t> slices from Luna16 dataset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297</TotalTime>
  <Words>1583</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Rockwell</vt:lpstr>
      <vt:lpstr>Times New Roman</vt:lpstr>
      <vt:lpstr>Damask</vt:lpstr>
      <vt:lpstr>  DETECTION OF LUNG CANCER USING DEEP CONVOLUTION NEURAL NETWORKS. </vt:lpstr>
      <vt:lpstr>Introduction</vt:lpstr>
      <vt:lpstr>LITERATURE SURVEY</vt:lpstr>
      <vt:lpstr>PowerPoint Presentation</vt:lpstr>
      <vt:lpstr>PowerPoint Presentation</vt:lpstr>
      <vt:lpstr>PowerPoint Presentation</vt:lpstr>
      <vt:lpstr>OBJECTIVES</vt:lpstr>
      <vt:lpstr>METHODOLOGY</vt:lpstr>
      <vt:lpstr>PowerPoint Presentation</vt:lpstr>
      <vt:lpstr>PowerPoint Presentation</vt:lpstr>
      <vt:lpstr>PowerPoint Presentation</vt:lpstr>
      <vt:lpstr>Watershed Algorithm </vt:lpstr>
      <vt:lpstr>Feature Extraction &amp; Classification </vt:lpstr>
      <vt:lpstr>PowerPoint Presentation</vt:lpstr>
      <vt:lpstr>PowerPoint Presentation</vt:lpstr>
      <vt:lpstr>Deep Convolutional Neural Network </vt:lpstr>
      <vt:lpstr>Proposed System Architecture </vt:lpstr>
      <vt:lpstr>PowerPoint Presentation</vt:lpstr>
      <vt:lpstr>RESULT AND DISCUSSION</vt:lpstr>
      <vt:lpstr>PowerPoint Presentation</vt:lpstr>
      <vt:lpstr>PowerPoint Presentation</vt:lpstr>
      <vt:lpstr>Comparison table</vt:lpstr>
      <vt:lpstr>Conclusion and Future Scope</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LUNG CANCER USING DEEP CONVOLUTION NEURAL NETWORKS.</dc:title>
  <dc:creator>INTEL</dc:creator>
  <cp:lastModifiedBy>Adithya V Srivatsa</cp:lastModifiedBy>
  <cp:revision>19</cp:revision>
  <dcterms:created xsi:type="dcterms:W3CDTF">2021-06-27T12:15:52Z</dcterms:created>
  <dcterms:modified xsi:type="dcterms:W3CDTF">2021-06-28T04:04:41Z</dcterms:modified>
</cp:coreProperties>
</file>